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5" r:id="rId1"/>
  </p:sldMasterIdLst>
  <p:notesMasterIdLst>
    <p:notesMasterId r:id="rId50"/>
  </p:notesMasterIdLst>
  <p:sldIdLst>
    <p:sldId id="309" r:id="rId2"/>
    <p:sldId id="292" r:id="rId3"/>
    <p:sldId id="695" r:id="rId4"/>
    <p:sldId id="696" r:id="rId5"/>
    <p:sldId id="697" r:id="rId6"/>
    <p:sldId id="699" r:id="rId7"/>
    <p:sldId id="700" r:id="rId8"/>
    <p:sldId id="701" r:id="rId9"/>
    <p:sldId id="702" r:id="rId10"/>
    <p:sldId id="703" r:id="rId11"/>
    <p:sldId id="705" r:id="rId12"/>
    <p:sldId id="706" r:id="rId13"/>
    <p:sldId id="707" r:id="rId14"/>
    <p:sldId id="709" r:id="rId15"/>
    <p:sldId id="710" r:id="rId16"/>
    <p:sldId id="711" r:id="rId17"/>
    <p:sldId id="712" r:id="rId18"/>
    <p:sldId id="714" r:id="rId19"/>
    <p:sldId id="715" r:id="rId20"/>
    <p:sldId id="716" r:id="rId21"/>
    <p:sldId id="718" r:id="rId22"/>
    <p:sldId id="719" r:id="rId23"/>
    <p:sldId id="723" r:id="rId24"/>
    <p:sldId id="724" r:id="rId25"/>
    <p:sldId id="726" r:id="rId26"/>
    <p:sldId id="727" r:id="rId27"/>
    <p:sldId id="728" r:id="rId28"/>
    <p:sldId id="729" r:id="rId29"/>
    <p:sldId id="730" r:id="rId30"/>
    <p:sldId id="731" r:id="rId31"/>
    <p:sldId id="732" r:id="rId32"/>
    <p:sldId id="733" r:id="rId33"/>
    <p:sldId id="734" r:id="rId34"/>
    <p:sldId id="735" r:id="rId35"/>
    <p:sldId id="736" r:id="rId36"/>
    <p:sldId id="738" r:id="rId37"/>
    <p:sldId id="740" r:id="rId38"/>
    <p:sldId id="742" r:id="rId39"/>
    <p:sldId id="743" r:id="rId40"/>
    <p:sldId id="745" r:id="rId41"/>
    <p:sldId id="748" r:id="rId42"/>
    <p:sldId id="749" r:id="rId43"/>
    <p:sldId id="750" r:id="rId44"/>
    <p:sldId id="751" r:id="rId45"/>
    <p:sldId id="752" r:id="rId46"/>
    <p:sldId id="753" r:id="rId47"/>
    <p:sldId id="754" r:id="rId48"/>
    <p:sldId id="345" r:id="rId49"/>
  </p:sldIdLst>
  <p:sldSz cx="12192000" cy="6858000"/>
  <p:notesSz cx="6954838" cy="9309100"/>
  <p:embeddedFontLst>
    <p:embeddedFont>
      <p:font typeface="Calibri" panose="020F0502020204030204" pitchFamily="34" charset="0"/>
      <p:regular r:id="rId51"/>
      <p:bold r:id="rId52"/>
      <p:italic r:id="rId53"/>
      <p:boldItalic r:id="rId54"/>
    </p:embeddedFont>
    <p:embeddedFont>
      <p:font typeface="Cambria Math" panose="02040503050406030204" pitchFamily="18" charset="0"/>
      <p:regular r:id="rId55"/>
    </p:embeddedFont>
    <p:embeddedFont>
      <p:font typeface="Roboto Condensed" panose="02000000000000000000" pitchFamily="2" charset="0"/>
      <p:regular r:id="rId56"/>
      <p:bold r:id="rId57"/>
      <p:italic r:id="rId58"/>
      <p:boldItalic r:id="rId59"/>
    </p:embeddedFont>
    <p:embeddedFont>
      <p:font typeface="Open Sans Extrabold" panose="020B0604020202020204" charset="0"/>
      <p:bold r:id="rId60"/>
      <p:italic r:id="rId61"/>
      <p:boldItalic r:id="rId62"/>
    </p:embeddedFont>
    <p:embeddedFont>
      <p:font typeface="Segoe UI Black" panose="020B0A02040204020203" pitchFamily="34" charset="0"/>
      <p:bold r:id="rId63"/>
      <p:boldItalic r:id="rId64"/>
    </p:embeddedFont>
    <p:embeddedFont>
      <p:font typeface="Wingdings 3" panose="05040102010807070707" pitchFamily="18" charset="2"/>
      <p:regular r:id="rId65"/>
    </p:embeddedFont>
    <p:embeddedFont>
      <p:font typeface="ＭＳ Ｐゴシック" panose="020B0600070205080204" pitchFamily="34" charset="-128"/>
      <p:regular r:id="rId66"/>
    </p:embeddedFont>
    <p:embeddedFont>
      <p:font typeface="Wingdings 2" panose="05020102010507070707" pitchFamily="18" charset="2"/>
      <p:regular r:id="rId67"/>
    </p:embeddedFont>
    <p:embeddedFont>
      <p:font typeface="Roboto Condensed Light" panose="02000000000000000000" pitchFamily="2" charset="0"/>
      <p:regular r:id="rId68"/>
      <p:bold r:id="rId69"/>
      <p:italic r:id="rId70"/>
      <p:boldItalic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W5URwzEE34aZ++yfpv2P+Q==" hashData="/qSNxjnn81n83QyazUC+e4X2OzvCrIfzWN8mNTBJ5qFKu8O+OMf9XykhFzXnJ+faQg5ghOkgw4qnbWJvhswPkQ=="/>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211C"/>
    <a:srgbClr val="8F201B"/>
    <a:srgbClr val="D8243F"/>
    <a:srgbClr val="D81A60"/>
    <a:srgbClr val="B71B1C"/>
    <a:srgbClr val="301B92"/>
    <a:srgbClr val="673BB7"/>
    <a:srgbClr val="607D8B"/>
    <a:srgbClr val="ED524F"/>
    <a:srgbClr val="F54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82" autoAdjust="0"/>
    <p:restoredTop sz="94660"/>
  </p:normalViewPr>
  <p:slideViewPr>
    <p:cSldViewPr snapToGrid="0">
      <p:cViewPr varScale="1">
        <p:scale>
          <a:sx n="87" d="100"/>
          <a:sy n="87" d="100"/>
        </p:scale>
        <p:origin x="67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3763" cy="467072"/>
          </a:xfrm>
          <a:prstGeom prst="rect">
            <a:avLst/>
          </a:prstGeom>
        </p:spPr>
        <p:txBody>
          <a:bodyPr vert="horz" lIns="92930" tIns="46465" rIns="92930" bIns="46465" rtlCol="0"/>
          <a:lstStyle>
            <a:lvl1pPr algn="l">
              <a:defRPr sz="1200"/>
            </a:lvl1pPr>
          </a:lstStyle>
          <a:p>
            <a:endParaRPr lang="en-US"/>
          </a:p>
        </p:txBody>
      </p:sp>
      <p:sp>
        <p:nvSpPr>
          <p:cNvPr id="3" name="Date Placeholder 2"/>
          <p:cNvSpPr>
            <a:spLocks noGrp="1"/>
          </p:cNvSpPr>
          <p:nvPr>
            <p:ph type="dt" idx="1"/>
          </p:nvPr>
        </p:nvSpPr>
        <p:spPr>
          <a:xfrm>
            <a:off x="3939466" y="0"/>
            <a:ext cx="3013763" cy="467072"/>
          </a:xfrm>
          <a:prstGeom prst="rect">
            <a:avLst/>
          </a:prstGeom>
        </p:spPr>
        <p:txBody>
          <a:bodyPr vert="horz" lIns="92930" tIns="46465" rIns="92930" bIns="46465" rtlCol="0"/>
          <a:lstStyle>
            <a:lvl1pPr algn="r">
              <a:defRPr sz="1200"/>
            </a:lvl1pPr>
          </a:lstStyle>
          <a:p>
            <a:fld id="{D648E3F3-8B31-41D2-AA9B-9796555DB866}" type="datetimeFigureOut">
              <a:rPr lang="en-US" smtClean="0"/>
              <a:t>1/29/2025</a:t>
            </a:fld>
            <a:endParaRPr lang="en-US"/>
          </a:p>
        </p:txBody>
      </p:sp>
      <p:sp>
        <p:nvSpPr>
          <p:cNvPr id="4" name="Slide Image Placeholder 3"/>
          <p:cNvSpPr>
            <a:spLocks noGrp="1" noRot="1" noChangeAspect="1"/>
          </p:cNvSpPr>
          <p:nvPr>
            <p:ph type="sldImg" idx="2"/>
          </p:nvPr>
        </p:nvSpPr>
        <p:spPr>
          <a:xfrm>
            <a:off x="685800" y="1163638"/>
            <a:ext cx="5583238" cy="3141662"/>
          </a:xfrm>
          <a:prstGeom prst="rect">
            <a:avLst/>
          </a:prstGeom>
          <a:noFill/>
          <a:ln w="12700">
            <a:solidFill>
              <a:prstClr val="black"/>
            </a:solidFill>
          </a:ln>
        </p:spPr>
        <p:txBody>
          <a:bodyPr vert="horz" lIns="92930" tIns="46465" rIns="92930" bIns="46465" rtlCol="0" anchor="ctr"/>
          <a:lstStyle/>
          <a:p>
            <a:endParaRPr lang="en-US"/>
          </a:p>
        </p:txBody>
      </p:sp>
      <p:sp>
        <p:nvSpPr>
          <p:cNvPr id="5" name="Notes Placeholder 4"/>
          <p:cNvSpPr>
            <a:spLocks noGrp="1"/>
          </p:cNvSpPr>
          <p:nvPr>
            <p:ph type="body" sz="quarter" idx="3"/>
          </p:nvPr>
        </p:nvSpPr>
        <p:spPr>
          <a:xfrm>
            <a:off x="695484" y="4480004"/>
            <a:ext cx="5563870" cy="3665458"/>
          </a:xfrm>
          <a:prstGeom prst="rect">
            <a:avLst/>
          </a:prstGeom>
        </p:spPr>
        <p:txBody>
          <a:bodyPr vert="horz" lIns="92930" tIns="46465" rIns="92930" bIns="4646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13763" cy="467071"/>
          </a:xfrm>
          <a:prstGeom prst="rect">
            <a:avLst/>
          </a:prstGeom>
        </p:spPr>
        <p:txBody>
          <a:bodyPr vert="horz" lIns="92930" tIns="46465" rIns="92930" bIns="46465" rtlCol="0" anchor="b"/>
          <a:lstStyle>
            <a:lvl1pPr algn="l">
              <a:defRPr sz="1200"/>
            </a:lvl1pPr>
          </a:lstStyle>
          <a:p>
            <a:endParaRPr lang="en-US"/>
          </a:p>
        </p:txBody>
      </p:sp>
      <p:sp>
        <p:nvSpPr>
          <p:cNvPr id="7" name="Slide Number Placeholder 6"/>
          <p:cNvSpPr>
            <a:spLocks noGrp="1"/>
          </p:cNvSpPr>
          <p:nvPr>
            <p:ph type="sldNum" sz="quarter" idx="5"/>
          </p:nvPr>
        </p:nvSpPr>
        <p:spPr>
          <a:xfrm>
            <a:off x="3939466" y="8842030"/>
            <a:ext cx="3013763" cy="467071"/>
          </a:xfrm>
          <a:prstGeom prst="rect">
            <a:avLst/>
          </a:prstGeom>
        </p:spPr>
        <p:txBody>
          <a:bodyPr vert="horz" lIns="92930" tIns="46465" rIns="92930" bIns="46465"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28044E-1FC6-45AE-8238-0C67A88010F4}" type="slidenum">
              <a:rPr lang="ru-RU" altLang="en-US"/>
              <a:pPr/>
              <a:t>23</a:t>
            </a:fld>
            <a:endParaRPr lang="ru-RU" altLang="en-US"/>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lang="ru-RU" altLang="en-US"/>
              <a:t>Проверить правильность схемы</a:t>
            </a:r>
          </a:p>
        </p:txBody>
      </p:sp>
    </p:spTree>
    <p:extLst>
      <p:ext uri="{BB962C8B-B14F-4D97-AF65-F5344CB8AC3E}">
        <p14:creationId xmlns:p14="http://schemas.microsoft.com/office/powerpoint/2010/main" val="72445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E1C6A10-8B7E-4BAB-BB47-68A0B4C95D15}" type="slidenum">
              <a:rPr lang="en-AU" altLang="en-US" sz="1200"/>
              <a:pPr eaLnBrk="1" hangingPunct="1"/>
              <a:t>42</a:t>
            </a:fld>
            <a:endParaRPr lang="en-AU" altLang="en-US" sz="12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Recall from Chapter 10, that in 1984, T. Elgamal announced a public-key scheme based on discrete logarithms, closely related to the Diffie-Hellman technique [ELGA84, ELGA85]. The ElGamal encryption scheme is designed to enable encryption by a user's public key with decryption by the user's private key. The ElGamal signature scheme involves the use of the private key for encryption and the public key for decryption. The ElGamal cryptosystem is used in some form in a number of standards including the digital signature standard (DSS) and the S/MIME email standard.  As with Diffie-Hellman, the global elements of ElGamal are a prime number </a:t>
            </a:r>
            <a:r>
              <a:rPr lang="en-US" altLang="en-US" i="1">
                <a:latin typeface="Arial" panose="020B0604020202020204" pitchFamily="34" charset="0"/>
                <a:ea typeface="ＭＳ Ｐゴシック" panose="020B0600070205080204" pitchFamily="34" charset="-128"/>
              </a:rPr>
              <a:t>q </a:t>
            </a:r>
            <a:r>
              <a:rPr lang="en-US" altLang="en-US">
                <a:latin typeface="Arial" panose="020B0604020202020204" pitchFamily="34" charset="0"/>
                <a:ea typeface="ＭＳ Ｐゴシック" panose="020B0600070205080204" pitchFamily="34" charset="-128"/>
              </a:rPr>
              <a:t>and </a:t>
            </a:r>
            <a:r>
              <a:rPr lang="en-US" altLang="en-US" i="1">
                <a:latin typeface="Arial" panose="020B0604020202020204" pitchFamily="34" charset="0"/>
                <a:ea typeface="ＭＳ Ｐゴシック" panose="020B0600070205080204" pitchFamily="34" charset="-128"/>
              </a:rPr>
              <a:t>a, </a:t>
            </a:r>
            <a:r>
              <a:rPr lang="en-US" altLang="en-US">
                <a:latin typeface="Arial" panose="020B0604020202020204" pitchFamily="34" charset="0"/>
                <a:ea typeface="ＭＳ Ｐゴシック" panose="020B0600070205080204" pitchFamily="34" charset="-128"/>
              </a:rPr>
              <a:t>which is a primitive root of </a:t>
            </a:r>
            <a:r>
              <a:rPr lang="en-US" altLang="en-US" i="1">
                <a:latin typeface="Arial" panose="020B0604020202020204" pitchFamily="34" charset="0"/>
                <a:ea typeface="ＭＳ Ｐゴシック" panose="020B0600070205080204" pitchFamily="34" charset="-128"/>
              </a:rPr>
              <a:t>q. </a:t>
            </a:r>
            <a:r>
              <a:rPr lang="en-US" altLang="en-US">
                <a:latin typeface="Arial" panose="020B0604020202020204" pitchFamily="34" charset="0"/>
                <a:ea typeface="ＭＳ Ｐゴシック" panose="020B0600070205080204" pitchFamily="34" charset="-128"/>
              </a:rPr>
              <a:t>User A generates a private/public key pair as shown. The security of ElGamal is based on the difficulty of computing discrete logarithms, to recover either x given y, or k given K (next slide).</a:t>
            </a:r>
            <a:endParaRPr lang="en-US" altLang="en-US">
              <a:latin typeface="Times-Roman" charset="0"/>
              <a:ea typeface="ＭＳ Ｐゴシック" panose="020B0600070205080204" pitchFamily="34" charset="-128"/>
            </a:endParaRPr>
          </a:p>
        </p:txBody>
      </p:sp>
    </p:spTree>
    <p:extLst>
      <p:ext uri="{BB962C8B-B14F-4D97-AF65-F5344CB8AC3E}">
        <p14:creationId xmlns:p14="http://schemas.microsoft.com/office/powerpoint/2010/main" val="3703458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3D9CA09-8B4A-4865-9F4F-438A5A44C36C}" type="slidenum">
              <a:rPr lang="en-AU" altLang="en-US" sz="1200"/>
              <a:pPr eaLnBrk="1" hangingPunct="1"/>
              <a:t>43</a:t>
            </a:fld>
            <a:endParaRPr lang="en-AU" altLang="en-US" sz="12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To sign a message </a:t>
            </a:r>
            <a:r>
              <a:rPr lang="en-US" altLang="en-US" i="1">
                <a:latin typeface="Arial" panose="020B0604020202020204" pitchFamily="34" charset="0"/>
                <a:ea typeface="ＭＳ Ｐゴシック" panose="020B0600070205080204" pitchFamily="34" charset="-128"/>
              </a:rPr>
              <a:t>M, </a:t>
            </a:r>
            <a:r>
              <a:rPr lang="en-US" altLang="en-US">
                <a:latin typeface="Arial" panose="020B0604020202020204" pitchFamily="34" charset="0"/>
                <a:ea typeface="ＭＳ Ｐゴシック" panose="020B0600070205080204" pitchFamily="34" charset="-128"/>
              </a:rPr>
              <a:t>user </a:t>
            </a:r>
            <a:r>
              <a:rPr lang="en-US" altLang="en-US" i="1">
                <a:latin typeface="Arial" panose="020B0604020202020204" pitchFamily="34" charset="0"/>
                <a:ea typeface="ＭＳ Ｐゴシック" panose="020B0600070205080204" pitchFamily="34" charset="-128"/>
              </a:rPr>
              <a:t>A </a:t>
            </a:r>
            <a:r>
              <a:rPr lang="en-US" altLang="en-US">
                <a:latin typeface="Arial" panose="020B0604020202020204" pitchFamily="34" charset="0"/>
                <a:ea typeface="ＭＳ Ｐゴシック" panose="020B0600070205080204" pitchFamily="34" charset="-128"/>
              </a:rPr>
              <a:t>first computes the hash </a:t>
            </a:r>
            <a:r>
              <a:rPr lang="en-US" altLang="en-US" i="1">
                <a:latin typeface="Arial" panose="020B0604020202020204" pitchFamily="34" charset="0"/>
                <a:ea typeface="ＭＳ Ｐゴシック" panose="020B0600070205080204" pitchFamily="34" charset="-128"/>
              </a:rPr>
              <a:t>m = H(M)</a:t>
            </a:r>
            <a:r>
              <a:rPr lang="en-US" altLang="en-US">
                <a:latin typeface="Arial" panose="020B0604020202020204" pitchFamily="34" charset="0"/>
                <a:ea typeface="ＭＳ Ｐゴシック" panose="020B0600070205080204" pitchFamily="34" charset="-128"/>
              </a:rPr>
              <a:t>, such that </a:t>
            </a:r>
            <a:r>
              <a:rPr lang="en-US" altLang="en-US" i="1">
                <a:latin typeface="Arial" panose="020B0604020202020204" pitchFamily="34" charset="0"/>
                <a:ea typeface="ＭＳ Ｐゴシック" panose="020B0600070205080204" pitchFamily="34" charset="-128"/>
              </a:rPr>
              <a:t>m </a:t>
            </a:r>
            <a:r>
              <a:rPr lang="en-US" altLang="en-US">
                <a:latin typeface="Arial" panose="020B0604020202020204" pitchFamily="34" charset="0"/>
                <a:ea typeface="ＭＳ Ｐゴシック" panose="020B0600070205080204" pitchFamily="34" charset="-128"/>
              </a:rPr>
              <a:t>is an integer in the range</a:t>
            </a:r>
            <a:r>
              <a:rPr lang="en-US" altLang="en-US" i="1">
                <a:latin typeface="Arial" panose="020B0604020202020204" pitchFamily="34" charset="0"/>
                <a:ea typeface="ＭＳ Ｐゴシック" panose="020B0600070205080204" pitchFamily="34" charset="-128"/>
              </a:rPr>
              <a:t> 0 &lt;= m &lt;= q – 1. </a:t>
            </a:r>
            <a:r>
              <a:rPr lang="en-US" altLang="en-US">
                <a:latin typeface="Arial" panose="020B0604020202020204" pitchFamily="34" charset="0"/>
                <a:ea typeface="ＭＳ Ｐゴシック" panose="020B0600070205080204" pitchFamily="34" charset="-128"/>
              </a:rPr>
              <a:t>A then forms a digital signature as shown. </a:t>
            </a:r>
          </a:p>
          <a:p>
            <a:pPr eaLnBrk="1" hangingPunct="1"/>
            <a:r>
              <a:rPr lang="en-US" altLang="en-US">
                <a:latin typeface="Arial" panose="020B0604020202020204" pitchFamily="34" charset="0"/>
                <a:ea typeface="ＭＳ Ｐゴシック" panose="020B0600070205080204" pitchFamily="34" charset="-128"/>
              </a:rPr>
              <a:t>The basic idea with El Gamal signatures is to again choose a temporary random signing  key, protect it, then use it solve the specified equation on the hash of the message to create the signature (in 2 pieces). Verification consists of confirming the validation equation that relates the signature to the (hash of the) message (see text for proof). Again note that El Gamal encryption involves 1 modulo exponentiation and multiplications (vs 1 exponentiation for RSA).</a:t>
            </a:r>
            <a:endParaRPr lang="en-AU"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981196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AE4725B-80CA-48C6-82A8-2700385439CD}" type="slidenum">
              <a:rPr lang="en-AU" altLang="en-US" sz="1200"/>
              <a:pPr eaLnBrk="1" hangingPunct="1"/>
              <a:t>44</a:t>
            </a:fld>
            <a:endParaRPr lang="en-AU" altLang="en-US" sz="1200"/>
          </a:p>
        </p:txBody>
      </p:sp>
      <p:sp>
        <p:nvSpPr>
          <p:cNvPr id="36867" name="Rectangle 1026"/>
          <p:cNvSpPr>
            <a:spLocks noGrp="1" noRot="1" noChangeAspect="1" noChangeArrowheads="1" noTextEdit="1"/>
          </p:cNvSpPr>
          <p:nvPr>
            <p:ph type="sldImg"/>
          </p:nvPr>
        </p:nvSpPr>
        <p:spPr>
          <a:ln/>
        </p:spPr>
      </p:sp>
      <p:sp>
        <p:nvSpPr>
          <p:cNvPr id="3686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cs typeface="Arial" panose="020B0604020202020204" pitchFamily="34" charset="0"/>
              </a:rPr>
              <a:t>Here is an example of creating and verifying an </a:t>
            </a:r>
            <a:r>
              <a:rPr lang="en-AU" altLang="en-US">
                <a:latin typeface="Arial" panose="020B0604020202020204" pitchFamily="34" charset="0"/>
                <a:ea typeface="ＭＳ Ｐゴシック" panose="020B0600070205080204" pitchFamily="34" charset="-128"/>
                <a:cs typeface="Arial" panose="020B0604020202020204" pitchFamily="34" charset="0"/>
              </a:rPr>
              <a:t>ElGamal signature </a:t>
            </a:r>
            <a:r>
              <a:rPr lang="en-US" altLang="en-US">
                <a:latin typeface="Arial" panose="020B0604020202020204" pitchFamily="34" charset="0"/>
                <a:ea typeface="ＭＳ Ｐゴシック" panose="020B0600070205080204" pitchFamily="34" charset="-128"/>
                <a:cs typeface="Arial" panose="020B0604020202020204" pitchFamily="34" charset="0"/>
              </a:rPr>
              <a:t>from the text using the prime field GF(19); that is, q = </a:t>
            </a:r>
            <a:r>
              <a:rPr lang="en-US" altLang="en-US">
                <a:latin typeface="Arial" panose="020B0604020202020204" pitchFamily="34" charset="0"/>
                <a:ea typeface="ＭＳ Ｐゴシック" panose="020B0600070205080204" pitchFamily="34" charset="-128"/>
              </a:rPr>
              <a:t>19. It has primitive roots {2, 3, 10, 13, 14, 15}, as shown in Table 8.3.</a:t>
            </a:r>
            <a:r>
              <a:rPr lang="en-US" altLang="en-US">
                <a:latin typeface="Arial" panose="020B0604020202020204" pitchFamily="34" charset="0"/>
                <a:ea typeface="ＭＳ Ｐゴシック" panose="020B0600070205080204" pitchFamily="34" charset="-128"/>
                <a:cs typeface="Arial" panose="020B0604020202020204" pitchFamily="34" charset="0"/>
              </a:rPr>
              <a:t> We choose a = 10. Alice generates a key pair as shown, which is </a:t>
            </a:r>
            <a:r>
              <a:rPr lang="en-US" altLang="en-US">
                <a:latin typeface="Arial" panose="020B0604020202020204" pitchFamily="34" charset="0"/>
                <a:ea typeface="ＭＳ Ｐゴシック" panose="020B0600070205080204" pitchFamily="34" charset="-128"/>
              </a:rPr>
              <a:t>= {19, 10, 4}</a:t>
            </a:r>
            <a:r>
              <a:rPr lang="en-US" altLang="en-US">
                <a:latin typeface="Arial" panose="020B0604020202020204" pitchFamily="34" charset="0"/>
                <a:ea typeface="ＭＳ Ｐゴシック" panose="020B0600070205080204" pitchFamily="34" charset="-128"/>
                <a:cs typeface="Arial" panose="020B0604020202020204" pitchFamily="34" charset="0"/>
              </a:rPr>
              <a:t>. </a:t>
            </a:r>
            <a:r>
              <a:rPr lang="en-US" altLang="en-US">
                <a:latin typeface="Arial" panose="020B0604020202020204" pitchFamily="34" charset="0"/>
                <a:ea typeface="ＭＳ Ｐゴシック" panose="020B0600070205080204" pitchFamily="34" charset="-128"/>
              </a:rPr>
              <a:t>Alice can sign a message with hash </a:t>
            </a:r>
            <a:r>
              <a:rPr lang="en-US" altLang="en-US" i="1">
                <a:latin typeface="Arial" panose="020B0604020202020204" pitchFamily="34" charset="0"/>
                <a:ea typeface="ＭＳ Ｐゴシック" panose="020B0600070205080204" pitchFamily="34" charset="-128"/>
                <a:cs typeface="Arial" panose="020B0604020202020204" pitchFamily="34" charset="0"/>
              </a:rPr>
              <a:t>m </a:t>
            </a:r>
            <a:r>
              <a:rPr lang="en-US" altLang="en-US">
                <a:latin typeface="Arial" panose="020B0604020202020204" pitchFamily="34" charset="0"/>
                <a:ea typeface="ＭＳ Ｐゴシック" panose="020B0600070205080204" pitchFamily="34" charset="-128"/>
                <a:cs typeface="Arial" panose="020B0604020202020204" pitchFamily="34" charset="0"/>
              </a:rPr>
              <a:t>= 14 as shown to compute the signature pair (3,4). </a:t>
            </a:r>
            <a:r>
              <a:rPr lang="en-AU" altLang="en-US">
                <a:latin typeface="Arial" panose="020B0604020202020204" pitchFamily="34" charset="0"/>
                <a:ea typeface="ＭＳ Ｐゴシック" panose="020B0600070205080204" pitchFamily="34" charset="-128"/>
              </a:rPr>
              <a:t>Any user B can verify the signature by computing </a:t>
            </a:r>
            <a:r>
              <a:rPr lang="en-US" altLang="en-US">
                <a:latin typeface="Arial" panose="020B0604020202020204" pitchFamily="34" charset="0"/>
                <a:ea typeface="ＭＳ Ｐゴシック" panose="020B0600070205080204" pitchFamily="34" charset="-128"/>
              </a:rPr>
              <a:t>confirming the validation equation as shown.</a:t>
            </a:r>
          </a:p>
          <a:p>
            <a:pPr eaLnBrk="1" hangingPunct="1"/>
            <a:endParaRPr lang="en-AU" altLang="en-US">
              <a:latin typeface="Arial" panose="020B0604020202020204" pitchFamily="34" charset="0"/>
              <a:ea typeface="ＭＳ Ｐゴシック" panose="020B0600070205080204" pitchFamily="34" charset="-128"/>
            </a:endParaRPr>
          </a:p>
          <a:p>
            <a:pPr eaLnBrk="1" hangingPunct="1"/>
            <a:endParaRPr lang="en-US" altLang="en-US">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956145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DEDF0AA-7EE7-4865-A5DF-4048AD49BDDC}" type="slidenum">
              <a:rPr lang="en-AU" altLang="en-US" sz="1200"/>
              <a:pPr eaLnBrk="1" hangingPunct="1"/>
              <a:t>45</a:t>
            </a:fld>
            <a:endParaRPr lang="en-AU" altLang="en-US" sz="12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As with the ElGamal digital signature scheme, the Schnorr signature scheme is based on discrete logarithms [SCHN89, SCHN91]. The Schnorr scheme minimizes the message dependent amount of computation required to generate a signature. The main work for signature generation does not depend on the message and can be done during the idle time of the processor. The message dependent part of the signature generation requires multiplying a 2</a:t>
            </a:r>
            <a:r>
              <a:rPr lang="en-US" altLang="en-US" i="1">
                <a:latin typeface="Arial" panose="020B0604020202020204" pitchFamily="34" charset="0"/>
                <a:ea typeface="ＭＳ Ｐゴシック" panose="020B0600070205080204" pitchFamily="34" charset="-128"/>
              </a:rPr>
              <a:t>n-bit </a:t>
            </a:r>
            <a:r>
              <a:rPr lang="en-US" altLang="en-US">
                <a:latin typeface="Arial" panose="020B0604020202020204" pitchFamily="34" charset="0"/>
                <a:ea typeface="ＭＳ Ｐゴシック" panose="020B0600070205080204" pitchFamily="34" charset="-128"/>
              </a:rPr>
              <a:t>integer with an </a:t>
            </a:r>
            <a:r>
              <a:rPr lang="en-US" altLang="en-US" i="1">
                <a:latin typeface="Arial" panose="020B0604020202020204" pitchFamily="34" charset="0"/>
                <a:ea typeface="ＭＳ Ｐゴシック" panose="020B0600070205080204" pitchFamily="34" charset="-128"/>
              </a:rPr>
              <a:t>n-bit </a:t>
            </a:r>
            <a:r>
              <a:rPr lang="en-US" altLang="en-US">
                <a:latin typeface="Arial" panose="020B0604020202020204" pitchFamily="34" charset="0"/>
                <a:ea typeface="ＭＳ Ｐゴシック" panose="020B0600070205080204" pitchFamily="34" charset="-128"/>
              </a:rPr>
              <a:t>integer.  The scheme is based on using a prime modulus </a:t>
            </a:r>
            <a:r>
              <a:rPr lang="en-US" altLang="en-US" i="1">
                <a:latin typeface="Arial" panose="020B0604020202020204" pitchFamily="34" charset="0"/>
                <a:ea typeface="ＭＳ Ｐゴシック" panose="020B0600070205080204" pitchFamily="34" charset="-128"/>
              </a:rPr>
              <a:t>p, </a:t>
            </a:r>
            <a:r>
              <a:rPr lang="en-US" altLang="en-US">
                <a:latin typeface="Arial" panose="020B0604020202020204" pitchFamily="34" charset="0"/>
                <a:ea typeface="ＭＳ Ｐゴシック" panose="020B0600070205080204" pitchFamily="34" charset="-128"/>
              </a:rPr>
              <a:t>with </a:t>
            </a:r>
            <a:r>
              <a:rPr lang="en-US" altLang="en-US" i="1">
                <a:latin typeface="Arial" panose="020B0604020202020204" pitchFamily="34" charset="0"/>
                <a:ea typeface="ＭＳ Ｐゴシック" panose="020B0600070205080204" pitchFamily="34" charset="-128"/>
              </a:rPr>
              <a:t>p – 1 </a:t>
            </a:r>
            <a:r>
              <a:rPr lang="en-US" altLang="en-US">
                <a:latin typeface="Arial" panose="020B0604020202020204" pitchFamily="34" charset="0"/>
                <a:ea typeface="ＭＳ Ｐゴシック" panose="020B0600070205080204" pitchFamily="34" charset="-128"/>
              </a:rPr>
              <a:t>having a prime factor </a:t>
            </a:r>
            <a:r>
              <a:rPr lang="en-US" altLang="en-US" i="1">
                <a:latin typeface="Arial" panose="020B0604020202020204" pitchFamily="34" charset="0"/>
                <a:ea typeface="ＭＳ Ｐゴシック" panose="020B0600070205080204" pitchFamily="34" charset="-128"/>
              </a:rPr>
              <a:t>q </a:t>
            </a:r>
            <a:r>
              <a:rPr lang="en-US" altLang="en-US">
                <a:latin typeface="Arial" panose="020B0604020202020204" pitchFamily="34" charset="0"/>
                <a:ea typeface="ＭＳ Ｐゴシック" panose="020B0600070205080204" pitchFamily="34" charset="-128"/>
              </a:rPr>
              <a:t>of appropriate size; that is </a:t>
            </a:r>
            <a:r>
              <a:rPr lang="en-US" altLang="en-US" i="1">
                <a:latin typeface="Arial" panose="020B0604020202020204" pitchFamily="34" charset="0"/>
                <a:ea typeface="ＭＳ Ｐゴシック" panose="020B0600070205080204" pitchFamily="34" charset="-128"/>
              </a:rPr>
              <a:t>p – 1 = 1 (mod q). </a:t>
            </a:r>
            <a:r>
              <a:rPr lang="en-US" altLang="en-US">
                <a:latin typeface="Arial" panose="020B0604020202020204" pitchFamily="34" charset="0"/>
                <a:ea typeface="ＭＳ Ｐゴシック" panose="020B0600070205080204" pitchFamily="34" charset="-128"/>
              </a:rPr>
              <a:t>Typically, we use </a:t>
            </a:r>
            <a:r>
              <a:rPr lang="en-US" altLang="en-US" i="1">
                <a:latin typeface="Arial" panose="020B0604020202020204" pitchFamily="34" charset="0"/>
                <a:ea typeface="ＭＳ Ｐゴシック" panose="020B0600070205080204" pitchFamily="34" charset="-128"/>
              </a:rPr>
              <a:t>p approx 2</a:t>
            </a:r>
            <a:r>
              <a:rPr lang="en-US" altLang="en-US" i="1" baseline="30000">
                <a:latin typeface="Arial" panose="020B0604020202020204" pitchFamily="34" charset="0"/>
                <a:ea typeface="ＭＳ Ｐゴシック" panose="020B0600070205080204" pitchFamily="34" charset="-128"/>
              </a:rPr>
              <a:t>1024</a:t>
            </a:r>
            <a:r>
              <a:rPr lang="en-US" altLang="en-US" i="1">
                <a:latin typeface="Arial" panose="020B0604020202020204" pitchFamily="34" charset="0"/>
                <a:ea typeface="ＭＳ Ｐゴシック" panose="020B0600070205080204" pitchFamily="34" charset="-128"/>
              </a:rPr>
              <a:t> </a:t>
            </a:r>
            <a:r>
              <a:rPr lang="en-US" altLang="en-US">
                <a:latin typeface="Arial" panose="020B0604020202020204" pitchFamily="34" charset="0"/>
                <a:ea typeface="ＭＳ Ｐゴシック" panose="020B0600070205080204" pitchFamily="34" charset="-128"/>
              </a:rPr>
              <a:t>and </a:t>
            </a:r>
            <a:r>
              <a:rPr lang="en-US" altLang="en-US" i="1">
                <a:latin typeface="Arial" panose="020B0604020202020204" pitchFamily="34" charset="0"/>
                <a:ea typeface="ＭＳ Ｐゴシック" panose="020B0600070205080204" pitchFamily="34" charset="-128"/>
              </a:rPr>
              <a:t>q approx 2</a:t>
            </a:r>
            <a:r>
              <a:rPr lang="en-US" altLang="en-US" i="1" baseline="30000">
                <a:latin typeface="Arial" panose="020B0604020202020204" pitchFamily="34" charset="0"/>
                <a:ea typeface="ＭＳ Ｐゴシック" panose="020B0600070205080204" pitchFamily="34" charset="-128"/>
              </a:rPr>
              <a:t>160</a:t>
            </a:r>
            <a:r>
              <a:rPr lang="en-US" altLang="en-US" i="1">
                <a:latin typeface="Arial" panose="020B0604020202020204" pitchFamily="34" charset="0"/>
                <a:ea typeface="ＭＳ Ｐゴシック" panose="020B0600070205080204" pitchFamily="34" charset="-128"/>
              </a:rPr>
              <a:t>. </a:t>
            </a:r>
            <a:r>
              <a:rPr lang="en-US" altLang="en-US">
                <a:latin typeface="Arial" panose="020B0604020202020204" pitchFamily="34" charset="0"/>
                <a:ea typeface="ＭＳ Ｐゴシック" panose="020B0600070205080204" pitchFamily="34" charset="-128"/>
              </a:rPr>
              <a:t>Thus</a:t>
            </a:r>
            <a:r>
              <a:rPr lang="en-US" altLang="en-US" i="1">
                <a:latin typeface="Arial" panose="020B0604020202020204" pitchFamily="34" charset="0"/>
                <a:ea typeface="ＭＳ Ｐゴシック" panose="020B0600070205080204" pitchFamily="34" charset="-128"/>
              </a:rPr>
              <a:t>, p  </a:t>
            </a:r>
            <a:r>
              <a:rPr lang="en-US" altLang="en-US">
                <a:latin typeface="Arial" panose="020B0604020202020204" pitchFamily="34" charset="0"/>
                <a:ea typeface="ＭＳ Ｐゴシック" panose="020B0600070205080204" pitchFamily="34" charset="-128"/>
              </a:rPr>
              <a:t>is a 1024-bit number and q  is a 160-bit number, which is also the length of the SHA-1 hash value.</a:t>
            </a:r>
            <a:endParaRPr lang="en-US" altLang="en-US">
              <a:latin typeface="Times-Roman" charset="0"/>
              <a:ea typeface="ＭＳ Ｐゴシック" panose="020B0600070205080204" pitchFamily="34" charset="-128"/>
            </a:endParaRPr>
          </a:p>
        </p:txBody>
      </p:sp>
    </p:spTree>
    <p:extLst>
      <p:ext uri="{BB962C8B-B14F-4D97-AF65-F5344CB8AC3E}">
        <p14:creationId xmlns:p14="http://schemas.microsoft.com/office/powerpoint/2010/main" val="273843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E932E90-55CB-4DEF-A04E-E9966751DAAC}" type="slidenum">
              <a:rPr lang="en-AU" altLang="en-US" sz="1200"/>
              <a:pPr eaLnBrk="1" hangingPunct="1"/>
              <a:t>46</a:t>
            </a:fld>
            <a:endParaRPr lang="en-AU" altLang="en-US" sz="12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The first part of this scheme is the generation of a private/public key pair, which consists of the following steps:   </a:t>
            </a:r>
          </a:p>
          <a:p>
            <a:pPr eaLnBrk="1" hangingPunct="1">
              <a:buFontTx/>
              <a:buAutoNum type="arabicPeriod"/>
            </a:pPr>
            <a:r>
              <a:rPr lang="en-US" altLang="en-US">
                <a:latin typeface="Arial" panose="020B0604020202020204" pitchFamily="34" charset="0"/>
                <a:ea typeface="ＭＳ Ｐゴシック" panose="020B0600070205080204" pitchFamily="34" charset="-128"/>
              </a:rPr>
              <a:t>Choose primes p and q, such that q is a prime factor of p – 1.  </a:t>
            </a:r>
          </a:p>
          <a:p>
            <a:pPr eaLnBrk="1" hangingPunct="1">
              <a:buFontTx/>
              <a:buAutoNum type="arabicPeriod"/>
            </a:pPr>
            <a:r>
              <a:rPr lang="en-US" altLang="en-US">
                <a:latin typeface="Arial" panose="020B0604020202020204" pitchFamily="34" charset="0"/>
                <a:ea typeface="ＭＳ Ｐゴシック" panose="020B0600070205080204" pitchFamily="34" charset="-128"/>
              </a:rPr>
              <a:t>Choose an integer a such that a</a:t>
            </a:r>
            <a:r>
              <a:rPr lang="en-US" altLang="en-US" baseline="30000">
                <a:latin typeface="Arial" panose="020B0604020202020204" pitchFamily="34" charset="0"/>
                <a:ea typeface="ＭＳ Ｐゴシック" panose="020B0600070205080204" pitchFamily="34" charset="-128"/>
              </a:rPr>
              <a:t>q</a:t>
            </a:r>
            <a:r>
              <a:rPr lang="en-US" altLang="en-US">
                <a:latin typeface="Arial" panose="020B0604020202020204" pitchFamily="34" charset="0"/>
                <a:ea typeface="ＭＳ Ｐゴシック" panose="020B0600070205080204" pitchFamily="34" charset="-128"/>
              </a:rPr>
              <a:t> = 1 mod p. The values a, p, and q comprise a global public key that can be common to a group of users.  </a:t>
            </a:r>
          </a:p>
          <a:p>
            <a:pPr eaLnBrk="1" hangingPunct="1">
              <a:buFontTx/>
              <a:buAutoNum type="arabicPeriod"/>
            </a:pPr>
            <a:r>
              <a:rPr lang="en-US" altLang="en-US">
                <a:latin typeface="Arial" panose="020B0604020202020204" pitchFamily="34" charset="0"/>
                <a:ea typeface="ＭＳ Ｐゴシック" panose="020B0600070205080204" pitchFamily="34" charset="-128"/>
              </a:rPr>
              <a:t>Choose a random integer s with 0 &lt; s &lt; q. This is the user's private key.  </a:t>
            </a:r>
          </a:p>
          <a:p>
            <a:pPr eaLnBrk="1" hangingPunct="1">
              <a:buFontTx/>
              <a:buAutoNum type="arabicPeriod"/>
            </a:pPr>
            <a:r>
              <a:rPr lang="en-US" altLang="en-US">
                <a:latin typeface="Arial" panose="020B0604020202020204" pitchFamily="34" charset="0"/>
                <a:ea typeface="ＭＳ Ｐゴシック" panose="020B0600070205080204" pitchFamily="34" charset="-128"/>
              </a:rPr>
              <a:t>Calculate v = a</a:t>
            </a:r>
            <a:r>
              <a:rPr lang="en-US" altLang="en-US" baseline="30000">
                <a:latin typeface="Arial" panose="020B0604020202020204" pitchFamily="34" charset="0"/>
                <a:ea typeface="ＭＳ Ｐゴシック" panose="020B0600070205080204" pitchFamily="34" charset="-128"/>
              </a:rPr>
              <a:t>–s </a:t>
            </a:r>
            <a:r>
              <a:rPr lang="en-US" altLang="en-US">
                <a:latin typeface="Arial" panose="020B0604020202020204" pitchFamily="34" charset="0"/>
                <a:ea typeface="ＭＳ Ｐゴシック" panose="020B0600070205080204" pitchFamily="34" charset="-128"/>
              </a:rPr>
              <a:t>mod p. This is the user's public key. </a:t>
            </a:r>
            <a:endParaRPr lang="en-US" altLang="en-US">
              <a:latin typeface="Times-Roman" charset="0"/>
              <a:ea typeface="ＭＳ Ｐゴシック" panose="020B0600070205080204" pitchFamily="34" charset="-128"/>
            </a:endParaRPr>
          </a:p>
        </p:txBody>
      </p:sp>
    </p:spTree>
    <p:extLst>
      <p:ext uri="{BB962C8B-B14F-4D97-AF65-F5344CB8AC3E}">
        <p14:creationId xmlns:p14="http://schemas.microsoft.com/office/powerpoint/2010/main" val="691146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3603C18-87E3-492E-BCBC-F977657CAEEC}" type="slidenum">
              <a:rPr lang="en-AU" altLang="en-US" sz="1200"/>
              <a:pPr eaLnBrk="1" hangingPunct="1"/>
              <a:t>47</a:t>
            </a:fld>
            <a:endParaRPr lang="en-AU" altLang="en-US" sz="12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A user with public key s and private key v generates a signature as follows:   </a:t>
            </a:r>
          </a:p>
          <a:p>
            <a:pPr eaLnBrk="1" hangingPunct="1">
              <a:buFontTx/>
              <a:buAutoNum type="arabicPeriod"/>
            </a:pPr>
            <a:r>
              <a:rPr lang="en-US" altLang="en-US">
                <a:latin typeface="Arial" panose="020B0604020202020204" pitchFamily="34" charset="0"/>
                <a:ea typeface="ＭＳ Ｐゴシック" panose="020B0600070205080204" pitchFamily="34" charset="-128"/>
              </a:rPr>
              <a:t>Choose a random integer r with 0 &lt; r &lt; q and compute x = a</a:t>
            </a:r>
            <a:r>
              <a:rPr lang="en-US" altLang="en-US" baseline="30000">
                <a:latin typeface="Arial" panose="020B0604020202020204" pitchFamily="34" charset="0"/>
                <a:ea typeface="ＭＳ Ｐゴシック" panose="020B0600070205080204" pitchFamily="34" charset="-128"/>
              </a:rPr>
              <a:t>r</a:t>
            </a:r>
            <a:r>
              <a:rPr lang="en-US" altLang="en-US">
                <a:latin typeface="Arial" panose="020B0604020202020204" pitchFamily="34" charset="0"/>
                <a:ea typeface="ＭＳ Ｐゴシック" panose="020B0600070205080204" pitchFamily="34" charset="-128"/>
              </a:rPr>
              <a:t> mod p. This is independent of any message M, hence can be pre-computed. </a:t>
            </a:r>
          </a:p>
          <a:p>
            <a:pPr eaLnBrk="1" hangingPunct="1">
              <a:buFontTx/>
              <a:buAutoNum type="arabicPeriod"/>
            </a:pPr>
            <a:r>
              <a:rPr lang="en-US" altLang="en-US">
                <a:latin typeface="Arial" panose="020B0604020202020204" pitchFamily="34" charset="0"/>
                <a:ea typeface="ＭＳ Ｐゴシック" panose="020B0600070205080204" pitchFamily="34" charset="-128"/>
              </a:rPr>
              <a:t>Concatenate message with x and hash result to compute: e = H(M || x)   </a:t>
            </a:r>
          </a:p>
          <a:p>
            <a:pPr eaLnBrk="1" hangingPunct="1">
              <a:buFontTx/>
              <a:buAutoNum type="arabicPeriod"/>
            </a:pPr>
            <a:r>
              <a:rPr lang="en-US" altLang="en-US">
                <a:latin typeface="Arial" panose="020B0604020202020204" pitchFamily="34" charset="0"/>
                <a:ea typeface="ＭＳ Ｐゴシック" panose="020B0600070205080204" pitchFamily="34" charset="-128"/>
              </a:rPr>
              <a:t>Compute y = (r + se) mod q. The signature consists of the pair (e, y).  </a:t>
            </a:r>
          </a:p>
          <a:p>
            <a:pPr eaLnBrk="1" hangingPunct="1"/>
            <a:r>
              <a:rPr lang="en-US" altLang="en-US">
                <a:latin typeface="Arial" panose="020B0604020202020204" pitchFamily="34" charset="0"/>
                <a:ea typeface="ＭＳ Ｐゴシック" panose="020B0600070205080204" pitchFamily="34" charset="-128"/>
              </a:rPr>
              <a:t>Any other user can verify the signature as follows:   </a:t>
            </a:r>
          </a:p>
          <a:p>
            <a:pPr eaLnBrk="1" hangingPunct="1">
              <a:buFontTx/>
              <a:buAutoNum type="arabicPeriod"/>
            </a:pPr>
            <a:r>
              <a:rPr lang="en-US" altLang="en-US">
                <a:latin typeface="Arial" panose="020B0604020202020204" pitchFamily="34" charset="0"/>
                <a:ea typeface="ＭＳ Ｐゴシック" panose="020B0600070205080204" pitchFamily="34" charset="-128"/>
              </a:rPr>
              <a:t>Compute x' = a</a:t>
            </a:r>
            <a:r>
              <a:rPr lang="en-US" altLang="en-US" baseline="30000">
                <a:latin typeface="Arial" panose="020B0604020202020204" pitchFamily="34" charset="0"/>
                <a:ea typeface="ＭＳ Ｐゴシック" panose="020B0600070205080204" pitchFamily="34" charset="-128"/>
              </a:rPr>
              <a:t>y</a:t>
            </a:r>
            <a:r>
              <a:rPr lang="en-US" altLang="en-US">
                <a:latin typeface="Arial" panose="020B0604020202020204" pitchFamily="34" charset="0"/>
                <a:ea typeface="ＭＳ Ｐゴシック" panose="020B0600070205080204" pitchFamily="34" charset="-128"/>
              </a:rPr>
              <a:t>v</a:t>
            </a:r>
            <a:r>
              <a:rPr lang="en-US" altLang="en-US" baseline="30000">
                <a:latin typeface="Arial" panose="020B0604020202020204" pitchFamily="34" charset="0"/>
                <a:ea typeface="ＭＳ Ｐゴシック" panose="020B0600070205080204" pitchFamily="34" charset="-128"/>
              </a:rPr>
              <a:t>e</a:t>
            </a:r>
            <a:r>
              <a:rPr lang="en-US" altLang="en-US">
                <a:latin typeface="Arial" panose="020B0604020202020204" pitchFamily="34" charset="0"/>
                <a:ea typeface="ＭＳ Ｐゴシック" panose="020B0600070205080204" pitchFamily="34" charset="-128"/>
              </a:rPr>
              <a:t> mod p.   </a:t>
            </a:r>
          </a:p>
          <a:p>
            <a:pPr eaLnBrk="1" hangingPunct="1">
              <a:buFontTx/>
              <a:buAutoNum type="arabicPeriod"/>
            </a:pPr>
            <a:r>
              <a:rPr lang="en-US" altLang="en-US">
                <a:latin typeface="Arial" panose="020B0604020202020204" pitchFamily="34" charset="0"/>
                <a:ea typeface="ＭＳ Ｐゴシック" panose="020B0600070205080204" pitchFamily="34" charset="-128"/>
              </a:rPr>
              <a:t>Verify that e = H(M || x').  </a:t>
            </a:r>
          </a:p>
          <a:p>
            <a:pPr eaLnBrk="1" hangingPunct="1"/>
            <a:r>
              <a:rPr lang="en-US" altLang="en-US">
                <a:latin typeface="Arial" panose="020B0604020202020204" pitchFamily="34" charset="0"/>
                <a:ea typeface="ＭＳ Ｐゴシック" panose="020B0600070205080204" pitchFamily="34" charset="-128"/>
              </a:rPr>
              <a:t>See text for details of why the verification works.</a:t>
            </a:r>
            <a:endParaRPr lang="en-US" altLang="en-US">
              <a:latin typeface="Times-Roman" charset="0"/>
              <a:ea typeface="ＭＳ Ｐゴシック" panose="020B0600070205080204" pitchFamily="34" charset="-128"/>
            </a:endParaRPr>
          </a:p>
        </p:txBody>
      </p:sp>
    </p:spTree>
    <p:extLst>
      <p:ext uri="{BB962C8B-B14F-4D97-AF65-F5344CB8AC3E}">
        <p14:creationId xmlns:p14="http://schemas.microsoft.com/office/powerpoint/2010/main" val="11880644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8.jpg"/><Relationship Id="rId3" Type="http://schemas.openxmlformats.org/officeDocument/2006/relationships/image" Target="../media/image2.png"/><Relationship Id="rId7" Type="http://schemas.openxmlformats.org/officeDocument/2006/relationships/image" Target="../media/image6.png"/><Relationship Id="rId12"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7.jpe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0.jp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19.jpeg"/><Relationship Id="rId1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20.jp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2.png"/><Relationship Id="rId9" Type="http://schemas.microsoft.com/office/2007/relationships/hdphoto" Target="../media/hdphoto1.wdp"/></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microsoft.com/office/2007/relationships/hdphoto" Target="../media/hdphoto1.wdp"/></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3.wdp"/><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4.png"/><Relationship Id="rId11" Type="http://schemas.openxmlformats.org/officeDocument/2006/relationships/image" Target="../media/image25.png"/><Relationship Id="rId5" Type="http://schemas.openxmlformats.org/officeDocument/2006/relationships/image" Target="../media/image5.png"/><Relationship Id="rId10" Type="http://schemas.openxmlformats.org/officeDocument/2006/relationships/image" Target="../media/image9.jpeg"/><Relationship Id="rId4" Type="http://schemas.openxmlformats.org/officeDocument/2006/relationships/image" Target="../media/image4.png"/><Relationship Id="rId9"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6.png"/><Relationship Id="rId5" Type="http://schemas.microsoft.com/office/2007/relationships/hdphoto" Target="../media/hdphoto2.wdp"/><Relationship Id="rId4"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30" name="Picture 29">
            <a:extLst>
              <a:ext uri="{FF2B5EF4-FFF2-40B4-BE49-F238E27FC236}">
                <a16:creationId xmlns:a16="http://schemas.microsoft.com/office/drawing/2014/main" id="{FE3530F3-E595-EA48-AA18-0E0EA367D426}"/>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1" name="TextBox 30">
            <a:extLst>
              <a:ext uri="{FF2B5EF4-FFF2-40B4-BE49-F238E27FC236}">
                <a16:creationId xmlns:a16="http://schemas.microsoft.com/office/drawing/2014/main" id="{9705EAF9-7E28-6840-B3F3-400CC3AA94E3}"/>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4" name="Freeform 13">
            <a:extLst>
              <a:ext uri="{FF2B5EF4-FFF2-40B4-BE49-F238E27FC236}">
                <a16:creationId xmlns:a16="http://schemas.microsoft.com/office/drawing/2014/main" id="{FAAFD150-FB5C-D647-A779-AD0371D91A8C}"/>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84CE05E9-3044-3847-8DEA-6EAE6F235992}"/>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8" name="Picture 37">
            <a:extLst>
              <a:ext uri="{FF2B5EF4-FFF2-40B4-BE49-F238E27FC236}">
                <a16:creationId xmlns:a16="http://schemas.microsoft.com/office/drawing/2014/main" id="{91EAB505-E3B4-1D49-BC5E-C9396D602A39}"/>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9" name="Picture 38">
            <a:extLst>
              <a:ext uri="{FF2B5EF4-FFF2-40B4-BE49-F238E27FC236}">
                <a16:creationId xmlns:a16="http://schemas.microsoft.com/office/drawing/2014/main" id="{57E5B9ED-D9BE-724F-B2D9-6D756BF0FB8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41" name="Title 1">
            <a:extLst>
              <a:ext uri="{FF2B5EF4-FFF2-40B4-BE49-F238E27FC236}">
                <a16:creationId xmlns:a16="http://schemas.microsoft.com/office/drawing/2014/main" id="{1BE2BE76-7FB8-884F-B7A9-AB3AB25BCE4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2" name="Picture 41">
            <a:extLst>
              <a:ext uri="{FF2B5EF4-FFF2-40B4-BE49-F238E27FC236}">
                <a16:creationId xmlns:a16="http://schemas.microsoft.com/office/drawing/2014/main" id="{FBC2B340-585A-DF45-A35E-283C91E67BD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3" name="Picture 42">
            <a:extLst>
              <a:ext uri="{FF2B5EF4-FFF2-40B4-BE49-F238E27FC236}">
                <a16:creationId xmlns:a16="http://schemas.microsoft.com/office/drawing/2014/main" id="{C9678E44-6045-454D-AEE8-12647A810D11}"/>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4" name="Text Placeholder 2">
            <a:extLst>
              <a:ext uri="{FF2B5EF4-FFF2-40B4-BE49-F238E27FC236}">
                <a16:creationId xmlns:a16="http://schemas.microsoft.com/office/drawing/2014/main" id="{D118EBC5-91DE-F04D-8AAA-1BC6DB297E14}"/>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6" name="Text Placeholder 2">
            <a:extLst>
              <a:ext uri="{FF2B5EF4-FFF2-40B4-BE49-F238E27FC236}">
                <a16:creationId xmlns:a16="http://schemas.microsoft.com/office/drawing/2014/main" id="{3EBF0051-D08C-834A-B6EC-F27DB682F937}"/>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7" name="Picture 46">
            <a:extLst>
              <a:ext uri="{FF2B5EF4-FFF2-40B4-BE49-F238E27FC236}">
                <a16:creationId xmlns:a16="http://schemas.microsoft.com/office/drawing/2014/main" id="{6381725B-9534-4D41-9342-D6448D5B5FA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8" name="Picture 47">
            <a:extLst>
              <a:ext uri="{FF2B5EF4-FFF2-40B4-BE49-F238E27FC236}">
                <a16:creationId xmlns:a16="http://schemas.microsoft.com/office/drawing/2014/main" id="{F46F9BF8-CED0-2A42-8AA1-77528C6E8AF5}"/>
              </a:ext>
            </a:extLst>
          </p:cNvPr>
          <p:cNvPicPr>
            <a:picLocks noChangeAspect="1"/>
          </p:cNvPicPr>
          <p:nvPr userDrawn="1"/>
        </p:nvPicPr>
        <p:blipFill rotWithShape="1">
          <a:blip r:embed="rId11" cstate="print">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9" name="Picture 48">
            <a:extLst>
              <a:ext uri="{FF2B5EF4-FFF2-40B4-BE49-F238E27FC236}">
                <a16:creationId xmlns:a16="http://schemas.microsoft.com/office/drawing/2014/main" id="{12512ABA-9FD2-F841-9DC5-9BB8DE9D2620}"/>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50" name="Picture 49" descr="User icon Royalty Free Vector Image - VectorStock">
            <a:extLst>
              <a:ext uri="{FF2B5EF4-FFF2-40B4-BE49-F238E27FC236}">
                <a16:creationId xmlns:a16="http://schemas.microsoft.com/office/drawing/2014/main" id="{63DC0D2C-AEBD-2B43-A40F-219AF41A9194}"/>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3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r>
              <a:rPr lang="en-GB"/>
              <a:t>Click icon to add picture</a:t>
            </a:r>
            <a:endParaRPr lang="en-US"/>
          </a:p>
        </p:txBody>
      </p:sp>
      <p:sp>
        <p:nvSpPr>
          <p:cNvPr id="4" name="TextBox 3">
            <a:extLst>
              <a:ext uri="{FF2B5EF4-FFF2-40B4-BE49-F238E27FC236}">
                <a16:creationId xmlns:a16="http://schemas.microsoft.com/office/drawing/2014/main" id="{C07209AA-082C-4E46-9195-9B39951B64A8}"/>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Tree>
    <p:extLst>
      <p:ext uri="{BB962C8B-B14F-4D97-AF65-F5344CB8AC3E}">
        <p14:creationId xmlns:p14="http://schemas.microsoft.com/office/powerpoint/2010/main" val="3455819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30" name="Picture 29">
            <a:extLst>
              <a:ext uri="{FF2B5EF4-FFF2-40B4-BE49-F238E27FC236}">
                <a16:creationId xmlns:a16="http://schemas.microsoft.com/office/drawing/2014/main" id="{1666FB81-7CD1-9742-AB26-00ED3C9FA97E}"/>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1" name="TextBox 30">
            <a:extLst>
              <a:ext uri="{FF2B5EF4-FFF2-40B4-BE49-F238E27FC236}">
                <a16:creationId xmlns:a16="http://schemas.microsoft.com/office/drawing/2014/main" id="{1C48990E-2530-AF41-A8F8-E84A84CD0F15}"/>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4" name="Freeform 13">
            <a:extLst>
              <a:ext uri="{FF2B5EF4-FFF2-40B4-BE49-F238E27FC236}">
                <a16:creationId xmlns:a16="http://schemas.microsoft.com/office/drawing/2014/main" id="{76999E19-2095-6F41-BABD-A4D5328B8D3B}"/>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5" name="Freeform 17">
            <a:extLst>
              <a:ext uri="{FF2B5EF4-FFF2-40B4-BE49-F238E27FC236}">
                <a16:creationId xmlns:a16="http://schemas.microsoft.com/office/drawing/2014/main" id="{3B6AF243-7086-6447-B371-BD68AF74F922}"/>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6" name="Picture 35">
            <a:extLst>
              <a:ext uri="{FF2B5EF4-FFF2-40B4-BE49-F238E27FC236}">
                <a16:creationId xmlns:a16="http://schemas.microsoft.com/office/drawing/2014/main" id="{0C571E73-2208-1F4D-8158-CF5BF9FF8A3B}"/>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7" name="Picture 36">
            <a:extLst>
              <a:ext uri="{FF2B5EF4-FFF2-40B4-BE49-F238E27FC236}">
                <a16:creationId xmlns:a16="http://schemas.microsoft.com/office/drawing/2014/main" id="{D9E84546-AA85-4D4C-AAE7-968D05BC513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38" name="Title 1">
            <a:extLst>
              <a:ext uri="{FF2B5EF4-FFF2-40B4-BE49-F238E27FC236}">
                <a16:creationId xmlns:a16="http://schemas.microsoft.com/office/drawing/2014/main" id="{DC3276D8-47BA-E24C-A53B-545E5121F3AC}"/>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39" name="Picture 38">
            <a:extLst>
              <a:ext uri="{FF2B5EF4-FFF2-40B4-BE49-F238E27FC236}">
                <a16:creationId xmlns:a16="http://schemas.microsoft.com/office/drawing/2014/main" id="{8A6E3978-8F24-3A4E-B81F-AB7C4007A9C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1" name="Picture 40">
            <a:extLst>
              <a:ext uri="{FF2B5EF4-FFF2-40B4-BE49-F238E27FC236}">
                <a16:creationId xmlns:a16="http://schemas.microsoft.com/office/drawing/2014/main" id="{4FE175BA-4A88-514D-9EF1-A74A9579B53A}"/>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2" name="Text Placeholder 2">
            <a:extLst>
              <a:ext uri="{FF2B5EF4-FFF2-40B4-BE49-F238E27FC236}">
                <a16:creationId xmlns:a16="http://schemas.microsoft.com/office/drawing/2014/main" id="{A2FB9B43-4C63-7040-84C8-A863841BB05B}"/>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3" name="Text Placeholder 2">
            <a:extLst>
              <a:ext uri="{FF2B5EF4-FFF2-40B4-BE49-F238E27FC236}">
                <a16:creationId xmlns:a16="http://schemas.microsoft.com/office/drawing/2014/main" id="{06CE974E-FE07-CE47-BE54-A75C51D1E739}"/>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4" name="Picture 43">
            <a:extLst>
              <a:ext uri="{FF2B5EF4-FFF2-40B4-BE49-F238E27FC236}">
                <a16:creationId xmlns:a16="http://schemas.microsoft.com/office/drawing/2014/main" id="{BB91600E-1457-7844-B4E6-41FD4E413BA8}"/>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6" name="Picture 45">
            <a:extLst>
              <a:ext uri="{FF2B5EF4-FFF2-40B4-BE49-F238E27FC236}">
                <a16:creationId xmlns:a16="http://schemas.microsoft.com/office/drawing/2014/main" id="{EA038702-1A46-D741-B21C-9CBEB778F66C}"/>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7" name="Picture 46" descr="User icon Royalty Free Vector Image - VectorStock">
            <a:extLst>
              <a:ext uri="{FF2B5EF4-FFF2-40B4-BE49-F238E27FC236}">
                <a16:creationId xmlns:a16="http://schemas.microsoft.com/office/drawing/2014/main" id="{F5D28666-61B6-684E-9074-01B275C3A9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15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21" name="Picture 20">
            <a:extLst>
              <a:ext uri="{FF2B5EF4-FFF2-40B4-BE49-F238E27FC236}">
                <a16:creationId xmlns:a16="http://schemas.microsoft.com/office/drawing/2014/main" id="{5820DD8E-C140-B845-97C2-5F19A2BF6EE8}"/>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1" name="TextBox 30">
            <a:extLst>
              <a:ext uri="{FF2B5EF4-FFF2-40B4-BE49-F238E27FC236}">
                <a16:creationId xmlns:a16="http://schemas.microsoft.com/office/drawing/2014/main" id="{053D61B0-DF5E-5844-A9D4-8B4AD1251FE9}"/>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Freeform 13">
            <a:extLst>
              <a:ext uri="{FF2B5EF4-FFF2-40B4-BE49-F238E27FC236}">
                <a16:creationId xmlns:a16="http://schemas.microsoft.com/office/drawing/2014/main" id="{A471078D-3455-8C44-9933-F218631F6A8F}"/>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 name="Freeform 17">
            <a:extLst>
              <a:ext uri="{FF2B5EF4-FFF2-40B4-BE49-F238E27FC236}">
                <a16:creationId xmlns:a16="http://schemas.microsoft.com/office/drawing/2014/main" id="{737E34BF-3299-AD4D-89A4-5F0D85F72F7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7" name="Picture 36">
            <a:extLst>
              <a:ext uri="{FF2B5EF4-FFF2-40B4-BE49-F238E27FC236}">
                <a16:creationId xmlns:a16="http://schemas.microsoft.com/office/drawing/2014/main" id="{BC1EC245-2945-2E47-908A-04F3603021D0}"/>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8" name="Picture 37">
            <a:extLst>
              <a:ext uri="{FF2B5EF4-FFF2-40B4-BE49-F238E27FC236}">
                <a16:creationId xmlns:a16="http://schemas.microsoft.com/office/drawing/2014/main" id="{7ED84AE1-944A-8848-AFAF-63B256440E1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39" name="Title 1">
            <a:extLst>
              <a:ext uri="{FF2B5EF4-FFF2-40B4-BE49-F238E27FC236}">
                <a16:creationId xmlns:a16="http://schemas.microsoft.com/office/drawing/2014/main" id="{48B5EBDE-8563-1B4A-BBEA-353E73E10A6C}"/>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1" name="Picture 40">
            <a:extLst>
              <a:ext uri="{FF2B5EF4-FFF2-40B4-BE49-F238E27FC236}">
                <a16:creationId xmlns:a16="http://schemas.microsoft.com/office/drawing/2014/main" id="{09516460-1170-1B41-86CB-3C8E0E6D745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2" name="Picture 41">
            <a:extLst>
              <a:ext uri="{FF2B5EF4-FFF2-40B4-BE49-F238E27FC236}">
                <a16:creationId xmlns:a16="http://schemas.microsoft.com/office/drawing/2014/main" id="{1B519DED-2E89-7B4D-A43B-DC358252664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3" name="Text Placeholder 2">
            <a:extLst>
              <a:ext uri="{FF2B5EF4-FFF2-40B4-BE49-F238E27FC236}">
                <a16:creationId xmlns:a16="http://schemas.microsoft.com/office/drawing/2014/main" id="{763B8940-5DD8-8E4F-9F6E-F7A604EF5600}"/>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4" name="Text Placeholder 2">
            <a:extLst>
              <a:ext uri="{FF2B5EF4-FFF2-40B4-BE49-F238E27FC236}">
                <a16:creationId xmlns:a16="http://schemas.microsoft.com/office/drawing/2014/main" id="{9EE4BDE8-D1D7-AA4E-80FE-89B844354F81}"/>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6" name="Picture 45">
            <a:extLst>
              <a:ext uri="{FF2B5EF4-FFF2-40B4-BE49-F238E27FC236}">
                <a16:creationId xmlns:a16="http://schemas.microsoft.com/office/drawing/2014/main" id="{CD193339-DFA6-1E42-9BA5-271BA1C8AF3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7" name="Picture 46">
            <a:extLst>
              <a:ext uri="{FF2B5EF4-FFF2-40B4-BE49-F238E27FC236}">
                <a16:creationId xmlns:a16="http://schemas.microsoft.com/office/drawing/2014/main" id="{22686C7A-9CE0-EA4B-B701-BDAE2FBAAE69}"/>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8" name="Picture 47" descr="User icon Royalty Free Vector Image - VectorStock">
            <a:extLst>
              <a:ext uri="{FF2B5EF4-FFF2-40B4-BE49-F238E27FC236}">
                <a16:creationId xmlns:a16="http://schemas.microsoft.com/office/drawing/2014/main" id="{7F58ED9E-F84D-FC41-8193-CD707BA5D0DA}"/>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3163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31" name="Picture 30">
            <a:extLst>
              <a:ext uri="{FF2B5EF4-FFF2-40B4-BE49-F238E27FC236}">
                <a16:creationId xmlns:a16="http://schemas.microsoft.com/office/drawing/2014/main" id="{686134B3-58BE-F14A-BE8B-57E18041FB62}"/>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4" name="TextBox 33">
            <a:extLst>
              <a:ext uri="{FF2B5EF4-FFF2-40B4-BE49-F238E27FC236}">
                <a16:creationId xmlns:a16="http://schemas.microsoft.com/office/drawing/2014/main" id="{9946713E-D602-954E-ADDB-4976EE51F0D3}"/>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Freeform 13">
            <a:extLst>
              <a:ext uri="{FF2B5EF4-FFF2-40B4-BE49-F238E27FC236}">
                <a16:creationId xmlns:a16="http://schemas.microsoft.com/office/drawing/2014/main" id="{656F8BE8-600F-B64C-8A78-5EA9F842D94B}"/>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 name="Freeform 17">
            <a:extLst>
              <a:ext uri="{FF2B5EF4-FFF2-40B4-BE49-F238E27FC236}">
                <a16:creationId xmlns:a16="http://schemas.microsoft.com/office/drawing/2014/main" id="{76036EBB-CECE-9E4B-ACE1-A2A1DE91B528}"/>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7" name="Picture 36">
            <a:extLst>
              <a:ext uri="{FF2B5EF4-FFF2-40B4-BE49-F238E27FC236}">
                <a16:creationId xmlns:a16="http://schemas.microsoft.com/office/drawing/2014/main" id="{FDCBCE9B-FA1B-0047-812E-F55E8AA260EC}"/>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8" name="Picture 37">
            <a:extLst>
              <a:ext uri="{FF2B5EF4-FFF2-40B4-BE49-F238E27FC236}">
                <a16:creationId xmlns:a16="http://schemas.microsoft.com/office/drawing/2014/main" id="{2068E7A2-19F4-F24B-B073-BCE81A8C360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39" name="Title 1">
            <a:extLst>
              <a:ext uri="{FF2B5EF4-FFF2-40B4-BE49-F238E27FC236}">
                <a16:creationId xmlns:a16="http://schemas.microsoft.com/office/drawing/2014/main" id="{4CE2786B-9FF5-3944-831A-5F7D820F5148}"/>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1" name="Picture 40">
            <a:extLst>
              <a:ext uri="{FF2B5EF4-FFF2-40B4-BE49-F238E27FC236}">
                <a16:creationId xmlns:a16="http://schemas.microsoft.com/office/drawing/2014/main" id="{C203D558-1FFA-4C4F-AC30-8869E894C8F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2" name="Picture 41">
            <a:extLst>
              <a:ext uri="{FF2B5EF4-FFF2-40B4-BE49-F238E27FC236}">
                <a16:creationId xmlns:a16="http://schemas.microsoft.com/office/drawing/2014/main" id="{E2DC0A16-6E1B-974E-ABC7-F00B346719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3" name="Text Placeholder 2">
            <a:extLst>
              <a:ext uri="{FF2B5EF4-FFF2-40B4-BE49-F238E27FC236}">
                <a16:creationId xmlns:a16="http://schemas.microsoft.com/office/drawing/2014/main" id="{502FACFC-D86D-2449-82F7-4FA2D2F01E23}"/>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4" name="Text Placeholder 2">
            <a:extLst>
              <a:ext uri="{FF2B5EF4-FFF2-40B4-BE49-F238E27FC236}">
                <a16:creationId xmlns:a16="http://schemas.microsoft.com/office/drawing/2014/main" id="{8A3BEFF8-8958-1644-800B-A125DCE2DEEA}"/>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6" name="Picture 45">
            <a:extLst>
              <a:ext uri="{FF2B5EF4-FFF2-40B4-BE49-F238E27FC236}">
                <a16:creationId xmlns:a16="http://schemas.microsoft.com/office/drawing/2014/main" id="{81F55395-7813-C248-B7BE-24D04CB71D9B}"/>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7" name="Picture 46">
            <a:extLst>
              <a:ext uri="{FF2B5EF4-FFF2-40B4-BE49-F238E27FC236}">
                <a16:creationId xmlns:a16="http://schemas.microsoft.com/office/drawing/2014/main" id="{DC964714-52EC-5548-8107-AAB013485640}"/>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8" name="Picture 47" descr="User icon Royalty Free Vector Image - VectorStock">
            <a:extLst>
              <a:ext uri="{FF2B5EF4-FFF2-40B4-BE49-F238E27FC236}">
                <a16:creationId xmlns:a16="http://schemas.microsoft.com/office/drawing/2014/main" id="{25258E5A-E611-844D-B52B-8B53E193AA1F}"/>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355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31" name="Picture 30">
            <a:extLst>
              <a:ext uri="{FF2B5EF4-FFF2-40B4-BE49-F238E27FC236}">
                <a16:creationId xmlns:a16="http://schemas.microsoft.com/office/drawing/2014/main" id="{516D2BFC-B984-0547-807F-0CDDC5070176}"/>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4" name="TextBox 33">
            <a:extLst>
              <a:ext uri="{FF2B5EF4-FFF2-40B4-BE49-F238E27FC236}">
                <a16:creationId xmlns:a16="http://schemas.microsoft.com/office/drawing/2014/main" id="{05CB272E-D38A-2048-A70E-426C443ABD0C}"/>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Freeform 13">
            <a:extLst>
              <a:ext uri="{FF2B5EF4-FFF2-40B4-BE49-F238E27FC236}">
                <a16:creationId xmlns:a16="http://schemas.microsoft.com/office/drawing/2014/main" id="{891219F5-207B-284A-BBA7-0079914E62B4}"/>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6" name="Freeform 17">
            <a:extLst>
              <a:ext uri="{FF2B5EF4-FFF2-40B4-BE49-F238E27FC236}">
                <a16:creationId xmlns:a16="http://schemas.microsoft.com/office/drawing/2014/main" id="{F7F7325C-2C52-734E-A544-917A8BA86D92}"/>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7" name="Picture 36">
            <a:extLst>
              <a:ext uri="{FF2B5EF4-FFF2-40B4-BE49-F238E27FC236}">
                <a16:creationId xmlns:a16="http://schemas.microsoft.com/office/drawing/2014/main" id="{E28F1532-D575-5140-8777-167ECB8F9B84}"/>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8" name="Picture 37">
            <a:extLst>
              <a:ext uri="{FF2B5EF4-FFF2-40B4-BE49-F238E27FC236}">
                <a16:creationId xmlns:a16="http://schemas.microsoft.com/office/drawing/2014/main" id="{247E9C10-8A8A-0A46-B517-47161CEAAC60}"/>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39" name="Title 1">
            <a:extLst>
              <a:ext uri="{FF2B5EF4-FFF2-40B4-BE49-F238E27FC236}">
                <a16:creationId xmlns:a16="http://schemas.microsoft.com/office/drawing/2014/main" id="{D6FBFCF1-F559-DC4A-B86B-609BE3958535}"/>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1" name="Picture 40">
            <a:extLst>
              <a:ext uri="{FF2B5EF4-FFF2-40B4-BE49-F238E27FC236}">
                <a16:creationId xmlns:a16="http://schemas.microsoft.com/office/drawing/2014/main" id="{F087FBE8-C595-F949-9F52-DB1D979B8DB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2" name="Picture 41">
            <a:extLst>
              <a:ext uri="{FF2B5EF4-FFF2-40B4-BE49-F238E27FC236}">
                <a16:creationId xmlns:a16="http://schemas.microsoft.com/office/drawing/2014/main" id="{BDBDD603-6EE0-0440-9C59-E9DB2EDD511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3" name="Text Placeholder 2">
            <a:extLst>
              <a:ext uri="{FF2B5EF4-FFF2-40B4-BE49-F238E27FC236}">
                <a16:creationId xmlns:a16="http://schemas.microsoft.com/office/drawing/2014/main" id="{24D946A9-3B04-4548-AA50-5C0DBE963C7B}"/>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4" name="Text Placeholder 2">
            <a:extLst>
              <a:ext uri="{FF2B5EF4-FFF2-40B4-BE49-F238E27FC236}">
                <a16:creationId xmlns:a16="http://schemas.microsoft.com/office/drawing/2014/main" id="{9C069720-E1F5-9449-AAF5-8802D2BEF1A1}"/>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6" name="Picture 45">
            <a:extLst>
              <a:ext uri="{FF2B5EF4-FFF2-40B4-BE49-F238E27FC236}">
                <a16:creationId xmlns:a16="http://schemas.microsoft.com/office/drawing/2014/main" id="{9BCE1B1F-1F6D-D54F-9E18-31866013713D}"/>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7" name="Picture 46">
            <a:extLst>
              <a:ext uri="{FF2B5EF4-FFF2-40B4-BE49-F238E27FC236}">
                <a16:creationId xmlns:a16="http://schemas.microsoft.com/office/drawing/2014/main" id="{EA6DB1D3-EADB-EF44-8169-06A5C4689B2A}"/>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8" name="Picture 47" descr="User icon Royalty Free Vector Image - VectorStock">
            <a:extLst>
              <a:ext uri="{FF2B5EF4-FFF2-40B4-BE49-F238E27FC236}">
                <a16:creationId xmlns:a16="http://schemas.microsoft.com/office/drawing/2014/main" id="{ED6E06EA-4F7A-8F43-91D1-961E712888E8}"/>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313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31" name="Picture 4" descr="https://cdn5.vectorstock.com/i/1000x1000/21/59/dbms-database-management-system-computer-data-vector-8212159.jpg">
            <a:extLst>
              <a:ext uri="{FF2B5EF4-FFF2-40B4-BE49-F238E27FC236}">
                <a16:creationId xmlns:a16="http://schemas.microsoft.com/office/drawing/2014/main" id="{8D4396BC-5242-D94F-8E69-A72690FB2509}"/>
              </a:ext>
            </a:extLst>
          </p:cNvPr>
          <p:cNvPicPr>
            <a:picLocks noChangeAspect="1" noChangeArrowheads="1"/>
          </p:cNvPicPr>
          <p:nvPr userDrawn="1"/>
        </p:nvPicPr>
        <p:blipFill rotWithShape="1">
          <a:blip r:embed="rId10" cstate="print">
            <a:extLst>
              <a:ext uri="{28A0092B-C50C-407E-A947-70E740481C1C}">
                <a14:useLocalDpi xmlns:a14="http://schemas.microsoft.com/office/drawing/2010/main" val="0"/>
              </a:ext>
            </a:extLst>
          </a:blip>
          <a:srcRect l="6294" t="9689" r="5315" b="18089"/>
          <a:stretch/>
        </p:blipFill>
        <p:spPr bwMode="auto">
          <a:xfrm>
            <a:off x="8407803" y="2089594"/>
            <a:ext cx="2880000" cy="267881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3C790868-6719-B24D-B907-C9AFE5249117}"/>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5" name="TextBox 34">
            <a:extLst>
              <a:ext uri="{FF2B5EF4-FFF2-40B4-BE49-F238E27FC236}">
                <a16:creationId xmlns:a16="http://schemas.microsoft.com/office/drawing/2014/main" id="{D747ED87-6603-A54C-A2CC-87D5B51B4E0F}"/>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6" name="Freeform 13">
            <a:extLst>
              <a:ext uri="{FF2B5EF4-FFF2-40B4-BE49-F238E27FC236}">
                <a16:creationId xmlns:a16="http://schemas.microsoft.com/office/drawing/2014/main" id="{0EC3C86D-1564-3741-969E-C790FA56C320}"/>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7" name="Freeform 17">
            <a:extLst>
              <a:ext uri="{FF2B5EF4-FFF2-40B4-BE49-F238E27FC236}">
                <a16:creationId xmlns:a16="http://schemas.microsoft.com/office/drawing/2014/main" id="{244FD3DB-8AF9-CD42-9AEA-879B4E8C37FC}"/>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8" name="Picture 37">
            <a:extLst>
              <a:ext uri="{FF2B5EF4-FFF2-40B4-BE49-F238E27FC236}">
                <a16:creationId xmlns:a16="http://schemas.microsoft.com/office/drawing/2014/main" id="{9B393065-03E0-594B-AC9C-63E1D4E10F44}"/>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sp>
        <p:nvSpPr>
          <p:cNvPr id="39" name="Title 1">
            <a:extLst>
              <a:ext uri="{FF2B5EF4-FFF2-40B4-BE49-F238E27FC236}">
                <a16:creationId xmlns:a16="http://schemas.microsoft.com/office/drawing/2014/main" id="{182C28B2-A4EE-404A-A759-E4500A839E8B}"/>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1" name="Picture 40">
            <a:extLst>
              <a:ext uri="{FF2B5EF4-FFF2-40B4-BE49-F238E27FC236}">
                <a16:creationId xmlns:a16="http://schemas.microsoft.com/office/drawing/2014/main" id="{723F9B63-1A5B-DE4B-8F3B-B9C2C511631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2" name="Picture 41">
            <a:extLst>
              <a:ext uri="{FF2B5EF4-FFF2-40B4-BE49-F238E27FC236}">
                <a16:creationId xmlns:a16="http://schemas.microsoft.com/office/drawing/2014/main" id="{DB12BA1B-2262-C845-8290-E900963192E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3" name="Text Placeholder 2">
            <a:extLst>
              <a:ext uri="{FF2B5EF4-FFF2-40B4-BE49-F238E27FC236}">
                <a16:creationId xmlns:a16="http://schemas.microsoft.com/office/drawing/2014/main" id="{40831625-19E9-EC4D-BD6A-B5E8195F61A8}"/>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4" name="Text Placeholder 2">
            <a:extLst>
              <a:ext uri="{FF2B5EF4-FFF2-40B4-BE49-F238E27FC236}">
                <a16:creationId xmlns:a16="http://schemas.microsoft.com/office/drawing/2014/main" id="{22B02233-EF2B-2443-8095-99B70F3DD6AC}"/>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6" name="Picture 45">
            <a:extLst>
              <a:ext uri="{FF2B5EF4-FFF2-40B4-BE49-F238E27FC236}">
                <a16:creationId xmlns:a16="http://schemas.microsoft.com/office/drawing/2014/main" id="{BE05E3E1-C04C-884B-899C-28F60ED5532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7" name="Picture 46">
            <a:extLst>
              <a:ext uri="{FF2B5EF4-FFF2-40B4-BE49-F238E27FC236}">
                <a16:creationId xmlns:a16="http://schemas.microsoft.com/office/drawing/2014/main" id="{4ED78D8F-68A7-3644-B75F-CBB8408555A6}"/>
              </a:ext>
            </a:extLst>
          </p:cNvPr>
          <p:cNvPicPr>
            <a:picLocks noChangeAspect="1"/>
          </p:cNvPicPr>
          <p:nvPr userDrawn="1"/>
        </p:nvPicPr>
        <p:blipFill rotWithShape="1">
          <a:blip r:embed="rId11" cstate="print">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8" name="Picture 47" descr="User icon Royalty Free Vector Image - VectorStock">
            <a:extLst>
              <a:ext uri="{FF2B5EF4-FFF2-40B4-BE49-F238E27FC236}">
                <a16:creationId xmlns:a16="http://schemas.microsoft.com/office/drawing/2014/main" id="{6D8314FB-A0BF-D44D-A575-451467DDC2B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2143B0A8-2114-1C49-852B-D508C3633CB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454789" y="1795212"/>
            <a:ext cx="2880360" cy="2774747"/>
          </a:xfrm>
          <a:prstGeom prst="rect">
            <a:avLst/>
          </a:prstGeom>
        </p:spPr>
      </p:pic>
    </p:spTree>
    <p:extLst>
      <p:ext uri="{BB962C8B-B14F-4D97-AF65-F5344CB8AC3E}">
        <p14:creationId xmlns:p14="http://schemas.microsoft.com/office/powerpoint/2010/main" val="2419569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31" name="Picture 30">
            <a:extLst>
              <a:ext uri="{FF2B5EF4-FFF2-40B4-BE49-F238E27FC236}">
                <a16:creationId xmlns:a16="http://schemas.microsoft.com/office/drawing/2014/main" id="{BE02216C-C343-8747-B542-352FAC887E09}"/>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4" name="TextBox 33">
            <a:extLst>
              <a:ext uri="{FF2B5EF4-FFF2-40B4-BE49-F238E27FC236}">
                <a16:creationId xmlns:a16="http://schemas.microsoft.com/office/drawing/2014/main" id="{A5D74793-F2C9-9B44-9903-80E671B0524E}"/>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Freeform 13">
            <a:extLst>
              <a:ext uri="{FF2B5EF4-FFF2-40B4-BE49-F238E27FC236}">
                <a16:creationId xmlns:a16="http://schemas.microsoft.com/office/drawing/2014/main" id="{71ABFFCC-FDFF-9243-8AFA-B7ECBA3396E1}"/>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17">
            <a:extLst>
              <a:ext uri="{FF2B5EF4-FFF2-40B4-BE49-F238E27FC236}">
                <a16:creationId xmlns:a16="http://schemas.microsoft.com/office/drawing/2014/main" id="{02F13025-4A92-A747-ADA7-B8394182319B}"/>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7" name="Picture 36">
            <a:extLst>
              <a:ext uri="{FF2B5EF4-FFF2-40B4-BE49-F238E27FC236}">
                <a16:creationId xmlns:a16="http://schemas.microsoft.com/office/drawing/2014/main" id="{34718834-A922-474B-AF10-CA62D10B6083}"/>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8" name="Picture 37">
            <a:extLst>
              <a:ext uri="{FF2B5EF4-FFF2-40B4-BE49-F238E27FC236}">
                <a16:creationId xmlns:a16="http://schemas.microsoft.com/office/drawing/2014/main" id="{9B6C8693-849A-5540-98BE-1FBE224C182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39" name="Title 1">
            <a:extLst>
              <a:ext uri="{FF2B5EF4-FFF2-40B4-BE49-F238E27FC236}">
                <a16:creationId xmlns:a16="http://schemas.microsoft.com/office/drawing/2014/main" id="{ECE39919-834C-DD44-A2E8-AE850AB01615}"/>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1" name="Picture 40">
            <a:extLst>
              <a:ext uri="{FF2B5EF4-FFF2-40B4-BE49-F238E27FC236}">
                <a16:creationId xmlns:a16="http://schemas.microsoft.com/office/drawing/2014/main" id="{297146A6-8681-5046-A8EA-E2FB1ADF928B}"/>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2" name="Picture 41">
            <a:extLst>
              <a:ext uri="{FF2B5EF4-FFF2-40B4-BE49-F238E27FC236}">
                <a16:creationId xmlns:a16="http://schemas.microsoft.com/office/drawing/2014/main" id="{2A8A4726-07B5-0541-A7DB-D44067D307CB}"/>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3" name="Text Placeholder 2">
            <a:extLst>
              <a:ext uri="{FF2B5EF4-FFF2-40B4-BE49-F238E27FC236}">
                <a16:creationId xmlns:a16="http://schemas.microsoft.com/office/drawing/2014/main" id="{D3712B52-5E7A-C54F-91A0-7895E06AC977}"/>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4" name="Text Placeholder 2">
            <a:extLst>
              <a:ext uri="{FF2B5EF4-FFF2-40B4-BE49-F238E27FC236}">
                <a16:creationId xmlns:a16="http://schemas.microsoft.com/office/drawing/2014/main" id="{8B8F95CA-5AD9-4D4F-9AD3-1ED004B0B6B7}"/>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6" name="Picture 45">
            <a:extLst>
              <a:ext uri="{FF2B5EF4-FFF2-40B4-BE49-F238E27FC236}">
                <a16:creationId xmlns:a16="http://schemas.microsoft.com/office/drawing/2014/main" id="{96AEBD84-F962-5D41-B339-13F5BE5DE75C}"/>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7" name="Picture 46">
            <a:extLst>
              <a:ext uri="{FF2B5EF4-FFF2-40B4-BE49-F238E27FC236}">
                <a16:creationId xmlns:a16="http://schemas.microsoft.com/office/drawing/2014/main" id="{45142AC3-0EBC-584F-9C4A-B8FBEB000B7B}"/>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8" name="Picture 47" descr="User icon Royalty Free Vector Image - VectorStock">
            <a:extLst>
              <a:ext uri="{FF2B5EF4-FFF2-40B4-BE49-F238E27FC236}">
                <a16:creationId xmlns:a16="http://schemas.microsoft.com/office/drawing/2014/main" id="{C733A788-8214-BC4C-8494-810701F934E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797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31" name="Picture 30">
            <a:extLst>
              <a:ext uri="{FF2B5EF4-FFF2-40B4-BE49-F238E27FC236}">
                <a16:creationId xmlns:a16="http://schemas.microsoft.com/office/drawing/2014/main" id="{062B9BB3-DEDA-2F4B-A380-DE386BDE3B3D}"/>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4" name="TextBox 33">
            <a:extLst>
              <a:ext uri="{FF2B5EF4-FFF2-40B4-BE49-F238E27FC236}">
                <a16:creationId xmlns:a16="http://schemas.microsoft.com/office/drawing/2014/main" id="{FDF2A1DF-1C33-E943-98DB-E90F51EC058B}"/>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Freeform 13">
            <a:extLst>
              <a:ext uri="{FF2B5EF4-FFF2-40B4-BE49-F238E27FC236}">
                <a16:creationId xmlns:a16="http://schemas.microsoft.com/office/drawing/2014/main" id="{416D403B-8EDE-2042-BD96-FDEDA4564E28}"/>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17">
            <a:extLst>
              <a:ext uri="{FF2B5EF4-FFF2-40B4-BE49-F238E27FC236}">
                <a16:creationId xmlns:a16="http://schemas.microsoft.com/office/drawing/2014/main" id="{D72753E8-B7B8-0449-AD7F-28A17EBE94E3}"/>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7" name="Picture 36">
            <a:extLst>
              <a:ext uri="{FF2B5EF4-FFF2-40B4-BE49-F238E27FC236}">
                <a16:creationId xmlns:a16="http://schemas.microsoft.com/office/drawing/2014/main" id="{821ACCB9-C496-DC46-A905-6E83D95EE967}"/>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8" name="Picture 37">
            <a:extLst>
              <a:ext uri="{FF2B5EF4-FFF2-40B4-BE49-F238E27FC236}">
                <a16:creationId xmlns:a16="http://schemas.microsoft.com/office/drawing/2014/main" id="{28AAE9F5-B132-6E43-A247-1F92BF87378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39" name="Title 1">
            <a:extLst>
              <a:ext uri="{FF2B5EF4-FFF2-40B4-BE49-F238E27FC236}">
                <a16:creationId xmlns:a16="http://schemas.microsoft.com/office/drawing/2014/main" id="{6BBA8E60-2FEE-2040-86FC-C53D83CA884F}"/>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1" name="Picture 40">
            <a:extLst>
              <a:ext uri="{FF2B5EF4-FFF2-40B4-BE49-F238E27FC236}">
                <a16:creationId xmlns:a16="http://schemas.microsoft.com/office/drawing/2014/main" id="{0627CC1A-206E-4647-85A6-A4401FD8918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2" name="Picture 41">
            <a:extLst>
              <a:ext uri="{FF2B5EF4-FFF2-40B4-BE49-F238E27FC236}">
                <a16:creationId xmlns:a16="http://schemas.microsoft.com/office/drawing/2014/main" id="{4EC0ECB9-06CC-4C47-B152-8DF8A0A675AD}"/>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3" name="Text Placeholder 2">
            <a:extLst>
              <a:ext uri="{FF2B5EF4-FFF2-40B4-BE49-F238E27FC236}">
                <a16:creationId xmlns:a16="http://schemas.microsoft.com/office/drawing/2014/main" id="{582AA28A-9344-7340-817B-ADE641B79993}"/>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4" name="Text Placeholder 2">
            <a:extLst>
              <a:ext uri="{FF2B5EF4-FFF2-40B4-BE49-F238E27FC236}">
                <a16:creationId xmlns:a16="http://schemas.microsoft.com/office/drawing/2014/main" id="{47520BE6-F11A-4E43-8426-661D684C0928}"/>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6" name="Picture 45">
            <a:extLst>
              <a:ext uri="{FF2B5EF4-FFF2-40B4-BE49-F238E27FC236}">
                <a16:creationId xmlns:a16="http://schemas.microsoft.com/office/drawing/2014/main" id="{0BA6D48C-9475-2942-A504-BD4F6517DFC3}"/>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7" name="Picture 46">
            <a:extLst>
              <a:ext uri="{FF2B5EF4-FFF2-40B4-BE49-F238E27FC236}">
                <a16:creationId xmlns:a16="http://schemas.microsoft.com/office/drawing/2014/main" id="{4FA8E096-1F35-F24D-A5D7-48EF892A77CA}"/>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8" name="Picture 47" descr="User icon Royalty Free Vector Image - VectorStock">
            <a:extLst>
              <a:ext uri="{FF2B5EF4-FFF2-40B4-BE49-F238E27FC236}">
                <a16:creationId xmlns:a16="http://schemas.microsoft.com/office/drawing/2014/main" id="{E4B85BDB-997F-F944-92FB-33C5C67C6759}"/>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847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31" name="Picture 30">
            <a:extLst>
              <a:ext uri="{FF2B5EF4-FFF2-40B4-BE49-F238E27FC236}">
                <a16:creationId xmlns:a16="http://schemas.microsoft.com/office/drawing/2014/main" id="{B622E5BE-4D56-294F-8333-FA33FDBBEC53}"/>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4" name="TextBox 33">
            <a:extLst>
              <a:ext uri="{FF2B5EF4-FFF2-40B4-BE49-F238E27FC236}">
                <a16:creationId xmlns:a16="http://schemas.microsoft.com/office/drawing/2014/main" id="{E18C2782-F1CB-3140-A1FD-ADA7387699B9}"/>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Freeform 13">
            <a:extLst>
              <a:ext uri="{FF2B5EF4-FFF2-40B4-BE49-F238E27FC236}">
                <a16:creationId xmlns:a16="http://schemas.microsoft.com/office/drawing/2014/main" id="{596A772C-F2AA-E84D-8B0D-30A4E33E501B}"/>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17">
            <a:extLst>
              <a:ext uri="{FF2B5EF4-FFF2-40B4-BE49-F238E27FC236}">
                <a16:creationId xmlns:a16="http://schemas.microsoft.com/office/drawing/2014/main" id="{8AEB168F-3A96-3842-B07D-75059ED3199D}"/>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7" name="Picture 36">
            <a:extLst>
              <a:ext uri="{FF2B5EF4-FFF2-40B4-BE49-F238E27FC236}">
                <a16:creationId xmlns:a16="http://schemas.microsoft.com/office/drawing/2014/main" id="{FF15EE77-0E93-6345-93B5-CABCF596CF2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8" name="Picture 37">
            <a:extLst>
              <a:ext uri="{FF2B5EF4-FFF2-40B4-BE49-F238E27FC236}">
                <a16:creationId xmlns:a16="http://schemas.microsoft.com/office/drawing/2014/main" id="{A4D0CEC8-7A46-7A43-8890-DDEF4D767F3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39" name="Title 1">
            <a:extLst>
              <a:ext uri="{FF2B5EF4-FFF2-40B4-BE49-F238E27FC236}">
                <a16:creationId xmlns:a16="http://schemas.microsoft.com/office/drawing/2014/main" id="{B83B68DD-D693-6E4E-BE38-E24112409155}"/>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1" name="Picture 40">
            <a:extLst>
              <a:ext uri="{FF2B5EF4-FFF2-40B4-BE49-F238E27FC236}">
                <a16:creationId xmlns:a16="http://schemas.microsoft.com/office/drawing/2014/main" id="{AFBE3985-9589-CD42-A95B-71909B4ED0B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2" name="Picture 41">
            <a:extLst>
              <a:ext uri="{FF2B5EF4-FFF2-40B4-BE49-F238E27FC236}">
                <a16:creationId xmlns:a16="http://schemas.microsoft.com/office/drawing/2014/main" id="{ACF967ED-404F-C449-8921-F8C49904E770}"/>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3" name="Text Placeholder 2">
            <a:extLst>
              <a:ext uri="{FF2B5EF4-FFF2-40B4-BE49-F238E27FC236}">
                <a16:creationId xmlns:a16="http://schemas.microsoft.com/office/drawing/2014/main" id="{397E2A59-D7B6-A14F-B0B3-08CB27D79186}"/>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4" name="Text Placeholder 2">
            <a:extLst>
              <a:ext uri="{FF2B5EF4-FFF2-40B4-BE49-F238E27FC236}">
                <a16:creationId xmlns:a16="http://schemas.microsoft.com/office/drawing/2014/main" id="{579FD625-5CCC-A84E-AC86-0C0755358376}"/>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6" name="Picture 45">
            <a:extLst>
              <a:ext uri="{FF2B5EF4-FFF2-40B4-BE49-F238E27FC236}">
                <a16:creationId xmlns:a16="http://schemas.microsoft.com/office/drawing/2014/main" id="{F76C01FE-9B83-0A4F-B7A5-9B1B484BB92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7" name="Picture 46">
            <a:extLst>
              <a:ext uri="{FF2B5EF4-FFF2-40B4-BE49-F238E27FC236}">
                <a16:creationId xmlns:a16="http://schemas.microsoft.com/office/drawing/2014/main" id="{CB0E8790-51BF-6D40-95C7-C8687504E9DB}"/>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8" name="Picture 47" descr="User icon Royalty Free Vector Image - VectorStock">
            <a:extLst>
              <a:ext uri="{FF2B5EF4-FFF2-40B4-BE49-F238E27FC236}">
                <a16:creationId xmlns:a16="http://schemas.microsoft.com/office/drawing/2014/main" id="{A8D3440D-C8BF-EE4E-8FB1-6E79EEBA958C}"/>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5768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31" name="Picture 30">
            <a:extLst>
              <a:ext uri="{FF2B5EF4-FFF2-40B4-BE49-F238E27FC236}">
                <a16:creationId xmlns:a16="http://schemas.microsoft.com/office/drawing/2014/main" id="{93EE6A39-B94D-4B44-87FF-81B630E6F1A0}"/>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4" name="TextBox 33">
            <a:extLst>
              <a:ext uri="{FF2B5EF4-FFF2-40B4-BE49-F238E27FC236}">
                <a16:creationId xmlns:a16="http://schemas.microsoft.com/office/drawing/2014/main" id="{4B061B7F-424E-7B4C-8835-80A4C385F464}"/>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Freeform 13">
            <a:extLst>
              <a:ext uri="{FF2B5EF4-FFF2-40B4-BE49-F238E27FC236}">
                <a16:creationId xmlns:a16="http://schemas.microsoft.com/office/drawing/2014/main" id="{C1391A50-5EAE-2143-AB1B-14B06B5D1C02}"/>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17">
            <a:extLst>
              <a:ext uri="{FF2B5EF4-FFF2-40B4-BE49-F238E27FC236}">
                <a16:creationId xmlns:a16="http://schemas.microsoft.com/office/drawing/2014/main" id="{CB3B8DC7-4401-BE47-9521-82A6D33DD19E}"/>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7" name="Picture 36">
            <a:extLst>
              <a:ext uri="{FF2B5EF4-FFF2-40B4-BE49-F238E27FC236}">
                <a16:creationId xmlns:a16="http://schemas.microsoft.com/office/drawing/2014/main" id="{7DBDF622-A0BA-2F47-8E30-116370FADF33}"/>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8" name="Picture 37">
            <a:extLst>
              <a:ext uri="{FF2B5EF4-FFF2-40B4-BE49-F238E27FC236}">
                <a16:creationId xmlns:a16="http://schemas.microsoft.com/office/drawing/2014/main" id="{CDDF0E80-5A94-F846-8528-46F9FDF9864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39" name="Title 1">
            <a:extLst>
              <a:ext uri="{FF2B5EF4-FFF2-40B4-BE49-F238E27FC236}">
                <a16:creationId xmlns:a16="http://schemas.microsoft.com/office/drawing/2014/main" id="{75BB76DE-E7D5-8A45-8935-78A6F09C0B25}"/>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1" name="Picture 40">
            <a:extLst>
              <a:ext uri="{FF2B5EF4-FFF2-40B4-BE49-F238E27FC236}">
                <a16:creationId xmlns:a16="http://schemas.microsoft.com/office/drawing/2014/main" id="{6C04DDFE-982C-DB48-BCC6-91745921EDE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2" name="Picture 41">
            <a:extLst>
              <a:ext uri="{FF2B5EF4-FFF2-40B4-BE49-F238E27FC236}">
                <a16:creationId xmlns:a16="http://schemas.microsoft.com/office/drawing/2014/main" id="{4D5F401E-D15E-7F46-9409-A74E3DF56B74}"/>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3" name="Text Placeholder 2">
            <a:extLst>
              <a:ext uri="{FF2B5EF4-FFF2-40B4-BE49-F238E27FC236}">
                <a16:creationId xmlns:a16="http://schemas.microsoft.com/office/drawing/2014/main" id="{EC601EB9-EDC6-A84D-93FF-FE0A2A5522CF}"/>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4" name="Text Placeholder 2">
            <a:extLst>
              <a:ext uri="{FF2B5EF4-FFF2-40B4-BE49-F238E27FC236}">
                <a16:creationId xmlns:a16="http://schemas.microsoft.com/office/drawing/2014/main" id="{69B560A8-BFD0-504C-836C-5BDCE952A1D0}"/>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6" name="Picture 45">
            <a:extLst>
              <a:ext uri="{FF2B5EF4-FFF2-40B4-BE49-F238E27FC236}">
                <a16:creationId xmlns:a16="http://schemas.microsoft.com/office/drawing/2014/main" id="{F11DE859-206B-734B-AC60-B4B72F82E5F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7" name="Picture 46">
            <a:extLst>
              <a:ext uri="{FF2B5EF4-FFF2-40B4-BE49-F238E27FC236}">
                <a16:creationId xmlns:a16="http://schemas.microsoft.com/office/drawing/2014/main" id="{BB5FD58E-A530-5B4D-B66E-CA03179573B9}"/>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8" name="Picture 47" descr="User icon Royalty Free Vector Image - VectorStock">
            <a:extLst>
              <a:ext uri="{FF2B5EF4-FFF2-40B4-BE49-F238E27FC236}">
                <a16:creationId xmlns:a16="http://schemas.microsoft.com/office/drawing/2014/main" id="{E26D7B6C-080F-CA4F-9D87-ECE5CA4A53F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811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10844F7-B1E8-C14E-9D9F-20EC050A0FBF}"/>
              </a:ext>
            </a:extLst>
          </p:cNvPr>
          <p:cNvGrpSpPr/>
          <p:nvPr userDrawn="1"/>
        </p:nvGrpSpPr>
        <p:grpSpPr>
          <a:xfrm>
            <a:off x="9506678" y="708951"/>
            <a:ext cx="2554142" cy="828000"/>
            <a:chOff x="131178" y="5775961"/>
            <a:chExt cx="2530238" cy="820250"/>
          </a:xfrm>
        </p:grpSpPr>
        <p:pic>
          <p:nvPicPr>
            <p:cNvPr id="15" name="Picture 14">
              <a:extLst>
                <a:ext uri="{FF2B5EF4-FFF2-40B4-BE49-F238E27FC236}">
                  <a16:creationId xmlns:a16="http://schemas.microsoft.com/office/drawing/2014/main" id="{B0767CF8-CEA4-D247-8961-5FAFC9388C67}"/>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52314" y="5775961"/>
              <a:ext cx="1815353" cy="820250"/>
            </a:xfrm>
            <a:prstGeom prst="rect">
              <a:avLst/>
            </a:prstGeom>
          </p:spPr>
        </p:pic>
        <p:sp>
          <p:nvSpPr>
            <p:cNvPr id="21" name="Rectangle 20">
              <a:extLst>
                <a:ext uri="{FF2B5EF4-FFF2-40B4-BE49-F238E27FC236}">
                  <a16:creationId xmlns:a16="http://schemas.microsoft.com/office/drawing/2014/main" id="{D559C4B1-B342-DB40-9BF7-DA9F2810F42A}"/>
                </a:ext>
              </a:extLst>
            </p:cNvPr>
            <p:cNvSpPr/>
            <p:nvPr userDrawn="1"/>
          </p:nvSpPr>
          <p:spPr>
            <a:xfrm>
              <a:off x="131178" y="5775961"/>
              <a:ext cx="2530238" cy="8202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Rounded Corners 16">
            <a:extLst>
              <a:ext uri="{FF2B5EF4-FFF2-40B4-BE49-F238E27FC236}">
                <a16:creationId xmlns:a16="http://schemas.microsoft.com/office/drawing/2014/main" id="{F9B9F1F1-962F-6B42-ADD5-114B76A2CF6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ate Placeholder 1">
            <a:extLst>
              <a:ext uri="{FF2B5EF4-FFF2-40B4-BE49-F238E27FC236}">
                <a16:creationId xmlns:a16="http://schemas.microsoft.com/office/drawing/2014/main" id="{9605EF62-6505-4A4B-BE31-06DB3AC427ED}"/>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27" name="Footer Placeholder 2">
            <a:extLst>
              <a:ext uri="{FF2B5EF4-FFF2-40B4-BE49-F238E27FC236}">
                <a16:creationId xmlns:a16="http://schemas.microsoft.com/office/drawing/2014/main" id="{F7594A79-B00D-5542-ADB3-CE314B21E1D6}"/>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Introduction</a:t>
            </a:r>
          </a:p>
        </p:txBody>
      </p:sp>
      <p:sp>
        <p:nvSpPr>
          <p:cNvPr id="28" name="Slide Number Placeholder 3">
            <a:extLst>
              <a:ext uri="{FF2B5EF4-FFF2-40B4-BE49-F238E27FC236}">
                <a16:creationId xmlns:a16="http://schemas.microsoft.com/office/drawing/2014/main" id="{362F38DA-89B2-284D-AC10-6DCE5B666DE5}"/>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29" name="Shape 56">
            <a:extLst>
              <a:ext uri="{FF2B5EF4-FFF2-40B4-BE49-F238E27FC236}">
                <a16:creationId xmlns:a16="http://schemas.microsoft.com/office/drawing/2014/main" id="{EBB3EAC6-54FF-8D46-BDF5-747450252202}"/>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cxnSp>
        <p:nvCxnSpPr>
          <p:cNvPr id="30" name="Straight Connector 29">
            <a:extLst>
              <a:ext uri="{FF2B5EF4-FFF2-40B4-BE49-F238E27FC236}">
                <a16:creationId xmlns:a16="http://schemas.microsoft.com/office/drawing/2014/main" id="{DD0B8189-E0A7-7140-9F0E-E80A0D6BCCCA}"/>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3FFB54A-AC29-2141-853D-294ED7141117}"/>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683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34" name="Picture 33">
            <a:extLst>
              <a:ext uri="{FF2B5EF4-FFF2-40B4-BE49-F238E27FC236}">
                <a16:creationId xmlns:a16="http://schemas.microsoft.com/office/drawing/2014/main" id="{7F350D6B-9DB3-2148-B2CB-2B7C7285DCB8}"/>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5" name="TextBox 34">
            <a:extLst>
              <a:ext uri="{FF2B5EF4-FFF2-40B4-BE49-F238E27FC236}">
                <a16:creationId xmlns:a16="http://schemas.microsoft.com/office/drawing/2014/main" id="{6D00C5DA-9A0B-B24F-9EC5-76BCCC325B50}"/>
              </a:ext>
            </a:extLst>
          </p:cNvPr>
          <p:cNvSpPr txBox="1"/>
          <p:nvPr userDrawn="1"/>
        </p:nvSpPr>
        <p:spPr>
          <a:xfrm>
            <a:off x="1837677" y="5802204"/>
            <a:ext cx="4660250" cy="338554"/>
          </a:xfrm>
          <a:prstGeom prst="rect">
            <a:avLst/>
          </a:prstGeom>
          <a:noFill/>
        </p:spPr>
        <p:txBody>
          <a:bodyPr wrap="none" rtlCol="0">
            <a:spAutoFit/>
          </a:bodyPr>
          <a:lstStyle/>
          <a:p>
            <a:r>
              <a:rPr lang="en-US" sz="1600" dirty="0"/>
              <a:t>School of Computer Science, Darshan University, Rajkot</a:t>
            </a:r>
          </a:p>
        </p:txBody>
      </p:sp>
      <p:sp>
        <p:nvSpPr>
          <p:cNvPr id="36" name="Freeform 13">
            <a:extLst>
              <a:ext uri="{FF2B5EF4-FFF2-40B4-BE49-F238E27FC236}">
                <a16:creationId xmlns:a16="http://schemas.microsoft.com/office/drawing/2014/main" id="{2D3625A9-EE29-D54C-B4AB-CA7C51065B6B}"/>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37" name="Freeform 17">
            <a:extLst>
              <a:ext uri="{FF2B5EF4-FFF2-40B4-BE49-F238E27FC236}">
                <a16:creationId xmlns:a16="http://schemas.microsoft.com/office/drawing/2014/main" id="{86AADAD8-2C9D-2642-ADDD-2C31AEFACD55}"/>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8" name="Picture 37">
            <a:extLst>
              <a:ext uri="{FF2B5EF4-FFF2-40B4-BE49-F238E27FC236}">
                <a16:creationId xmlns:a16="http://schemas.microsoft.com/office/drawing/2014/main" id="{A7B92031-D806-1A4D-A507-C19CE95B4F82}"/>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9" name="Picture 38">
            <a:extLst>
              <a:ext uri="{FF2B5EF4-FFF2-40B4-BE49-F238E27FC236}">
                <a16:creationId xmlns:a16="http://schemas.microsoft.com/office/drawing/2014/main" id="{F5CC97E3-2DFF-284E-AFBC-6AD6310991E0}"/>
              </a:ext>
            </a:extLst>
          </p:cNvPr>
          <p:cNvPicPr>
            <a:picLocks noChangeAspect="1"/>
          </p:cNvPicPr>
          <p:nvPr userDrawn="1"/>
        </p:nvPicPr>
        <p:blipFill>
          <a:blip r:embed="rId11" cstate="print">
            <a:extLst>
              <a:ext uri="{28A0092B-C50C-407E-A947-70E740481C1C}">
                <a14:useLocalDpi xmlns:a14="http://schemas.microsoft.com/office/drawing/2010/main" val="0"/>
              </a:ext>
            </a:extLst>
          </a:blip>
          <a:srcRect/>
          <a:stretch/>
        </p:blipFill>
        <p:spPr>
          <a:xfrm>
            <a:off x="8440861" y="2461608"/>
            <a:ext cx="3191649" cy="1576463"/>
          </a:xfrm>
          <a:prstGeom prst="rect">
            <a:avLst/>
          </a:prstGeom>
        </p:spPr>
      </p:pic>
      <p:sp>
        <p:nvSpPr>
          <p:cNvPr id="41" name="Title 1">
            <a:extLst>
              <a:ext uri="{FF2B5EF4-FFF2-40B4-BE49-F238E27FC236}">
                <a16:creationId xmlns:a16="http://schemas.microsoft.com/office/drawing/2014/main" id="{81DD26CD-EB54-9C49-995A-A1677164CBA6}"/>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2" name="Picture 41">
            <a:extLst>
              <a:ext uri="{FF2B5EF4-FFF2-40B4-BE49-F238E27FC236}">
                <a16:creationId xmlns:a16="http://schemas.microsoft.com/office/drawing/2014/main" id="{7A517DF0-AF65-A246-A6EE-40CB0A8EA52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3" name="Picture 42">
            <a:extLst>
              <a:ext uri="{FF2B5EF4-FFF2-40B4-BE49-F238E27FC236}">
                <a16:creationId xmlns:a16="http://schemas.microsoft.com/office/drawing/2014/main" id="{CC3CE410-FA5F-0A4E-AE68-BEFB676C2AB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4" name="Text Placeholder 2">
            <a:extLst>
              <a:ext uri="{FF2B5EF4-FFF2-40B4-BE49-F238E27FC236}">
                <a16:creationId xmlns:a16="http://schemas.microsoft.com/office/drawing/2014/main" id="{CE2906A2-CD49-CB4E-8BAC-58CA4057AB1B}"/>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6" name="Text Placeholder 2">
            <a:extLst>
              <a:ext uri="{FF2B5EF4-FFF2-40B4-BE49-F238E27FC236}">
                <a16:creationId xmlns:a16="http://schemas.microsoft.com/office/drawing/2014/main" id="{709210C9-4E89-3B41-976F-0E7B306DDFB0}"/>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7" name="Picture 46">
            <a:extLst>
              <a:ext uri="{FF2B5EF4-FFF2-40B4-BE49-F238E27FC236}">
                <a16:creationId xmlns:a16="http://schemas.microsoft.com/office/drawing/2014/main" id="{684F3949-68F6-654F-8666-B97AA18322ED}"/>
              </a:ext>
            </a:extLst>
          </p:cNvPr>
          <p:cNvPicPr>
            <a:picLocks noChangeAspect="1"/>
          </p:cNvPicPr>
          <p:nvPr userDrawn="1"/>
        </p:nvPicPr>
        <p:blipFill>
          <a:blip r:embed="rId12" cstate="print">
            <a:extLst>
              <a:ext uri="{28A0092B-C50C-407E-A947-70E740481C1C}">
                <a14:useLocalDpi xmlns:a14="http://schemas.microsoft.com/office/drawing/2010/main" val="0"/>
              </a:ext>
            </a:extLst>
          </a:blip>
          <a:srcRect/>
          <a:stretch/>
        </p:blipFill>
        <p:spPr>
          <a:xfrm>
            <a:off x="8440862" y="119322"/>
            <a:ext cx="3546204" cy="1602321"/>
          </a:xfrm>
          <a:prstGeom prst="rect">
            <a:avLst/>
          </a:prstGeom>
        </p:spPr>
      </p:pic>
      <p:pic>
        <p:nvPicPr>
          <p:cNvPr id="48" name="Picture 47">
            <a:extLst>
              <a:ext uri="{FF2B5EF4-FFF2-40B4-BE49-F238E27FC236}">
                <a16:creationId xmlns:a16="http://schemas.microsoft.com/office/drawing/2014/main" id="{7905A432-2273-FB4D-A831-D1185EEBEDEA}"/>
              </a:ext>
            </a:extLst>
          </p:cNvPr>
          <p:cNvPicPr>
            <a:picLocks noChangeAspect="1"/>
          </p:cNvPicPr>
          <p:nvPr userDrawn="1"/>
        </p:nvPicPr>
        <p:blipFill rotWithShape="1">
          <a:blip r:embed="rId13" cstate="print">
            <a:extLst>
              <a:ext uri="{BEBA8EAE-BF5A-486C-A8C5-ECC9F3942E4B}">
                <a14:imgProps xmlns:a14="http://schemas.microsoft.com/office/drawing/2010/main">
                  <a14:imgLayer r:embed="rId14">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9" name="Picture 48">
            <a:extLst>
              <a:ext uri="{FF2B5EF4-FFF2-40B4-BE49-F238E27FC236}">
                <a16:creationId xmlns:a16="http://schemas.microsoft.com/office/drawing/2014/main" id="{0B36D29D-9442-9F4E-8F75-1AAD78587B06}"/>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0" name="Picture 49" descr="User icon Royalty Free Vector Image - VectorStock">
            <a:extLst>
              <a:ext uri="{FF2B5EF4-FFF2-40B4-BE49-F238E27FC236}">
                <a16:creationId xmlns:a16="http://schemas.microsoft.com/office/drawing/2014/main" id="{0452FEB6-AF2A-9844-9315-F6399C88EC01}"/>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919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GB"/>
              <a:t>Click to edit Master title style</a:t>
            </a:r>
            <a:endParaRPr lang="en-US" dirty="0"/>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r>
              <a:rPr lang="en-GB"/>
              <a:t>Click icon to add picture</a:t>
            </a:r>
            <a:endParaRPr lang="en-US"/>
          </a:p>
        </p:txBody>
      </p:sp>
      <p:pic>
        <p:nvPicPr>
          <p:cNvPr id="31" name="Picture 30">
            <a:extLst>
              <a:ext uri="{FF2B5EF4-FFF2-40B4-BE49-F238E27FC236}">
                <a16:creationId xmlns:a16="http://schemas.microsoft.com/office/drawing/2014/main" id="{8220C8BC-1AB9-A842-9D78-1B37F0253620}"/>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4" name="TextBox 33">
            <a:extLst>
              <a:ext uri="{FF2B5EF4-FFF2-40B4-BE49-F238E27FC236}">
                <a16:creationId xmlns:a16="http://schemas.microsoft.com/office/drawing/2014/main" id="{910993D0-9F5D-8840-9992-092C1B8FF021}"/>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Freeform 13">
            <a:extLst>
              <a:ext uri="{FF2B5EF4-FFF2-40B4-BE49-F238E27FC236}">
                <a16:creationId xmlns:a16="http://schemas.microsoft.com/office/drawing/2014/main" id="{2D051FB2-C980-6447-84BE-9646F7C31A10}"/>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17">
            <a:extLst>
              <a:ext uri="{FF2B5EF4-FFF2-40B4-BE49-F238E27FC236}">
                <a16:creationId xmlns:a16="http://schemas.microsoft.com/office/drawing/2014/main" id="{48E07297-ADD3-9C4C-AD36-D9B0CA807C0A}"/>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7" name="Picture 36">
            <a:extLst>
              <a:ext uri="{FF2B5EF4-FFF2-40B4-BE49-F238E27FC236}">
                <a16:creationId xmlns:a16="http://schemas.microsoft.com/office/drawing/2014/main" id="{C8F472A9-B220-C146-B296-ADC45388CBE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8" name="Picture 37">
            <a:extLst>
              <a:ext uri="{FF2B5EF4-FFF2-40B4-BE49-F238E27FC236}">
                <a16:creationId xmlns:a16="http://schemas.microsoft.com/office/drawing/2014/main" id="{348989C9-7107-F54D-8524-332C589C71E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sp>
        <p:nvSpPr>
          <p:cNvPr id="39" name="Title 1">
            <a:extLst>
              <a:ext uri="{FF2B5EF4-FFF2-40B4-BE49-F238E27FC236}">
                <a16:creationId xmlns:a16="http://schemas.microsoft.com/office/drawing/2014/main" id="{520D92FD-4A39-BF40-A294-E632CFD40561}"/>
              </a:ext>
            </a:extLst>
          </p:cNvPr>
          <p:cNvSpPr>
            <a:spLocks noGrp="1"/>
          </p:cNvSpPr>
          <p:nvPr>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41" name="Picture 40">
            <a:extLst>
              <a:ext uri="{FF2B5EF4-FFF2-40B4-BE49-F238E27FC236}">
                <a16:creationId xmlns:a16="http://schemas.microsoft.com/office/drawing/2014/main" id="{E71D2547-B9DC-3C41-BDC4-171D1B1F7EC7}"/>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2" name="Picture 41">
            <a:extLst>
              <a:ext uri="{FF2B5EF4-FFF2-40B4-BE49-F238E27FC236}">
                <a16:creationId xmlns:a16="http://schemas.microsoft.com/office/drawing/2014/main" id="{E1671275-29EC-8C48-B02E-5FE8ECED23D3}"/>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3" name="Text Placeholder 2">
            <a:extLst>
              <a:ext uri="{FF2B5EF4-FFF2-40B4-BE49-F238E27FC236}">
                <a16:creationId xmlns:a16="http://schemas.microsoft.com/office/drawing/2014/main" id="{4D78E2D1-95D3-5649-94EE-5497BCB432C1}"/>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44" name="Text Placeholder 2">
            <a:extLst>
              <a:ext uri="{FF2B5EF4-FFF2-40B4-BE49-F238E27FC236}">
                <a16:creationId xmlns:a16="http://schemas.microsoft.com/office/drawing/2014/main" id="{8CA1C641-8279-7046-8BB2-7B2D29635BB0}"/>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pic>
        <p:nvPicPr>
          <p:cNvPr id="46" name="Picture 45">
            <a:extLst>
              <a:ext uri="{FF2B5EF4-FFF2-40B4-BE49-F238E27FC236}">
                <a16:creationId xmlns:a16="http://schemas.microsoft.com/office/drawing/2014/main" id="{32713CE4-CFCB-3A4F-BA94-EA8AD1C6BCCA}"/>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47" name="Picture 46">
            <a:extLst>
              <a:ext uri="{FF2B5EF4-FFF2-40B4-BE49-F238E27FC236}">
                <a16:creationId xmlns:a16="http://schemas.microsoft.com/office/drawing/2014/main" id="{AC3D65C5-E6CE-8742-AF7B-6E3D9C4B923F}"/>
              </a:ext>
            </a:extLst>
          </p:cNvPr>
          <p:cNvPicPr>
            <a:picLocks noChangeAspect="1"/>
          </p:cNvPicPr>
          <p:nvPr userDrawn="1"/>
        </p:nvPicPr>
        <p:blipFill rotWithShape="1">
          <a:blip r:embed="rId10" cstate="print">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pic>
        <p:nvPicPr>
          <p:cNvPr id="48" name="Picture 47" descr="User icon Royalty Free Vector Image - VectorStock">
            <a:extLst>
              <a:ext uri="{FF2B5EF4-FFF2-40B4-BE49-F238E27FC236}">
                <a16:creationId xmlns:a16="http://schemas.microsoft.com/office/drawing/2014/main" id="{F3962432-878B-0B43-A08E-00C1FF6C2A2E}"/>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9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Maroon">
    <p:spTree>
      <p:nvGrpSpPr>
        <p:cNvPr id="1" name=""/>
        <p:cNvGrpSpPr/>
        <p:nvPr/>
      </p:nvGrpSpPr>
      <p:grpSpPr>
        <a:xfrm>
          <a:off x="0" y="0"/>
          <a:ext cx="0" cy="0"/>
          <a:chOff x="0" y="0"/>
          <a:chExt cx="0" cy="0"/>
        </a:xfrm>
      </p:grpSpPr>
      <p:pic>
        <p:nvPicPr>
          <p:cNvPr id="34" name="Picture 4" descr="https://cdn5.vectorstock.com/i/1000x1000/21/59/dbms-database-management-system-computer-data-vector-8212159.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6294" t="9689" r="5315" b="18089"/>
          <a:stretch/>
        </p:blipFill>
        <p:spPr bwMode="auto">
          <a:xfrm>
            <a:off x="8407803" y="2089594"/>
            <a:ext cx="2880000" cy="26788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1030" name="Picture 6" descr="What You Should Know and Do Before Becoming a Data Scientist - Drilling  Sense from Data">
            <a:extLst>
              <a:ext uri="{FF2B5EF4-FFF2-40B4-BE49-F238E27FC236}">
                <a16:creationId xmlns:a16="http://schemas.microsoft.com/office/drawing/2014/main" id="{05F0B00D-638A-964D-B6BF-3A3F555E7E5E}"/>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782265" y="1788483"/>
            <a:ext cx="4131076" cy="204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0662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660250" cy="338554"/>
          </a:xfrm>
          <a:prstGeom prst="rect">
            <a:avLst/>
          </a:prstGeom>
          <a:noFill/>
        </p:spPr>
        <p:txBody>
          <a:bodyPr wrap="none" rtlCol="0">
            <a:spAutoFit/>
          </a:bodyPr>
          <a:lstStyle/>
          <a:p>
            <a:r>
              <a:rPr lang="en-US" sz="1600" dirty="0"/>
              <a:t>School of Computer Science, 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endParaRPr lang="en-US" dirty="0"/>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8" name="Hexagon 37"/>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9" name="TextBox 3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1" name="Rectangle 40"/>
          <p:cNvSpPr/>
          <p:nvPr userDrawn="1"/>
        </p:nvSpPr>
        <p:spPr>
          <a:xfrm>
            <a:off x="7678346" y="2221532"/>
            <a:ext cx="4513654"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2" name="Rectangle 41"/>
          <p:cNvSpPr/>
          <p:nvPr userDrawn="1"/>
        </p:nvSpPr>
        <p:spPr>
          <a:xfrm>
            <a:off x="0" y="2221532"/>
            <a:ext cx="4402106" cy="195169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26057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95842" y="307556"/>
            <a:ext cx="357388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8" cstate="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10">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1"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Tree>
    <p:extLst>
      <p:ext uri="{BB962C8B-B14F-4D97-AF65-F5344CB8AC3E}">
        <p14:creationId xmlns:p14="http://schemas.microsoft.com/office/powerpoint/2010/main" val="3570593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8611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Unit:1 – Introduction to Big Data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633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 Logo on B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95768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Unit:1 – Introduction to Big Data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 Logo on BL">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67F7A9-F404-4412-B868-8EB67A41E2A4}"/>
              </a:ext>
            </a:extLst>
          </p:cNvPr>
          <p:cNvGrpSpPr/>
          <p:nvPr userDrawn="1"/>
        </p:nvGrpSpPr>
        <p:grpSpPr>
          <a:xfrm>
            <a:off x="128095" y="5890392"/>
            <a:ext cx="2554143" cy="587454"/>
            <a:chOff x="131177" y="5775962"/>
            <a:chExt cx="2530239" cy="581956"/>
          </a:xfrm>
        </p:grpSpPr>
        <p:pic>
          <p:nvPicPr>
            <p:cNvPr id="16" name="Picture 15">
              <a:extLst>
                <a:ext uri="{FF2B5EF4-FFF2-40B4-BE49-F238E27FC236}">
                  <a16:creationId xmlns:a16="http://schemas.microsoft.com/office/drawing/2014/main" id="{23F8D339-A0AA-4150-B7E8-C84E7F2AB7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5" name="Rectangle 4">
              <a:extLst>
                <a:ext uri="{FF2B5EF4-FFF2-40B4-BE49-F238E27FC236}">
                  <a16:creationId xmlns:a16="http://schemas.microsoft.com/office/drawing/2014/main" id="{6112BAB0-1CB8-413D-970D-4F482F1A0EDB}"/>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Unit:1 – Introduction to Big Data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628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E191CF5-3D57-422B-B2EB-FF235E30DB22}"/>
              </a:ext>
            </a:extLst>
          </p:cNvPr>
          <p:cNvGrpSpPr/>
          <p:nvPr userDrawn="1"/>
        </p:nvGrpSpPr>
        <p:grpSpPr>
          <a:xfrm>
            <a:off x="9576895" y="99192"/>
            <a:ext cx="2554143" cy="587454"/>
            <a:chOff x="131177" y="5775962"/>
            <a:chExt cx="2530239" cy="581956"/>
          </a:xfrm>
        </p:grpSpPr>
        <p:pic>
          <p:nvPicPr>
            <p:cNvPr id="12" name="Picture 11">
              <a:extLst>
                <a:ext uri="{FF2B5EF4-FFF2-40B4-BE49-F238E27FC236}">
                  <a16:creationId xmlns:a16="http://schemas.microsoft.com/office/drawing/2014/main" id="{C9B183D5-5DE8-48E7-85E7-60CE9D0FD2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2445F4B-50F2-4CA0-A5C5-6D690A29F3F2}"/>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19725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913602D2-CAF0-4790-95E8-87990761ED0C}"/>
              </a:ext>
            </a:extLst>
          </p:cNvPr>
          <p:cNvGrpSpPr/>
          <p:nvPr userDrawn="1"/>
        </p:nvGrpSpPr>
        <p:grpSpPr>
          <a:xfrm>
            <a:off x="9576895" y="5890392"/>
            <a:ext cx="2554143" cy="587454"/>
            <a:chOff x="131177" y="5775962"/>
            <a:chExt cx="2530239" cy="581956"/>
          </a:xfrm>
        </p:grpSpPr>
        <p:pic>
          <p:nvPicPr>
            <p:cNvPr id="12" name="Picture 11">
              <a:extLst>
                <a:ext uri="{FF2B5EF4-FFF2-40B4-BE49-F238E27FC236}">
                  <a16:creationId xmlns:a16="http://schemas.microsoft.com/office/drawing/2014/main" id="{A378A2C8-EF9C-479C-ACF0-D9819B46DF5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61DE4F58-7D48-453D-89E1-B25767150977}"/>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06247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5" name="Rectangle: Rounded Corners 16">
            <a:extLst>
              <a:ext uri="{FF2B5EF4-FFF2-40B4-BE49-F238E27FC236}">
                <a16:creationId xmlns:a16="http://schemas.microsoft.com/office/drawing/2014/main" id="{C2E8DACE-EE39-314C-966F-CB5430C0AC19}"/>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ate Placeholder 1">
            <a:extLst>
              <a:ext uri="{FF2B5EF4-FFF2-40B4-BE49-F238E27FC236}">
                <a16:creationId xmlns:a16="http://schemas.microsoft.com/office/drawing/2014/main" id="{D3FE74A2-4088-1D41-AE50-64F01E41C658}"/>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27" name="Footer Placeholder 2">
            <a:extLst>
              <a:ext uri="{FF2B5EF4-FFF2-40B4-BE49-F238E27FC236}">
                <a16:creationId xmlns:a16="http://schemas.microsoft.com/office/drawing/2014/main" id="{85AC5EEE-280F-334A-A474-573C6C0AD60A}"/>
              </a:ext>
            </a:extLst>
          </p:cNvPr>
          <p:cNvSpPr txBox="1">
            <a:spLocks/>
          </p:cNvSpPr>
          <p:nvPr userDrawn="1"/>
        </p:nvSpPr>
        <p:spPr>
          <a:xfrm>
            <a:off x="2954152" y="6578262"/>
            <a:ext cx="7179528" cy="253999"/>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t> 2101CS622 </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(INS)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Unit:4 – MAC and Digital Signature</a:t>
            </a:r>
          </a:p>
        </p:txBody>
      </p:sp>
      <p:sp>
        <p:nvSpPr>
          <p:cNvPr id="28" name="Slide Number Placeholder 3">
            <a:extLst>
              <a:ext uri="{FF2B5EF4-FFF2-40B4-BE49-F238E27FC236}">
                <a16:creationId xmlns:a16="http://schemas.microsoft.com/office/drawing/2014/main" id="{2F323922-AE14-BF46-9CE4-7BC14503F841}"/>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29" name="Shape 56">
            <a:extLst>
              <a:ext uri="{FF2B5EF4-FFF2-40B4-BE49-F238E27FC236}">
                <a16:creationId xmlns:a16="http://schemas.microsoft.com/office/drawing/2014/main" id="{CC3229B5-5268-9F44-A8B7-066ABB1EE214}"/>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cxnSp>
        <p:nvCxnSpPr>
          <p:cNvPr id="30" name="Straight Connector 29">
            <a:extLst>
              <a:ext uri="{FF2B5EF4-FFF2-40B4-BE49-F238E27FC236}">
                <a16:creationId xmlns:a16="http://schemas.microsoft.com/office/drawing/2014/main" id="{3A25E913-C01C-424D-8D99-C8196613D9A8}"/>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B10687-3B4B-2A4B-AB3B-673778E9B3D8}"/>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84E34C89-7096-4340-A6A6-1404F5193616}"/>
              </a:ext>
            </a:extLst>
          </p:cNvPr>
          <p:cNvPicPr>
            <a:picLocks noChangeAspect="1"/>
          </p:cNvPicPr>
          <p:nvPr userDrawn="1"/>
        </p:nvPicPr>
        <p:blipFill>
          <a:blip r:embed="rId3" cstate="hqprint">
            <a:alphaModFix amt="35000"/>
            <a:extLst>
              <a:ext uri="{28A0092B-C50C-407E-A947-70E740481C1C}">
                <a14:useLocalDpi xmlns:a14="http://schemas.microsoft.com/office/drawing/2010/main" val="0"/>
              </a:ext>
            </a:extLst>
          </a:blip>
          <a:srcRect/>
          <a:stretch/>
        </p:blipFill>
        <p:spPr>
          <a:xfrm>
            <a:off x="10133682" y="5799487"/>
            <a:ext cx="1832503" cy="778775"/>
          </a:xfrm>
          <a:prstGeom prst="rect">
            <a:avLst/>
          </a:prstGeom>
        </p:spPr>
      </p:pic>
    </p:spTree>
    <p:extLst>
      <p:ext uri="{BB962C8B-B14F-4D97-AF65-F5344CB8AC3E}">
        <p14:creationId xmlns:p14="http://schemas.microsoft.com/office/powerpoint/2010/main" val="5769546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33145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6"/>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4" name="Rectangle 43"/>
          <p:cNvSpPr/>
          <p:nvPr userDrawn="1"/>
        </p:nvSpPr>
        <p:spPr>
          <a:xfrm>
            <a:off x="0" y="2221532"/>
            <a:ext cx="4402106" cy="1951692"/>
          </a:xfrm>
          <a:prstGeom prst="rect">
            <a:avLst/>
          </a:pr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6" name="TextBox 45">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47"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51"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52"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56"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7"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6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 name="Picture 2">
            <a:extLst>
              <a:ext uri="{FF2B5EF4-FFF2-40B4-BE49-F238E27FC236}">
                <a16:creationId xmlns:a16="http://schemas.microsoft.com/office/drawing/2014/main" id="{DBB8FEE4-E542-57FC-3469-83022BB0CD62}"/>
              </a:ext>
            </a:extLst>
          </p:cNvPr>
          <p:cNvPicPr>
            <a:picLocks noChangeAspect="1"/>
          </p:cNvPicPr>
          <p:nvPr userDrawn="1"/>
        </p:nvPicPr>
        <p:blipFill>
          <a:blip r:embed="rId10" cstate="hqprint">
            <a:extLst>
              <a:ext uri="{28A0092B-C50C-407E-A947-70E740481C1C}">
                <a14:useLocalDpi xmlns:a14="http://schemas.microsoft.com/office/drawing/2010/main" val="0"/>
              </a:ext>
            </a:extLst>
          </a:blip>
          <a:srcRect/>
          <a:stretch/>
        </p:blipFill>
        <p:spPr>
          <a:xfrm>
            <a:off x="8998163" y="114092"/>
            <a:ext cx="3016359" cy="1281889"/>
          </a:xfrm>
          <a:prstGeom prst="rect">
            <a:avLst/>
          </a:prstGeom>
        </p:spPr>
      </p:pic>
    </p:spTree>
    <p:extLst>
      <p:ext uri="{BB962C8B-B14F-4D97-AF65-F5344CB8AC3E}">
        <p14:creationId xmlns:p14="http://schemas.microsoft.com/office/powerpoint/2010/main" val="29418279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rcRect/>
          <a:stretch/>
        </p:blipFill>
        <p:spPr>
          <a:xfrm>
            <a:off x="8998163" y="114092"/>
            <a:ext cx="3016359" cy="1281889"/>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1026" name="Picture 2" descr="Cyber Security - Denovo - Legal Case Management Software for UK Law Firms">
            <a:extLst>
              <a:ext uri="{FF2B5EF4-FFF2-40B4-BE49-F238E27FC236}">
                <a16:creationId xmlns:a16="http://schemas.microsoft.com/office/drawing/2014/main" id="{3EBFF55E-F6DD-96B2-BD50-D9BD0D0E9479}"/>
              </a:ext>
            </a:extLst>
          </p:cNvPr>
          <p:cNvPicPr>
            <a:picLocks noChangeAspect="1" noChangeArrowheads="1"/>
          </p:cNvPicPr>
          <p:nvPr userDrawn="1"/>
        </p:nvPicPr>
        <p:blipFill>
          <a:blip r:embed="rId11" cstate="hqprint">
            <a:extLst>
              <a:ext uri="{28A0092B-C50C-407E-A947-70E740481C1C}">
                <a14:useLocalDpi xmlns:a14="http://schemas.microsoft.com/office/drawing/2010/main" val="0"/>
              </a:ext>
            </a:extLst>
          </a:blip>
          <a:srcRect/>
          <a:stretch>
            <a:fillRect/>
          </a:stretch>
        </p:blipFill>
        <p:spPr bwMode="auto">
          <a:xfrm>
            <a:off x="8837779" y="2175639"/>
            <a:ext cx="2426582" cy="242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1319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4000" y="106364"/>
            <a:ext cx="11684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254000" y="990600"/>
            <a:ext cx="11684000" cy="5334000"/>
          </a:xfrm>
        </p:spPr>
        <p:txBody>
          <a:bodyPr>
            <a:normAutofit/>
          </a:bodyPr>
          <a:lstStyle>
            <a:lvl1pPr marL="342900" indent="-342900" algn="just">
              <a:lnSpc>
                <a:spcPct val="114000"/>
              </a:lnSpc>
              <a:buClr>
                <a:schemeClr val="tx1">
                  <a:lumMod val="95000"/>
                  <a:lumOff val="5000"/>
                </a:schemeClr>
              </a:buClr>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gn="just">
              <a:lnSpc>
                <a:spcPct val="114000"/>
              </a:lnSpc>
              <a:buClr>
                <a:schemeClr val="tx1">
                  <a:lumMod val="95000"/>
                  <a:lumOff val="5000"/>
                </a:schemeClr>
              </a:buClr>
              <a:buFont typeface="Arial" panose="020B0604020202020204" pitchFamily="34" charset="0"/>
              <a:buChar char="•"/>
              <a:defRPr sz="2000">
                <a:latin typeface="+mj-lt"/>
                <a:ea typeface="Times New Roman" panose="02020603050405020304" pitchFamily="18" charset="0"/>
                <a:cs typeface="Times New Roman" panose="02020603050405020304" pitchFamily="18" charset="0"/>
              </a:defRPr>
            </a:lvl2pPr>
            <a:lvl3pPr algn="just">
              <a:lnSpc>
                <a:spcPct val="114000"/>
              </a:lnSpc>
              <a:buClr>
                <a:schemeClr val="tx1">
                  <a:lumMod val="95000"/>
                  <a:lumOff val="5000"/>
                </a:schemeClr>
              </a:buClr>
              <a:defRPr sz="1800">
                <a:latin typeface="+mj-lt"/>
                <a:ea typeface="Times New Roman" panose="02020603050405020304" pitchFamily="18" charset="0"/>
                <a:cs typeface="Times New Roman" panose="02020603050405020304" pitchFamily="18" charset="0"/>
              </a:defRPr>
            </a:lvl3pPr>
            <a:lvl4pPr algn="just">
              <a:lnSpc>
                <a:spcPct val="114000"/>
              </a:lnSpc>
              <a:buClr>
                <a:schemeClr val="tx1">
                  <a:lumMod val="95000"/>
                  <a:lumOff val="5000"/>
                </a:schemeClr>
              </a:buClr>
              <a:defRPr sz="1600">
                <a:latin typeface="+mj-lt"/>
                <a:ea typeface="Times New Roman" panose="02020603050405020304" pitchFamily="18" charset="0"/>
                <a:cs typeface="Times New Roman" panose="02020603050405020304" pitchFamily="18" charset="0"/>
              </a:defRPr>
            </a:lvl4pPr>
            <a:lvl5pPr algn="just">
              <a:lnSpc>
                <a:spcPct val="114000"/>
              </a:lnSpc>
              <a:buClr>
                <a:schemeClr val="tx1">
                  <a:lumMod val="95000"/>
                  <a:lumOff val="5000"/>
                </a:schemeClr>
              </a:buClr>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mj-lt"/>
                <a:ea typeface="Open Sans" panose="020B0606030504020204" pitchFamily="34" charset="0"/>
                <a:cs typeface="Open Sans" panose="020B0606030504020204" pitchFamily="34" charset="0"/>
              </a:rPr>
              <a:t>Unit-1: Symmetric</a:t>
            </a:r>
            <a:r>
              <a:rPr lang="da-DK" sz="1600" baseline="0" noProof="1">
                <a:solidFill>
                  <a:srgbClr val="FFFFFF"/>
                </a:solidFill>
                <a:latin typeface="+mj-lt"/>
                <a:ea typeface="Open Sans" panose="020B0606030504020204" pitchFamily="34" charset="0"/>
                <a:cs typeface="Open Sans" panose="020B0606030504020204" pitchFamily="34" charset="0"/>
              </a:rPr>
              <a:t>  Cipher Model</a:t>
            </a:r>
            <a:r>
              <a:rPr lang="da-DK" sz="1600" noProof="1">
                <a:solidFill>
                  <a:srgbClr val="FFFFFF"/>
                </a:solidFill>
                <a:latin typeface="+mj-lt"/>
                <a:ea typeface="Open Sans" panose="020B0606030504020204" pitchFamily="34" charset="0"/>
                <a:cs typeface="Open Sans" panose="020B0606030504020204" pitchFamily="34" charset="0"/>
              </a:rPr>
              <a:t>                            </a:t>
            </a:r>
            <a:r>
              <a:rPr lang="da-DK" sz="1600" baseline="0" noProof="1">
                <a:solidFill>
                  <a:srgbClr val="FFFFFF"/>
                </a:solidFill>
                <a:latin typeface="+mj-lt"/>
                <a:ea typeface="Open Sans" panose="020B0606030504020204" pitchFamily="34" charset="0"/>
                <a:cs typeface="Open Sans" panose="020B0606030504020204" pitchFamily="34" charset="0"/>
              </a:rPr>
              <a:t>    </a:t>
            </a:r>
            <a:r>
              <a:rPr lang="da-DK" sz="1600" noProof="1">
                <a:solidFill>
                  <a:srgbClr val="FFFFFF"/>
                </a:solidFill>
                <a:latin typeface="+mj-lt"/>
                <a:ea typeface="Open Sans" panose="020B0606030504020204" pitchFamily="34" charset="0"/>
                <a:cs typeface="Open Sans" panose="020B0606030504020204" pitchFamily="34" charset="0"/>
              </a:rPr>
              <a:t>BabariaInstitute of Engineering &amp; Technology            </a:t>
            </a:r>
            <a:fld id="{6E8469F3-9EE8-43CF-BEDC-475B89412D1D}" type="slidenum">
              <a:rPr lang="da-DK" sz="1600" noProof="1" smtClean="0">
                <a:solidFill>
                  <a:srgbClr val="FFFFFF"/>
                </a:solidFill>
                <a:latin typeface="+mj-lt"/>
                <a:ea typeface="Open Sans" panose="020B0606030504020204" pitchFamily="34" charset="0"/>
                <a:cs typeface="Open Sans" panose="020B0606030504020204" pitchFamily="34" charset="0"/>
              </a:rPr>
              <a:pPr indent="-342900">
                <a:def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cxnSp>
        <p:nvCxnSpPr>
          <p:cNvPr id="6" name="Straight Connector 5"/>
          <p:cNvCxnSpPr/>
          <p:nvPr userDrawn="1"/>
        </p:nvCxnSpPr>
        <p:spPr>
          <a:xfrm>
            <a:off x="254000" y="914400"/>
            <a:ext cx="11684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210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33408712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47964"/>
            <a:ext cx="10363200" cy="1362075"/>
          </a:xfrm>
        </p:spPr>
        <p:txBody>
          <a:bodyPr anchor="t"/>
          <a:lstStyle>
            <a:lvl1pPr algn="l">
              <a:defRPr sz="4000" b="1" cap="none">
                <a:latin typeface="+mn-lt"/>
              </a:defRPr>
            </a:lvl1pPr>
          </a:lstStyle>
          <a:p>
            <a:r>
              <a:rPr lang="en-US" dirty="0"/>
              <a:t>Click To Edit Master Title Style</a:t>
            </a:r>
          </a:p>
        </p:txBody>
      </p:sp>
      <p:sp>
        <p:nvSpPr>
          <p:cNvPr id="7" name="Rektangel 11"/>
          <p:cNvSpPr/>
          <p:nvPr userDrawn="1"/>
        </p:nvSpPr>
        <p:spPr>
          <a:xfrm>
            <a:off x="0" y="6434613"/>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mj-lt"/>
                <a:ea typeface="Open Sans" panose="020B0606030504020204" pitchFamily="34" charset="0"/>
                <a:cs typeface="Open Sans" panose="020B0606030504020204" pitchFamily="34" charset="0"/>
              </a:rPr>
              <a:t>Unit-4:</a:t>
            </a:r>
            <a:r>
              <a:rPr lang="da-DK" sz="1600" baseline="0" noProof="1">
                <a:solidFill>
                  <a:srgbClr val="FFFFFF"/>
                </a:solidFill>
                <a:latin typeface="+mj-lt"/>
                <a:ea typeface="Open Sans" panose="020B0606030504020204" pitchFamily="34" charset="0"/>
                <a:cs typeface="Open Sans" panose="020B0606030504020204" pitchFamily="34" charset="0"/>
              </a:rPr>
              <a:t> Assymetric Ciphers</a:t>
            </a:r>
            <a:r>
              <a:rPr lang="da-DK" sz="1600" noProof="1">
                <a:solidFill>
                  <a:srgbClr val="FFFFFF"/>
                </a:solidFill>
                <a:latin typeface="+mj-lt"/>
                <a:ea typeface="Open Sans" panose="020B0606030504020204" pitchFamily="34" charset="0"/>
                <a:cs typeface="Open Sans" panose="020B0606030504020204" pitchFamily="34" charset="0"/>
              </a:rPr>
              <a:t>                                             </a:t>
            </a:r>
            <a:r>
              <a:rPr lang="da-DK" sz="1600" baseline="0" noProof="1">
                <a:solidFill>
                  <a:srgbClr val="F8F8F8"/>
                </a:solidFill>
                <a:latin typeface="+mj-lt"/>
                <a:ea typeface="Open Sans" panose="020B0606030504020204" pitchFamily="34" charset="0"/>
                <a:cs typeface="Open Sans" panose="020B0606030504020204" pitchFamily="34" charset="0"/>
              </a:rPr>
              <a:t> </a:t>
            </a:r>
            <a:r>
              <a:rPr lang="da-DK" sz="1600" noProof="1">
                <a:solidFill>
                  <a:srgbClr val="FFFFFF"/>
                </a:solidFill>
                <a:latin typeface="+mj-lt"/>
                <a:ea typeface="Open Sans" panose="020B0606030504020204" pitchFamily="34" charset="0"/>
                <a:cs typeface="Open Sans" panose="020B0606030504020204" pitchFamily="34" charset="0"/>
              </a:rPr>
              <a:t>BabariaInstitute of Engineering &amp; Technology            </a:t>
            </a:r>
            <a:fld id="{6E8469F3-9EE8-43CF-BEDC-475B89412D1D}" type="slidenum">
              <a:rPr lang="da-DK" sz="1600" noProof="1" smtClean="0">
                <a:solidFill>
                  <a:srgbClr val="FFFFFF"/>
                </a:solidFill>
                <a:latin typeface="+mj-lt"/>
                <a:ea typeface="Open Sans" panose="020B0606030504020204" pitchFamily="34" charset="0"/>
                <a:cs typeface="Open Sans" panose="020B0606030504020204" pitchFamily="34" charset="0"/>
              </a:rPr>
              <a:pPr indent="-342900">
                <a:def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521754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47964"/>
            <a:ext cx="10363200" cy="1362075"/>
          </a:xfrm>
        </p:spPr>
        <p:txBody>
          <a:bodyPr anchor="t"/>
          <a:lstStyle>
            <a:lvl1pPr algn="l">
              <a:defRPr sz="4000" b="1" cap="none">
                <a:latin typeface="+mn-lt"/>
              </a:defRPr>
            </a:lvl1pPr>
          </a:lstStyle>
          <a:p>
            <a:r>
              <a:rPr lang="en-US" dirty="0"/>
              <a:t>Click To Edit Master Title Style</a:t>
            </a:r>
          </a:p>
        </p:txBody>
      </p:sp>
      <p:sp>
        <p:nvSpPr>
          <p:cNvPr id="7" name="Rektangel 11"/>
          <p:cNvSpPr/>
          <p:nvPr userDrawn="1"/>
        </p:nvSpPr>
        <p:spPr>
          <a:xfrm>
            <a:off x="0" y="6434613"/>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mj-lt"/>
                <a:ea typeface="Open Sans" panose="020B0606030504020204" pitchFamily="34" charset="0"/>
                <a:cs typeface="Open Sans" panose="020B0606030504020204" pitchFamily="34" charset="0"/>
              </a:rPr>
              <a:t>Unit-4:</a:t>
            </a:r>
            <a:r>
              <a:rPr lang="da-DK" sz="1600" baseline="0" noProof="1">
                <a:solidFill>
                  <a:srgbClr val="FFFFFF"/>
                </a:solidFill>
                <a:latin typeface="+mj-lt"/>
                <a:ea typeface="Open Sans" panose="020B0606030504020204" pitchFamily="34" charset="0"/>
                <a:cs typeface="Open Sans" panose="020B0606030504020204" pitchFamily="34" charset="0"/>
              </a:rPr>
              <a:t> Assymetric Ciphers</a:t>
            </a:r>
            <a:r>
              <a:rPr lang="da-DK" sz="1600" noProof="1">
                <a:solidFill>
                  <a:srgbClr val="FFFFFF"/>
                </a:solidFill>
                <a:latin typeface="+mj-lt"/>
                <a:ea typeface="Open Sans" panose="020B0606030504020204" pitchFamily="34" charset="0"/>
                <a:cs typeface="Open Sans" panose="020B0606030504020204" pitchFamily="34" charset="0"/>
              </a:rPr>
              <a:t>                                             </a:t>
            </a:r>
            <a:r>
              <a:rPr lang="da-DK" sz="1600" baseline="0" noProof="1">
                <a:solidFill>
                  <a:srgbClr val="F8F8F8"/>
                </a:solidFill>
                <a:latin typeface="+mj-lt"/>
                <a:ea typeface="Open Sans" panose="020B0606030504020204" pitchFamily="34" charset="0"/>
                <a:cs typeface="Open Sans" panose="020B0606030504020204" pitchFamily="34" charset="0"/>
              </a:rPr>
              <a:t> </a:t>
            </a:r>
            <a:r>
              <a:rPr lang="da-DK" sz="1600" noProof="1">
                <a:solidFill>
                  <a:srgbClr val="FFFFFF"/>
                </a:solidFill>
                <a:latin typeface="+mj-lt"/>
                <a:ea typeface="Open Sans" panose="020B0606030504020204" pitchFamily="34" charset="0"/>
                <a:cs typeface="Open Sans" panose="020B0606030504020204" pitchFamily="34" charset="0"/>
              </a:rPr>
              <a:t>BabariaInstitute of Engineering &amp; Technology            </a:t>
            </a:r>
            <a:fld id="{6E8469F3-9EE8-43CF-BEDC-475B89412D1D}" type="slidenum">
              <a:rPr lang="da-DK" sz="1600" noProof="1" smtClean="0">
                <a:solidFill>
                  <a:srgbClr val="FFFFFF"/>
                </a:solidFill>
                <a:latin typeface="+mj-lt"/>
                <a:ea typeface="Open Sans" panose="020B0606030504020204" pitchFamily="34" charset="0"/>
                <a:cs typeface="Open Sans" panose="020B0606030504020204" pitchFamily="34" charset="0"/>
              </a:rPr>
              <a:pPr indent="-342900">
                <a:def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884252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4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47964"/>
            <a:ext cx="10363200" cy="1362075"/>
          </a:xfrm>
        </p:spPr>
        <p:txBody>
          <a:bodyPr anchor="t"/>
          <a:lstStyle>
            <a:lvl1pPr algn="l">
              <a:defRPr sz="4000" b="1" cap="none">
                <a:latin typeface="+mn-lt"/>
              </a:defRPr>
            </a:lvl1pPr>
          </a:lstStyle>
          <a:p>
            <a:r>
              <a:rPr lang="en-US" dirty="0"/>
              <a:t>Click To Edit Master Title Style</a:t>
            </a:r>
          </a:p>
        </p:txBody>
      </p:sp>
      <p:sp>
        <p:nvSpPr>
          <p:cNvPr id="7" name="Rektangel 11"/>
          <p:cNvSpPr/>
          <p:nvPr userDrawn="1"/>
        </p:nvSpPr>
        <p:spPr>
          <a:xfrm>
            <a:off x="0" y="6434613"/>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mj-lt"/>
                <a:ea typeface="Open Sans" panose="020B0606030504020204" pitchFamily="34" charset="0"/>
                <a:cs typeface="Open Sans" panose="020B0606030504020204" pitchFamily="34" charset="0"/>
              </a:rPr>
              <a:t>Unit-4:</a:t>
            </a:r>
            <a:r>
              <a:rPr lang="da-DK" sz="1600" baseline="0" noProof="1">
                <a:solidFill>
                  <a:srgbClr val="FFFFFF"/>
                </a:solidFill>
                <a:latin typeface="+mj-lt"/>
                <a:ea typeface="Open Sans" panose="020B0606030504020204" pitchFamily="34" charset="0"/>
                <a:cs typeface="Open Sans" panose="020B0606030504020204" pitchFamily="34" charset="0"/>
              </a:rPr>
              <a:t> Assymetric Ciphers</a:t>
            </a:r>
            <a:r>
              <a:rPr lang="da-DK" sz="1600" noProof="1">
                <a:solidFill>
                  <a:srgbClr val="FFFFFF"/>
                </a:solidFill>
                <a:latin typeface="+mj-lt"/>
                <a:ea typeface="Open Sans" panose="020B0606030504020204" pitchFamily="34" charset="0"/>
                <a:cs typeface="Open Sans" panose="020B0606030504020204" pitchFamily="34" charset="0"/>
              </a:rPr>
              <a:t>                                             </a:t>
            </a:r>
            <a:r>
              <a:rPr lang="da-DK" sz="1600" baseline="0" noProof="1">
                <a:solidFill>
                  <a:srgbClr val="F8F8F8"/>
                </a:solidFill>
                <a:latin typeface="+mj-lt"/>
                <a:ea typeface="Open Sans" panose="020B0606030504020204" pitchFamily="34" charset="0"/>
                <a:cs typeface="Open Sans" panose="020B0606030504020204" pitchFamily="34" charset="0"/>
              </a:rPr>
              <a:t> </a:t>
            </a:r>
            <a:r>
              <a:rPr lang="da-DK" sz="1600" noProof="1">
                <a:solidFill>
                  <a:srgbClr val="FFFFFF"/>
                </a:solidFill>
                <a:latin typeface="+mj-lt"/>
                <a:ea typeface="Open Sans" panose="020B0606030504020204" pitchFamily="34" charset="0"/>
                <a:cs typeface="Open Sans" panose="020B0606030504020204" pitchFamily="34" charset="0"/>
              </a:rPr>
              <a:t>BabariaInstitute of Engineering &amp; Technology            </a:t>
            </a:r>
            <a:fld id="{6E8469F3-9EE8-43CF-BEDC-475B89412D1D}" type="slidenum">
              <a:rPr lang="da-DK" sz="1600" noProof="1" smtClean="0">
                <a:solidFill>
                  <a:srgbClr val="FFFFFF"/>
                </a:solidFill>
                <a:latin typeface="+mj-lt"/>
                <a:ea typeface="Open Sans" panose="020B0606030504020204" pitchFamily="34" charset="0"/>
                <a:cs typeface="Open Sans" panose="020B0606030504020204" pitchFamily="34" charset="0"/>
              </a:rPr>
              <a:pPr indent="-342900">
                <a:def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54846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20" name="Straight Connector 19">
            <a:extLst>
              <a:ext uri="{FF2B5EF4-FFF2-40B4-BE49-F238E27FC236}">
                <a16:creationId xmlns:a16="http://schemas.microsoft.com/office/drawing/2014/main" id="{05596C8C-2163-45E8-B709-8118C381771F}"/>
              </a:ext>
            </a:extLst>
          </p:cNvPr>
          <p:cNvCxnSpPr/>
          <p:nvPr/>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25" name="Rectangle: Rounded Corners 16">
            <a:extLst>
              <a:ext uri="{FF2B5EF4-FFF2-40B4-BE49-F238E27FC236}">
                <a16:creationId xmlns:a16="http://schemas.microsoft.com/office/drawing/2014/main" id="{A83EC325-801E-1444-AF90-DA60E9B6D3F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ate Placeholder 1">
            <a:extLst>
              <a:ext uri="{FF2B5EF4-FFF2-40B4-BE49-F238E27FC236}">
                <a16:creationId xmlns:a16="http://schemas.microsoft.com/office/drawing/2014/main" id="{27064FA1-923A-ED45-9757-3DB5CD604881}"/>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Maulik D Trivedi</a:t>
            </a:r>
          </a:p>
        </p:txBody>
      </p:sp>
      <p:sp>
        <p:nvSpPr>
          <p:cNvPr id="27" name="Footer Placeholder 2">
            <a:extLst>
              <a:ext uri="{FF2B5EF4-FFF2-40B4-BE49-F238E27FC236}">
                <a16:creationId xmlns:a16="http://schemas.microsoft.com/office/drawing/2014/main" id="{E94A8CF0-892B-2F46-816A-D2A122B00A03}"/>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Unit:1 – Introduction to Big Data</a:t>
            </a:r>
          </a:p>
        </p:txBody>
      </p:sp>
      <p:sp>
        <p:nvSpPr>
          <p:cNvPr id="28" name="Slide Number Placeholder 3">
            <a:extLst>
              <a:ext uri="{FF2B5EF4-FFF2-40B4-BE49-F238E27FC236}">
                <a16:creationId xmlns:a16="http://schemas.microsoft.com/office/drawing/2014/main" id="{D95B4F31-E80D-5D44-B03C-09D0D0BD80D5}"/>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29" name="Shape 56">
            <a:extLst>
              <a:ext uri="{FF2B5EF4-FFF2-40B4-BE49-F238E27FC236}">
                <a16:creationId xmlns:a16="http://schemas.microsoft.com/office/drawing/2014/main" id="{452C53E5-5198-DE46-B6DC-B6632CA1E7F5}"/>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cxnSp>
        <p:nvCxnSpPr>
          <p:cNvPr id="30" name="Straight Connector 29">
            <a:extLst>
              <a:ext uri="{FF2B5EF4-FFF2-40B4-BE49-F238E27FC236}">
                <a16:creationId xmlns:a16="http://schemas.microsoft.com/office/drawing/2014/main" id="{0BAA73BD-5DDB-924D-BF2A-BDF49F51D03C}"/>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DCAE946-77CD-B84C-B426-95CCBED2FE7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F734A9D-4708-974C-86B2-16B31ACB9502}"/>
              </a:ext>
            </a:extLst>
          </p:cNvPr>
          <p:cNvGrpSpPr/>
          <p:nvPr userDrawn="1"/>
        </p:nvGrpSpPr>
        <p:grpSpPr>
          <a:xfrm>
            <a:off x="-438873" y="5774875"/>
            <a:ext cx="2554142" cy="828000"/>
            <a:chOff x="131178" y="5775961"/>
            <a:chExt cx="2530238" cy="820250"/>
          </a:xfrm>
        </p:grpSpPr>
        <p:pic>
          <p:nvPicPr>
            <p:cNvPr id="33" name="Picture 32">
              <a:extLst>
                <a:ext uri="{FF2B5EF4-FFF2-40B4-BE49-F238E27FC236}">
                  <a16:creationId xmlns:a16="http://schemas.microsoft.com/office/drawing/2014/main" id="{AD51C95D-C918-7047-BE41-09CC62B893E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752314" y="5775961"/>
              <a:ext cx="1815353" cy="820250"/>
            </a:xfrm>
            <a:prstGeom prst="rect">
              <a:avLst/>
            </a:prstGeom>
          </p:spPr>
        </p:pic>
        <p:sp>
          <p:nvSpPr>
            <p:cNvPr id="34" name="Rectangle 33">
              <a:extLst>
                <a:ext uri="{FF2B5EF4-FFF2-40B4-BE49-F238E27FC236}">
                  <a16:creationId xmlns:a16="http://schemas.microsoft.com/office/drawing/2014/main" id="{143F8BEF-5E0C-9D4D-A4BA-E61423A67A38}"/>
                </a:ext>
              </a:extLst>
            </p:cNvPr>
            <p:cNvSpPr/>
            <p:nvPr userDrawn="1"/>
          </p:nvSpPr>
          <p:spPr>
            <a:xfrm>
              <a:off x="131178" y="5775961"/>
              <a:ext cx="2530238" cy="8202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10605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5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47964"/>
            <a:ext cx="10363200" cy="1362075"/>
          </a:xfrm>
        </p:spPr>
        <p:txBody>
          <a:bodyPr anchor="t"/>
          <a:lstStyle>
            <a:lvl1pPr algn="l">
              <a:defRPr sz="4000" b="1" cap="none">
                <a:latin typeface="+mn-lt"/>
              </a:defRPr>
            </a:lvl1pPr>
          </a:lstStyle>
          <a:p>
            <a:r>
              <a:rPr lang="en-US" dirty="0"/>
              <a:t>Click To Edit Master Title Style</a:t>
            </a:r>
          </a:p>
        </p:txBody>
      </p:sp>
      <p:sp>
        <p:nvSpPr>
          <p:cNvPr id="7" name="Rektangel 11"/>
          <p:cNvSpPr/>
          <p:nvPr userDrawn="1"/>
        </p:nvSpPr>
        <p:spPr>
          <a:xfrm>
            <a:off x="0" y="6434613"/>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mj-lt"/>
                <a:ea typeface="Open Sans" panose="020B0606030504020204" pitchFamily="34" charset="0"/>
                <a:cs typeface="Open Sans" panose="020B0606030504020204" pitchFamily="34" charset="0"/>
              </a:rPr>
              <a:t>Unit-4:</a:t>
            </a:r>
            <a:r>
              <a:rPr lang="da-DK" sz="1600" baseline="0" noProof="1">
                <a:solidFill>
                  <a:srgbClr val="FFFFFF"/>
                </a:solidFill>
                <a:latin typeface="+mj-lt"/>
                <a:ea typeface="Open Sans" panose="020B0606030504020204" pitchFamily="34" charset="0"/>
                <a:cs typeface="Open Sans" panose="020B0606030504020204" pitchFamily="34" charset="0"/>
              </a:rPr>
              <a:t> Assymetric Ciphers</a:t>
            </a:r>
            <a:r>
              <a:rPr lang="da-DK" sz="1600" noProof="1">
                <a:solidFill>
                  <a:srgbClr val="FFFFFF"/>
                </a:solidFill>
                <a:latin typeface="+mj-lt"/>
                <a:ea typeface="Open Sans" panose="020B0606030504020204" pitchFamily="34" charset="0"/>
                <a:cs typeface="Open Sans" panose="020B0606030504020204" pitchFamily="34" charset="0"/>
              </a:rPr>
              <a:t>                                             </a:t>
            </a:r>
            <a:r>
              <a:rPr lang="da-DK" sz="1600" baseline="0" noProof="1">
                <a:solidFill>
                  <a:srgbClr val="F8F8F8"/>
                </a:solidFill>
                <a:latin typeface="+mj-lt"/>
                <a:ea typeface="Open Sans" panose="020B0606030504020204" pitchFamily="34" charset="0"/>
                <a:cs typeface="Open Sans" panose="020B0606030504020204" pitchFamily="34" charset="0"/>
              </a:rPr>
              <a:t> </a:t>
            </a:r>
            <a:r>
              <a:rPr lang="da-DK" sz="1600" noProof="1">
                <a:solidFill>
                  <a:srgbClr val="FFFFFF"/>
                </a:solidFill>
                <a:latin typeface="+mj-lt"/>
                <a:ea typeface="Open Sans" panose="020B0606030504020204" pitchFamily="34" charset="0"/>
                <a:cs typeface="Open Sans" panose="020B0606030504020204" pitchFamily="34" charset="0"/>
              </a:rPr>
              <a:t>BabariaInstitute of Engineering &amp; Technology            </a:t>
            </a:r>
            <a:fld id="{6E8469F3-9EE8-43CF-BEDC-475B89412D1D}" type="slidenum">
              <a:rPr lang="da-DK" sz="1600" noProof="1" smtClean="0">
                <a:solidFill>
                  <a:srgbClr val="FFFFFF"/>
                </a:solidFill>
                <a:latin typeface="+mj-lt"/>
                <a:ea typeface="Open Sans" panose="020B0606030504020204" pitchFamily="34" charset="0"/>
                <a:cs typeface="Open Sans" panose="020B0606030504020204" pitchFamily="34" charset="0"/>
              </a:rPr>
              <a:pPr indent="-342900">
                <a:def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896134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6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47964"/>
            <a:ext cx="10363200" cy="1362075"/>
          </a:xfrm>
        </p:spPr>
        <p:txBody>
          <a:bodyPr anchor="t"/>
          <a:lstStyle>
            <a:lvl1pPr algn="l">
              <a:defRPr sz="4000" b="1" cap="none">
                <a:latin typeface="+mn-lt"/>
              </a:defRPr>
            </a:lvl1pPr>
          </a:lstStyle>
          <a:p>
            <a:r>
              <a:rPr lang="en-US" dirty="0"/>
              <a:t>Click To Edit Master Title Style</a:t>
            </a:r>
          </a:p>
        </p:txBody>
      </p:sp>
      <p:sp>
        <p:nvSpPr>
          <p:cNvPr id="7" name="Rektangel 11"/>
          <p:cNvSpPr/>
          <p:nvPr userDrawn="1"/>
        </p:nvSpPr>
        <p:spPr>
          <a:xfrm>
            <a:off x="0" y="6434613"/>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mj-lt"/>
                <a:ea typeface="Open Sans" panose="020B0606030504020204" pitchFamily="34" charset="0"/>
                <a:cs typeface="Open Sans" panose="020B0606030504020204" pitchFamily="34" charset="0"/>
              </a:rPr>
              <a:t>Unit-2                                                      </a:t>
            </a:r>
            <a:r>
              <a:rPr lang="da-DK" sz="1600" baseline="0" noProof="1">
                <a:solidFill>
                  <a:srgbClr val="F8F8F8"/>
                </a:solidFill>
                <a:latin typeface="+mj-lt"/>
                <a:ea typeface="Open Sans" panose="020B0606030504020204" pitchFamily="34" charset="0"/>
                <a:cs typeface="Open Sans" panose="020B0606030504020204" pitchFamily="34" charset="0"/>
              </a:rPr>
              <a:t>                           </a:t>
            </a:r>
            <a:r>
              <a:rPr lang="da-DK" sz="1600" noProof="1">
                <a:solidFill>
                  <a:srgbClr val="FFFFFF"/>
                </a:solidFill>
                <a:latin typeface="+mj-lt"/>
                <a:ea typeface="Open Sans" panose="020B0606030504020204" pitchFamily="34" charset="0"/>
                <a:cs typeface="Open Sans" panose="020B0606030504020204" pitchFamily="34" charset="0"/>
              </a:rPr>
              <a:t>BabariaInstitute of Engineering &amp; Technology            </a:t>
            </a:r>
            <a:fld id="{6E8469F3-9EE8-43CF-BEDC-475B89412D1D}" type="slidenum">
              <a:rPr lang="da-DK" sz="1600" noProof="1" smtClean="0">
                <a:solidFill>
                  <a:srgbClr val="FFFFFF"/>
                </a:solidFill>
                <a:latin typeface="+mj-lt"/>
                <a:ea typeface="Open Sans" panose="020B0606030504020204" pitchFamily="34" charset="0"/>
                <a:cs typeface="Open Sans" panose="020B0606030504020204" pitchFamily="34" charset="0"/>
              </a:rPr>
              <a:pPr indent="-342900">
                <a:def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6356974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19854404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7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2747964"/>
            <a:ext cx="10363200" cy="1362075"/>
          </a:xfrm>
        </p:spPr>
        <p:txBody>
          <a:bodyPr anchor="t"/>
          <a:lstStyle>
            <a:lvl1pPr algn="l">
              <a:defRPr sz="4000" b="1" cap="none">
                <a:latin typeface="+mn-lt"/>
              </a:defRPr>
            </a:lvl1pPr>
          </a:lstStyle>
          <a:p>
            <a:r>
              <a:rPr lang="en-US" dirty="0"/>
              <a:t>Click To Edit Master Title Style</a:t>
            </a:r>
          </a:p>
        </p:txBody>
      </p:sp>
      <p:sp>
        <p:nvSpPr>
          <p:cNvPr id="4" name="Rektangel 11"/>
          <p:cNvSpPr/>
          <p:nvPr userDrawn="1"/>
        </p:nvSpPr>
        <p:spPr>
          <a:xfrm>
            <a:off x="0" y="6477000"/>
            <a:ext cx="12192000" cy="381000"/>
          </a:xfrm>
          <a:prstGeom prst="rect">
            <a:avLst/>
          </a:prstGeom>
          <a:solidFill>
            <a:srgbClr val="34495E"/>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mj-lt"/>
                <a:ea typeface="Open Sans" panose="020B0606030504020204" pitchFamily="34" charset="0"/>
                <a:cs typeface="Open Sans" panose="020B0606030504020204" pitchFamily="34" charset="0"/>
              </a:rPr>
              <a:t>Unit-7  Digital Signature</a:t>
            </a:r>
            <a:r>
              <a:rPr lang="da-DK" sz="1600" baseline="0" noProof="1">
                <a:solidFill>
                  <a:srgbClr val="F8F8F8"/>
                </a:solidFill>
                <a:latin typeface="+mj-lt"/>
                <a:ea typeface="Open Sans" panose="020B0606030504020204" pitchFamily="34" charset="0"/>
                <a:cs typeface="Open Sans" panose="020B0606030504020204" pitchFamily="34" charset="0"/>
              </a:rPr>
              <a:t>                                                           </a:t>
            </a:r>
            <a:r>
              <a:rPr lang="da-DK" sz="1600" noProof="1">
                <a:solidFill>
                  <a:srgbClr val="FFFFFF"/>
                </a:solidFill>
                <a:latin typeface="+mj-lt"/>
                <a:ea typeface="Open Sans" panose="020B0606030504020204" pitchFamily="34" charset="0"/>
                <a:cs typeface="Open Sans" panose="020B0606030504020204" pitchFamily="34" charset="0"/>
              </a:rPr>
              <a:t>BabariaInstitute of Engineering &amp; Technology   </a:t>
            </a:r>
            <a:fld id="{6E8469F3-9EE8-43CF-BEDC-475B89412D1D}" type="slidenum">
              <a:rPr lang="da-DK" sz="1600" noProof="1" smtClean="0">
                <a:solidFill>
                  <a:srgbClr val="FFFFFF"/>
                </a:solidFill>
                <a:latin typeface="+mj-lt"/>
                <a:ea typeface="Open Sans" panose="020B0606030504020204" pitchFamily="34" charset="0"/>
                <a:cs typeface="Open Sans" panose="020B0606030504020204" pitchFamily="34" charset="0"/>
              </a:rPr>
              <a:pPr indent="-342900">
                <a:defRPr/>
              </a:pPr>
              <a:t>‹#›</a:t>
            </a:fld>
            <a:endParaRPr lang="da-DK" sz="1600" noProof="1">
              <a:solidFill>
                <a:srgbClr val="FFFFFF"/>
              </a:solidFill>
              <a:latin typeface="+mj-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47971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pic>
        <p:nvPicPr>
          <p:cNvPr id="10" name="Picture 9">
            <a:extLst>
              <a:ext uri="{FF2B5EF4-FFF2-40B4-BE49-F238E27FC236}">
                <a16:creationId xmlns:a16="http://schemas.microsoft.com/office/drawing/2014/main" id="{068FB410-A035-054C-91FD-39B3194C9C7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5" name="Picture 14">
            <a:extLst>
              <a:ext uri="{FF2B5EF4-FFF2-40B4-BE49-F238E27FC236}">
                <a16:creationId xmlns:a16="http://schemas.microsoft.com/office/drawing/2014/main" id="{762DC1DA-6FA8-354E-A603-7BB2736B554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1" name="Freeform 17">
            <a:extLst>
              <a:ext uri="{FF2B5EF4-FFF2-40B4-BE49-F238E27FC236}">
                <a16:creationId xmlns:a16="http://schemas.microsoft.com/office/drawing/2014/main" id="{151307A5-CC84-E142-AE46-27FCC2243E1C}"/>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5" name="Picture 4">
            <a:extLst>
              <a:ext uri="{FF2B5EF4-FFF2-40B4-BE49-F238E27FC236}">
                <a16:creationId xmlns:a16="http://schemas.microsoft.com/office/drawing/2014/main" id="{1367D588-807C-354B-B08E-484D26AEC878}"/>
              </a:ext>
            </a:extLst>
          </p:cNvPr>
          <p:cNvPicPr>
            <a:picLocks noChangeAspect="1"/>
          </p:cNvPicPr>
          <p:nvPr userDrawn="1"/>
        </p:nvPicPr>
        <p:blipFill>
          <a:blip r:embed="rId6" cstate="hqprint">
            <a:extLst>
              <a:ext uri="{28A0092B-C50C-407E-A947-70E740481C1C}">
                <a14:useLocalDpi xmlns:a14="http://schemas.microsoft.com/office/drawing/2010/main" val="0"/>
              </a:ext>
            </a:extLst>
          </a:blip>
          <a:srcRect/>
          <a:stretch/>
        </p:blipFill>
        <p:spPr>
          <a:xfrm>
            <a:off x="10169807" y="5890891"/>
            <a:ext cx="1778000" cy="755612"/>
          </a:xfrm>
          <a:prstGeom prst="rect">
            <a:avLst/>
          </a:prstGeom>
        </p:spPr>
      </p:pic>
    </p:spTree>
    <p:extLst>
      <p:ext uri="{BB962C8B-B14F-4D97-AF65-F5344CB8AC3E}">
        <p14:creationId xmlns:p14="http://schemas.microsoft.com/office/powerpoint/2010/main" val="279739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0">
            <a:extLst>
              <a:ext uri="{FF2B5EF4-FFF2-40B4-BE49-F238E27FC236}">
                <a16:creationId xmlns:a16="http://schemas.microsoft.com/office/drawing/2014/main" id="{014C5BD7-78B6-0A41-88D0-01BEEB016A28}"/>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1">
            <a:extLst>
              <a:ext uri="{FF2B5EF4-FFF2-40B4-BE49-F238E27FC236}">
                <a16:creationId xmlns:a16="http://schemas.microsoft.com/office/drawing/2014/main" id="{D45E374D-AEFA-7F40-AAFA-EC19FAB4E1E4}"/>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9" name="Footer Placeholder 2">
            <a:extLst>
              <a:ext uri="{FF2B5EF4-FFF2-40B4-BE49-F238E27FC236}">
                <a16:creationId xmlns:a16="http://schemas.microsoft.com/office/drawing/2014/main" id="{275884FA-E7FE-2F44-8B82-45040FF918D2}"/>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#3170722 (BDA)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Unit:1 – Introduction to Big Data</a:t>
            </a:r>
          </a:p>
        </p:txBody>
      </p:sp>
      <p:sp>
        <p:nvSpPr>
          <p:cNvPr id="20" name="Slide Number Placeholder 3">
            <a:extLst>
              <a:ext uri="{FF2B5EF4-FFF2-40B4-BE49-F238E27FC236}">
                <a16:creationId xmlns:a16="http://schemas.microsoft.com/office/drawing/2014/main" id="{22EEA58B-B239-B54D-A551-AC46E96438DC}"/>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7CBB8962-9112-B64F-ABB8-D54B08B0191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F6AE81C-B2A7-6F4D-BCF9-EAA1E1325663}"/>
              </a:ext>
            </a:extLst>
          </p:cNvPr>
          <p:cNvGrpSpPr/>
          <p:nvPr userDrawn="1"/>
        </p:nvGrpSpPr>
        <p:grpSpPr>
          <a:xfrm>
            <a:off x="9637856" y="0"/>
            <a:ext cx="2554142" cy="828000"/>
            <a:chOff x="131178" y="5775961"/>
            <a:chExt cx="2530238" cy="820250"/>
          </a:xfrm>
        </p:grpSpPr>
        <p:pic>
          <p:nvPicPr>
            <p:cNvPr id="27" name="Picture 26">
              <a:extLst>
                <a:ext uri="{FF2B5EF4-FFF2-40B4-BE49-F238E27FC236}">
                  <a16:creationId xmlns:a16="http://schemas.microsoft.com/office/drawing/2014/main" id="{F7FA1340-1F1E-7C4A-81E1-FA5A212AA4D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52314" y="5775961"/>
              <a:ext cx="1815353" cy="820250"/>
            </a:xfrm>
            <a:prstGeom prst="rect">
              <a:avLst/>
            </a:prstGeom>
          </p:spPr>
        </p:pic>
        <p:sp>
          <p:nvSpPr>
            <p:cNvPr id="28" name="Rectangle 27">
              <a:extLst>
                <a:ext uri="{FF2B5EF4-FFF2-40B4-BE49-F238E27FC236}">
                  <a16:creationId xmlns:a16="http://schemas.microsoft.com/office/drawing/2014/main" id="{A72CBEBC-6E0B-E246-8811-9B484A30A6EF}"/>
                </a:ext>
              </a:extLst>
            </p:cNvPr>
            <p:cNvSpPr/>
            <p:nvPr userDrawn="1"/>
          </p:nvSpPr>
          <p:spPr>
            <a:xfrm>
              <a:off x="131178" y="5775961"/>
              <a:ext cx="2530238" cy="8202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7636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0">
            <a:extLst>
              <a:ext uri="{FF2B5EF4-FFF2-40B4-BE49-F238E27FC236}">
                <a16:creationId xmlns:a16="http://schemas.microsoft.com/office/drawing/2014/main" id="{05CA28BD-97AA-284E-AE34-C671CCBAC791}"/>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1">
            <a:extLst>
              <a:ext uri="{FF2B5EF4-FFF2-40B4-BE49-F238E27FC236}">
                <a16:creationId xmlns:a16="http://schemas.microsoft.com/office/drawing/2014/main" id="{F94EA43E-7263-834E-9414-7CE428CBC513}"/>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9" name="Footer Placeholder 2">
            <a:extLst>
              <a:ext uri="{FF2B5EF4-FFF2-40B4-BE49-F238E27FC236}">
                <a16:creationId xmlns:a16="http://schemas.microsoft.com/office/drawing/2014/main" id="{26EC5970-9D3E-8740-9144-3C02C8E5F77A}"/>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20" name="Slide Number Placeholder 3">
            <a:extLst>
              <a:ext uri="{FF2B5EF4-FFF2-40B4-BE49-F238E27FC236}">
                <a16:creationId xmlns:a16="http://schemas.microsoft.com/office/drawing/2014/main" id="{5528B19E-5814-914B-9EA3-2489A2ADF77A}"/>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9F4CF344-001F-6D42-B016-EF294039E869}"/>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7DFBF79-9488-534D-8EBF-FDFD2D55B8F5}"/>
              </a:ext>
            </a:extLst>
          </p:cNvPr>
          <p:cNvGrpSpPr/>
          <p:nvPr userDrawn="1"/>
        </p:nvGrpSpPr>
        <p:grpSpPr>
          <a:xfrm>
            <a:off x="9637856" y="0"/>
            <a:ext cx="2554142" cy="828000"/>
            <a:chOff x="131178" y="5775961"/>
            <a:chExt cx="2530238" cy="820250"/>
          </a:xfrm>
        </p:grpSpPr>
        <p:pic>
          <p:nvPicPr>
            <p:cNvPr id="27" name="Picture 26">
              <a:extLst>
                <a:ext uri="{FF2B5EF4-FFF2-40B4-BE49-F238E27FC236}">
                  <a16:creationId xmlns:a16="http://schemas.microsoft.com/office/drawing/2014/main" id="{7500A1B1-85E1-9042-B510-1CFBFBFEC6A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52314" y="5775961"/>
              <a:ext cx="1815353" cy="820250"/>
            </a:xfrm>
            <a:prstGeom prst="rect">
              <a:avLst/>
            </a:prstGeom>
          </p:spPr>
        </p:pic>
        <p:sp>
          <p:nvSpPr>
            <p:cNvPr id="28" name="Rectangle 27">
              <a:extLst>
                <a:ext uri="{FF2B5EF4-FFF2-40B4-BE49-F238E27FC236}">
                  <a16:creationId xmlns:a16="http://schemas.microsoft.com/office/drawing/2014/main" id="{4B8FAAA5-FEFD-E940-A180-92BBDAA0EA13}"/>
                </a:ext>
              </a:extLst>
            </p:cNvPr>
            <p:cNvSpPr/>
            <p:nvPr userDrawn="1"/>
          </p:nvSpPr>
          <p:spPr>
            <a:xfrm>
              <a:off x="131178" y="5775961"/>
              <a:ext cx="2530238" cy="8202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1326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a16="http://schemas.microsoft.com/office/drawing/2014/main" id="{F2FD45BD-9964-4102-8DE9-72CDDDD20A49}"/>
              </a:ext>
            </a:extLst>
          </p:cNvPr>
          <p:cNvSpPr txBox="1">
            <a:spLocks/>
          </p:cNvSpPr>
          <p:nvPr/>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59055D82-7978-44A5-82D1-0A4E00B382BF}"/>
              </a:ext>
            </a:extLst>
          </p:cNvPr>
          <p:cNvSpPr txBox="1">
            <a:spLocks/>
          </p:cNvSpPr>
          <p:nvPr/>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
        <p:nvSpPr>
          <p:cNvPr id="14" name="Rectangle: Rounded Corners 10">
            <a:extLst>
              <a:ext uri="{FF2B5EF4-FFF2-40B4-BE49-F238E27FC236}">
                <a16:creationId xmlns:a16="http://schemas.microsoft.com/office/drawing/2014/main" id="{CA498400-8E9D-4343-987F-A35FB0F1163F}"/>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ate Placeholder 1">
            <a:extLst>
              <a:ext uri="{FF2B5EF4-FFF2-40B4-BE49-F238E27FC236}">
                <a16:creationId xmlns:a16="http://schemas.microsoft.com/office/drawing/2014/main" id="{25ECA6AD-7614-884D-B1D9-CB3FF23DB89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Jay R </a:t>
            </a:r>
            <a:r>
              <a:rPr lang="en-US" dirty="0" err="1">
                <a:solidFill>
                  <a:schemeClr val="tx1">
                    <a:lumMod val="90000"/>
                    <a:lumOff val="10000"/>
                  </a:schemeClr>
                </a:solidFill>
                <a:latin typeface="Roboto Condensed Light" panose="02000000000000000000" pitchFamily="2" charset="0"/>
                <a:ea typeface="Roboto Condensed Light" panose="02000000000000000000" pitchFamily="2" charset="0"/>
              </a:rPr>
              <a:t>Dhamsaniya</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9" name="Footer Placeholder 2">
            <a:extLst>
              <a:ext uri="{FF2B5EF4-FFF2-40B4-BE49-F238E27FC236}">
                <a16:creationId xmlns:a16="http://schemas.microsoft.com/office/drawing/2014/main" id="{DA344CBC-D584-5942-80C1-ADD1F7F9FD9D}"/>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#3130006 (PS)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1 – Basic Probability</a:t>
            </a:r>
          </a:p>
        </p:txBody>
      </p:sp>
      <p:sp>
        <p:nvSpPr>
          <p:cNvPr id="20" name="Slide Number Placeholder 3">
            <a:extLst>
              <a:ext uri="{FF2B5EF4-FFF2-40B4-BE49-F238E27FC236}">
                <a16:creationId xmlns:a16="http://schemas.microsoft.com/office/drawing/2014/main" id="{8E6F407E-8D1A-134E-B01D-6E63C5623451}"/>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F096636-E0BF-A045-A788-06DCEEBA99D0}"/>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6E766632-7DA4-404C-8E08-371C13C4EDF7}"/>
              </a:ext>
            </a:extLst>
          </p:cNvPr>
          <p:cNvGrpSpPr/>
          <p:nvPr userDrawn="1"/>
        </p:nvGrpSpPr>
        <p:grpSpPr>
          <a:xfrm>
            <a:off x="-438873" y="5774875"/>
            <a:ext cx="2554142" cy="828000"/>
            <a:chOff x="131178" y="5775961"/>
            <a:chExt cx="2530238" cy="820250"/>
          </a:xfrm>
        </p:grpSpPr>
        <p:pic>
          <p:nvPicPr>
            <p:cNvPr id="27" name="Picture 26">
              <a:extLst>
                <a:ext uri="{FF2B5EF4-FFF2-40B4-BE49-F238E27FC236}">
                  <a16:creationId xmlns:a16="http://schemas.microsoft.com/office/drawing/2014/main" id="{86F0F9D8-EE69-744F-AB08-5263DEB7110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752314" y="5775961"/>
              <a:ext cx="1815353" cy="820250"/>
            </a:xfrm>
            <a:prstGeom prst="rect">
              <a:avLst/>
            </a:prstGeom>
          </p:spPr>
        </p:pic>
        <p:sp>
          <p:nvSpPr>
            <p:cNvPr id="28" name="Rectangle 27">
              <a:extLst>
                <a:ext uri="{FF2B5EF4-FFF2-40B4-BE49-F238E27FC236}">
                  <a16:creationId xmlns:a16="http://schemas.microsoft.com/office/drawing/2014/main" id="{68EACD62-39FF-4B4A-AFE1-0EFCB7BBC313}"/>
                </a:ext>
              </a:extLst>
            </p:cNvPr>
            <p:cNvSpPr/>
            <p:nvPr userDrawn="1"/>
          </p:nvSpPr>
          <p:spPr>
            <a:xfrm>
              <a:off x="131178" y="5775961"/>
              <a:ext cx="2530238" cy="8202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7996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lete Blanc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CA6D14-5696-BF9C-B965-EDF615AE1C36}"/>
              </a:ext>
            </a:extLst>
          </p:cNvPr>
          <p:cNvPicPr>
            <a:picLocks noChangeAspect="1"/>
          </p:cNvPicPr>
          <p:nvPr userDrawn="1"/>
        </p:nvPicPr>
        <p:blipFill>
          <a:blip r:embed="rId2" cstate="hqprint">
            <a:alphaModFix amt="20000"/>
            <a:extLst>
              <a:ext uri="{28A0092B-C50C-407E-A947-70E740481C1C}">
                <a14:useLocalDpi xmlns:a14="http://schemas.microsoft.com/office/drawing/2010/main" val="0"/>
              </a:ext>
            </a:extLst>
          </a:blip>
          <a:srcRect/>
          <a:stretch/>
        </p:blipFill>
        <p:spPr>
          <a:xfrm>
            <a:off x="0" y="6102388"/>
            <a:ext cx="1778000" cy="755612"/>
          </a:xfrm>
          <a:prstGeom prst="rect">
            <a:avLst/>
          </a:prstGeom>
        </p:spPr>
      </p:pic>
    </p:spTree>
    <p:extLst>
      <p:ext uri="{BB962C8B-B14F-4D97-AF65-F5344CB8AC3E}">
        <p14:creationId xmlns:p14="http://schemas.microsoft.com/office/powerpoint/2010/main" val="343437706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1/29/2025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226657598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667" r:id="rId24"/>
    <p:sldLayoutId id="2147483670" r:id="rId25"/>
    <p:sldLayoutId id="2147483687" r:id="rId26"/>
    <p:sldLayoutId id="2147483688" r:id="rId27"/>
    <p:sldLayoutId id="2147483672" r:id="rId28"/>
    <p:sldLayoutId id="2147483689" r:id="rId29"/>
    <p:sldLayoutId id="2147483690" r:id="rId30"/>
    <p:sldLayoutId id="2147483673" r:id="rId31"/>
    <p:sldLayoutId id="2147483692" r:id="rId32"/>
    <p:sldLayoutId id="2147483691" r:id="rId33"/>
    <p:sldLayoutId id="2147483685" r:id="rId34"/>
    <p:sldLayoutId id="2147483719" r:id="rId35"/>
    <p:sldLayoutId id="2147483720" r:id="rId36"/>
    <p:sldLayoutId id="2147483721" r:id="rId37"/>
    <p:sldLayoutId id="2147483722" r:id="rId38"/>
    <p:sldLayoutId id="2147483723" r:id="rId39"/>
    <p:sldLayoutId id="2147483724" r:id="rId40"/>
    <p:sldLayoutId id="2147483725" r:id="rId41"/>
    <p:sldLayoutId id="2147483726" r:id="rId42"/>
    <p:sldLayoutId id="2147483727"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6" Type="http://schemas.openxmlformats.org/officeDocument/2006/relationships/image" Target="../media/image59.png"/><Relationship Id="rId1" Type="http://schemas.openxmlformats.org/officeDocument/2006/relationships/slideLayout" Target="../slideLayouts/slideLayout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image" Target="../media/image62.png"/><Relationship Id="rId16" Type="http://schemas.openxmlformats.org/officeDocument/2006/relationships/image" Target="../media/image76.png"/><Relationship Id="rId1" Type="http://schemas.openxmlformats.org/officeDocument/2006/relationships/slideLayout" Target="../slideLayouts/slideLayout3.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6811F6A-0E4B-0240-8F6A-1A576893E241}"/>
              </a:ext>
            </a:extLst>
          </p:cNvPr>
          <p:cNvSpPr>
            <a:spLocks noGrp="1"/>
          </p:cNvSpPr>
          <p:nvPr>
            <p:ph type="ctrTitle"/>
          </p:nvPr>
        </p:nvSpPr>
        <p:spPr>
          <a:xfrm>
            <a:off x="559489" y="1122364"/>
            <a:ext cx="7361886" cy="2578780"/>
          </a:xfrm>
        </p:spPr>
        <p:txBody>
          <a:bodyPr/>
          <a:lstStyle/>
          <a:p>
            <a:r>
              <a:rPr lang="en-US" sz="4800" b="0" dirty="0">
                <a:latin typeface="Roboto Condensed Light"/>
                <a:ea typeface="Roboto Condensed Light"/>
              </a:rPr>
              <a:t>Unit-4</a:t>
            </a:r>
            <a:r>
              <a:rPr lang="en-US" dirty="0">
                <a:ea typeface="Segoe UI Black"/>
              </a:rPr>
              <a:t> </a:t>
            </a:r>
            <a:r>
              <a:rPr lang="en-US" dirty="0"/>
              <a:t/>
            </a:r>
            <a:br>
              <a:rPr lang="en-US" dirty="0"/>
            </a:br>
            <a:r>
              <a:rPr lang="en-US" sz="4000" dirty="0">
                <a:ea typeface="Segoe UI Black"/>
              </a:rPr>
              <a:t>MAC and Digital Signature</a:t>
            </a:r>
            <a:endParaRPr lang="en-US" dirty="0">
              <a:ea typeface="Segoe UI Black"/>
            </a:endParaRPr>
          </a:p>
        </p:txBody>
      </p:sp>
      <p:sp>
        <p:nvSpPr>
          <p:cNvPr id="10"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nchor="ctr">
            <a:normAutofit/>
          </a:bodyPr>
          <a:lstStyle/>
          <a:p>
            <a:pPr>
              <a:spcAft>
                <a:spcPts val="600"/>
              </a:spcAft>
            </a:pPr>
            <a:r>
              <a:rPr lang="en-US" sz="1400" dirty="0" err="1"/>
              <a:t>maulik.trivedi@darshan.ac.in</a:t>
            </a:r>
            <a:endParaRPr lang="en-US" sz="1400" dirty="0"/>
          </a:p>
        </p:txBody>
      </p:sp>
      <p:sp>
        <p:nvSpPr>
          <p:cNvPr id="11"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p:txBody>
          <a:bodyPr anchor="ctr">
            <a:normAutofit/>
          </a:bodyPr>
          <a:lstStyle/>
          <a:p>
            <a:pPr>
              <a:spcAft>
                <a:spcPts val="600"/>
              </a:spcAft>
            </a:pPr>
            <a:r>
              <a:rPr lang="en-US" sz="1400"/>
              <a:t>9998 265 805</a:t>
            </a:r>
          </a:p>
        </p:txBody>
      </p:sp>
      <p:sp>
        <p:nvSpPr>
          <p:cNvPr id="12"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p:txBody>
          <a:bodyPr anchor="ctr">
            <a:normAutofit/>
          </a:bodyPr>
          <a:lstStyle/>
          <a:p>
            <a:pPr>
              <a:spcAft>
                <a:spcPts val="600"/>
              </a:spcAft>
            </a:pPr>
            <a:r>
              <a:rPr lang="en-US" sz="1400" dirty="0"/>
              <a:t>Computer Engineering Department</a:t>
            </a:r>
          </a:p>
        </p:txBody>
      </p:sp>
      <p:sp>
        <p:nvSpPr>
          <p:cNvPr id="13"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nchor="ctr">
            <a:normAutofit/>
          </a:bodyPr>
          <a:lstStyle/>
          <a:p>
            <a:pPr>
              <a:spcAft>
                <a:spcPts val="600"/>
              </a:spcAft>
            </a:pPr>
            <a:r>
              <a:rPr lang="en-US" sz="1400" dirty="0">
                <a:gradFill flip="none" rotWithShape="1">
                  <a:gsLst>
                    <a:gs pos="10000">
                      <a:srgbClr val="B71B1C"/>
                    </a:gs>
                    <a:gs pos="95000">
                      <a:srgbClr val="ED524F"/>
                    </a:gs>
                  </a:gsLst>
                  <a:lin ang="0" scaled="1"/>
                  <a:tileRect/>
                </a:gradFill>
              </a:rPr>
              <a:t>Prof. Maulik D. Trivedi</a:t>
            </a:r>
          </a:p>
        </p:txBody>
      </p:sp>
      <p:sp>
        <p:nvSpPr>
          <p:cNvPr id="14" name="Text Placeholder 13">
            <a:extLst>
              <a:ext uri="{FF2B5EF4-FFF2-40B4-BE49-F238E27FC236}">
                <a16:creationId xmlns:a16="http://schemas.microsoft.com/office/drawing/2014/main" id="{E2AD8B6E-51EA-4A15-8752-4F221E5E02C5}"/>
              </a:ext>
            </a:extLst>
          </p:cNvPr>
          <p:cNvSpPr>
            <a:spLocks noGrp="1"/>
          </p:cNvSpPr>
          <p:nvPr>
            <p:ph type="body" sz="quarter" idx="16"/>
          </p:nvPr>
        </p:nvSpPr>
        <p:spPr/>
        <p:txBody>
          <a:bodyPr anchor="ctr">
            <a:normAutofit/>
          </a:bodyPr>
          <a:lstStyle/>
          <a:p>
            <a:pPr>
              <a:spcAft>
                <a:spcPts val="600"/>
              </a:spcAft>
            </a:pPr>
            <a:r>
              <a:rPr lang="en-US" b="1" dirty="0"/>
              <a:t>Information &amp; Network Security </a:t>
            </a:r>
            <a:r>
              <a:rPr lang="en-US" dirty="0"/>
              <a:t>(INS)</a:t>
            </a:r>
          </a:p>
          <a:p>
            <a:pPr>
              <a:spcAft>
                <a:spcPts val="600"/>
              </a:spcAft>
            </a:pPr>
            <a:r>
              <a:rPr lang="en-US" dirty="0"/>
              <a:t>DU #</a:t>
            </a:r>
            <a:r>
              <a:rPr lang="en-US" sz="1800" dirty="0">
                <a:effectLst/>
                <a:latin typeface="Roboto Condensed" panose="02000000000000000000" pitchFamily="2" charset="0"/>
                <a:ea typeface="Roboto Condensed" panose="02000000000000000000" pitchFamily="2" charset="0"/>
                <a:cs typeface="Roboto Condensed" panose="02000000000000000000" pitchFamily="2" charset="0"/>
              </a:rPr>
              <a:t>2101CS622 </a:t>
            </a:r>
            <a:endParaRPr lang="en-US" dirty="0"/>
          </a:p>
        </p:txBody>
      </p:sp>
      <p:pic>
        <p:nvPicPr>
          <p:cNvPr id="2" name="Picture Placeholder 1" descr="A person wearing glasses&#10;&#10;Description automatically generated with medium confidence"/>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a:stretch/>
        </p:blipFill>
        <p:spPr>
          <a:noFill/>
        </p:spPr>
      </p:pic>
    </p:spTree>
    <p:extLst>
      <p:ext uri="{BB962C8B-B14F-4D97-AF65-F5344CB8AC3E}">
        <p14:creationId xmlns:p14="http://schemas.microsoft.com/office/powerpoint/2010/main" val="1600834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Message Authentication Code</a:t>
            </a:r>
          </a:p>
        </p:txBody>
      </p:sp>
      <p:sp>
        <p:nvSpPr>
          <p:cNvPr id="3" name="Content Placeholder 2"/>
          <p:cNvSpPr>
            <a:spLocks noGrp="1"/>
          </p:cNvSpPr>
          <p:nvPr>
            <p:ph idx="1"/>
          </p:nvPr>
        </p:nvSpPr>
        <p:spPr/>
        <p:txBody>
          <a:bodyPr>
            <a:normAutofit/>
          </a:bodyPr>
          <a:lstStyle/>
          <a:p>
            <a:r>
              <a:rPr lang="en-IN" dirty="0"/>
              <a:t>The receiver is assured that the message is from the alleged sender. </a:t>
            </a:r>
          </a:p>
          <a:p>
            <a:r>
              <a:rPr lang="en-IN" dirty="0"/>
              <a:t>Because no one else knows the secret key, no one else could prepare a message with a proper MAC.</a:t>
            </a:r>
          </a:p>
          <a:p>
            <a:r>
              <a:rPr lang="en-IN" dirty="0"/>
              <a:t>A MAC function is </a:t>
            </a:r>
            <a:r>
              <a:rPr lang="en-IN" dirty="0">
                <a:solidFill>
                  <a:srgbClr val="C00000"/>
                </a:solidFill>
              </a:rPr>
              <a:t>similar to encryption</a:t>
            </a:r>
            <a:r>
              <a:rPr lang="en-IN" dirty="0"/>
              <a:t>. One </a:t>
            </a:r>
            <a:r>
              <a:rPr lang="en-IN" dirty="0">
                <a:solidFill>
                  <a:srgbClr val="C00000"/>
                </a:solidFill>
              </a:rPr>
              <a:t>difference</a:t>
            </a:r>
            <a:r>
              <a:rPr lang="en-IN" dirty="0"/>
              <a:t> is that the </a:t>
            </a:r>
            <a:r>
              <a:rPr lang="en-IN" dirty="0">
                <a:solidFill>
                  <a:srgbClr val="C00000"/>
                </a:solidFill>
              </a:rPr>
              <a:t>MAC algorithm need not be reversible</a:t>
            </a:r>
            <a:r>
              <a:rPr lang="en-IN" dirty="0"/>
              <a:t>, as it must be for decryption. </a:t>
            </a:r>
          </a:p>
        </p:txBody>
      </p:sp>
    </p:spTree>
    <p:extLst>
      <p:ext uri="{BB962C8B-B14F-4D97-AF65-F5344CB8AC3E}">
        <p14:creationId xmlns:p14="http://schemas.microsoft.com/office/powerpoint/2010/main" val="150653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5699956" y="1151484"/>
            <a:ext cx="576064" cy="115212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65" name="Rounded Rectangle 64"/>
          <p:cNvSpPr/>
          <p:nvPr/>
        </p:nvSpPr>
        <p:spPr>
          <a:xfrm>
            <a:off x="4785076" y="1436085"/>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E</a:t>
            </a:r>
          </a:p>
        </p:txBody>
      </p:sp>
      <p:sp>
        <p:nvSpPr>
          <p:cNvPr id="66" name="Rounded Rectangle 65"/>
          <p:cNvSpPr/>
          <p:nvPr/>
        </p:nvSpPr>
        <p:spPr>
          <a:xfrm>
            <a:off x="6830552" y="1436085"/>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D</a:t>
            </a:r>
          </a:p>
        </p:txBody>
      </p:sp>
      <p:sp>
        <p:nvSpPr>
          <p:cNvPr id="69" name="Rounded Rectangle 68"/>
          <p:cNvSpPr/>
          <p:nvPr/>
        </p:nvSpPr>
        <p:spPr>
          <a:xfrm>
            <a:off x="2975193" y="2279798"/>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C</a:t>
            </a:r>
          </a:p>
        </p:txBody>
      </p:sp>
      <p:sp>
        <p:nvSpPr>
          <p:cNvPr id="70" name="Rectangle 69"/>
          <p:cNvSpPr/>
          <p:nvPr/>
        </p:nvSpPr>
        <p:spPr>
          <a:xfrm>
            <a:off x="1811524" y="1150739"/>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p:txBody>
      </p:sp>
      <p:grpSp>
        <p:nvGrpSpPr>
          <p:cNvPr id="71" name="Group 70"/>
          <p:cNvGrpSpPr/>
          <p:nvPr/>
        </p:nvGrpSpPr>
        <p:grpSpPr>
          <a:xfrm>
            <a:off x="7846066" y="1151584"/>
            <a:ext cx="576348" cy="1152000"/>
            <a:chOff x="6322066" y="1232856"/>
            <a:chExt cx="576348" cy="1152000"/>
          </a:xfrm>
        </p:grpSpPr>
        <p:sp>
          <p:nvSpPr>
            <p:cNvPr id="72" name="Rectangle 71"/>
            <p:cNvSpPr/>
            <p:nvPr/>
          </p:nvSpPr>
          <p:spPr>
            <a:xfrm>
              <a:off x="6322066" y="1232856"/>
              <a:ext cx="576064" cy="9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endParaRPr lang="en-IN" sz="2000" b="1" dirty="0"/>
            </a:p>
          </p:txBody>
        </p:sp>
        <p:sp>
          <p:nvSpPr>
            <p:cNvPr id="73" name="Rectangle 72"/>
            <p:cNvSpPr/>
            <p:nvPr/>
          </p:nvSpPr>
          <p:spPr>
            <a:xfrm>
              <a:off x="6322350" y="2132856"/>
              <a:ext cx="576064" cy="252000"/>
            </a:xfrm>
            <a:prstGeom prst="rect">
              <a:avLst/>
            </a:prstGeom>
            <a:solidFill>
              <a:srgbClr val="D3D2D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grpSp>
      <p:sp>
        <p:nvSpPr>
          <p:cNvPr id="74" name="Freeform 73"/>
          <p:cNvSpPr/>
          <p:nvPr/>
        </p:nvSpPr>
        <p:spPr>
          <a:xfrm>
            <a:off x="2387588" y="1818866"/>
            <a:ext cx="587321" cy="622951"/>
          </a:xfrm>
          <a:custGeom>
            <a:avLst/>
            <a:gdLst>
              <a:gd name="connsiteX0" fmla="*/ 0 w 343711"/>
              <a:gd name="connsiteY0" fmla="*/ 0 h 590145"/>
              <a:gd name="connsiteX1" fmla="*/ 188068 w 343711"/>
              <a:gd name="connsiteY1" fmla="*/ 0 h 590145"/>
              <a:gd name="connsiteX2" fmla="*/ 188068 w 343711"/>
              <a:gd name="connsiteY2" fmla="*/ 590145 h 590145"/>
              <a:gd name="connsiteX3" fmla="*/ 343711 w 343711"/>
              <a:gd name="connsiteY3" fmla="*/ 590145 h 590145"/>
            </a:gdLst>
            <a:ahLst/>
            <a:cxnLst>
              <a:cxn ang="0">
                <a:pos x="connsiteX0" y="connsiteY0"/>
              </a:cxn>
              <a:cxn ang="0">
                <a:pos x="connsiteX1" y="connsiteY1"/>
              </a:cxn>
              <a:cxn ang="0">
                <a:pos x="connsiteX2" y="connsiteY2"/>
              </a:cxn>
              <a:cxn ang="0">
                <a:pos x="connsiteX3" y="connsiteY3"/>
              </a:cxn>
            </a:cxnLst>
            <a:rect l="l" t="t" r="r" b="b"/>
            <a:pathLst>
              <a:path w="343711" h="590145">
                <a:moveTo>
                  <a:pt x="0" y="0"/>
                </a:moveTo>
                <a:lnTo>
                  <a:pt x="188068" y="0"/>
                </a:lnTo>
                <a:lnTo>
                  <a:pt x="188068" y="590145"/>
                </a:lnTo>
                <a:lnTo>
                  <a:pt x="343711" y="590145"/>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cxnSp>
        <p:nvCxnSpPr>
          <p:cNvPr id="75" name="Straight Arrow Connector 74"/>
          <p:cNvCxnSpPr/>
          <p:nvPr/>
        </p:nvCxnSpPr>
        <p:spPr>
          <a:xfrm>
            <a:off x="2387588" y="1466236"/>
            <a:ext cx="1512000" cy="3803"/>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76" name="Freeform 75"/>
          <p:cNvSpPr/>
          <p:nvPr/>
        </p:nvSpPr>
        <p:spPr>
          <a:xfrm>
            <a:off x="3357880" y="1629068"/>
            <a:ext cx="497840" cy="812800"/>
          </a:xfrm>
          <a:custGeom>
            <a:avLst/>
            <a:gdLst>
              <a:gd name="connsiteX0" fmla="*/ 0 w 497840"/>
              <a:gd name="connsiteY0" fmla="*/ 812800 h 812800"/>
              <a:gd name="connsiteX1" fmla="*/ 193040 w 497840"/>
              <a:gd name="connsiteY1" fmla="*/ 812800 h 812800"/>
              <a:gd name="connsiteX2" fmla="*/ 193040 w 497840"/>
              <a:gd name="connsiteY2" fmla="*/ 0 h 812800"/>
              <a:gd name="connsiteX3" fmla="*/ 497840 w 497840"/>
              <a:gd name="connsiteY3" fmla="*/ 0 h 812800"/>
            </a:gdLst>
            <a:ahLst/>
            <a:cxnLst>
              <a:cxn ang="0">
                <a:pos x="connsiteX0" y="connsiteY0"/>
              </a:cxn>
              <a:cxn ang="0">
                <a:pos x="connsiteX1" y="connsiteY1"/>
              </a:cxn>
              <a:cxn ang="0">
                <a:pos x="connsiteX2" y="connsiteY2"/>
              </a:cxn>
              <a:cxn ang="0">
                <a:pos x="connsiteX3" y="connsiteY3"/>
              </a:cxn>
            </a:cxnLst>
            <a:rect l="l" t="t" r="r" b="b"/>
            <a:pathLst>
              <a:path w="497840" h="812800">
                <a:moveTo>
                  <a:pt x="0" y="812800"/>
                </a:moveTo>
                <a:lnTo>
                  <a:pt x="193040" y="812800"/>
                </a:lnTo>
                <a:lnTo>
                  <a:pt x="193040" y="0"/>
                </a:lnTo>
                <a:lnTo>
                  <a:pt x="497840"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cxnSp>
        <p:nvCxnSpPr>
          <p:cNvPr id="77" name="Straight Arrow Connector 76"/>
          <p:cNvCxnSpPr>
            <a:endCxn id="65" idx="1"/>
          </p:cNvCxnSpPr>
          <p:nvPr/>
        </p:nvCxnSpPr>
        <p:spPr>
          <a:xfrm flipV="1">
            <a:off x="4278198" y="1598104"/>
            <a:ext cx="506878" cy="3381"/>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Arrow Connector 77"/>
          <p:cNvCxnSpPr/>
          <p:nvPr/>
        </p:nvCxnSpPr>
        <p:spPr>
          <a:xfrm flipV="1">
            <a:off x="5155085" y="1598104"/>
            <a:ext cx="540000" cy="1"/>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79" name="Group 78"/>
          <p:cNvGrpSpPr/>
          <p:nvPr/>
        </p:nvGrpSpPr>
        <p:grpSpPr>
          <a:xfrm>
            <a:off x="4619836" y="1775362"/>
            <a:ext cx="684076" cy="753640"/>
            <a:chOff x="3095836" y="1934454"/>
            <a:chExt cx="684076" cy="753640"/>
          </a:xfrm>
        </p:grpSpPr>
        <p:sp>
          <p:nvSpPr>
            <p:cNvPr id="80" name="TextBox 79"/>
            <p:cNvSpPr txBox="1"/>
            <p:nvPr/>
          </p:nvSpPr>
          <p:spPr>
            <a:xfrm>
              <a:off x="3095836" y="2287984"/>
              <a:ext cx="684076" cy="400110"/>
            </a:xfrm>
            <a:prstGeom prst="rect">
              <a:avLst/>
            </a:prstGeom>
            <a:noFill/>
          </p:spPr>
          <p:txBody>
            <a:bodyPr wrap="square" rtlCol="0">
              <a:spAutoFit/>
            </a:bodyPr>
            <a:lstStyle/>
            <a:p>
              <a:r>
                <a:rPr lang="en-IN" sz="2000" b="1" i="1" dirty="0"/>
                <a:t>   K</a:t>
              </a:r>
              <a:r>
                <a:rPr lang="en-IN" sz="2000" b="1" i="1" baseline="-25000" dirty="0"/>
                <a:t>2</a:t>
              </a:r>
            </a:p>
          </p:txBody>
        </p:sp>
        <p:cxnSp>
          <p:nvCxnSpPr>
            <p:cNvPr id="81" name="Straight Arrow Connector 80"/>
            <p:cNvCxnSpPr>
              <a:stCxn id="80" idx="0"/>
            </p:cNvCxnSpPr>
            <p:nvPr/>
          </p:nvCxnSpPr>
          <p:spPr>
            <a:xfrm flipV="1">
              <a:off x="3437874" y="1934454"/>
              <a:ext cx="3222"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cxnSp>
        <p:nvCxnSpPr>
          <p:cNvPr id="82" name="Straight Arrow Connector 81"/>
          <p:cNvCxnSpPr/>
          <p:nvPr/>
        </p:nvCxnSpPr>
        <p:spPr>
          <a:xfrm flipV="1">
            <a:off x="6282931" y="1591872"/>
            <a:ext cx="540000" cy="1"/>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Arrow Connector 84"/>
          <p:cNvCxnSpPr/>
          <p:nvPr/>
        </p:nvCxnSpPr>
        <p:spPr>
          <a:xfrm flipH="1" flipV="1">
            <a:off x="7010264" y="1769157"/>
            <a:ext cx="308" cy="43200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p:cNvCxnSpPr/>
          <p:nvPr/>
        </p:nvCxnSpPr>
        <p:spPr>
          <a:xfrm flipV="1">
            <a:off x="7198213" y="1599793"/>
            <a:ext cx="648000" cy="1"/>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87" name="Group 86"/>
          <p:cNvGrpSpPr/>
          <p:nvPr/>
        </p:nvGrpSpPr>
        <p:grpSpPr>
          <a:xfrm>
            <a:off x="7280342" y="2218224"/>
            <a:ext cx="1342866" cy="781338"/>
            <a:chOff x="5756342" y="2377316"/>
            <a:chExt cx="1342866" cy="781338"/>
          </a:xfrm>
        </p:grpSpPr>
        <p:sp>
          <p:nvSpPr>
            <p:cNvPr id="88" name="TextBox 87"/>
            <p:cNvSpPr txBox="1"/>
            <p:nvPr/>
          </p:nvSpPr>
          <p:spPr>
            <a:xfrm>
              <a:off x="5756342" y="2758544"/>
              <a:ext cx="1342866" cy="400110"/>
            </a:xfrm>
            <a:prstGeom prst="rect">
              <a:avLst/>
            </a:prstGeom>
            <a:noFill/>
          </p:spPr>
          <p:txBody>
            <a:bodyPr wrap="square" rtlCol="0">
              <a:spAutoFit/>
            </a:bodyPr>
            <a:lstStyle/>
            <a:p>
              <a:pPr algn="ctr"/>
              <a:r>
                <a:rPr lang="en-IN" sz="2000" b="1" dirty="0">
                  <a:solidFill>
                    <a:schemeClr val="tx2"/>
                  </a:solidFill>
                </a:rPr>
                <a:t>C(K</a:t>
              </a:r>
              <a:r>
                <a:rPr lang="en-IN" sz="2000" b="1" baseline="-25000" dirty="0">
                  <a:solidFill>
                    <a:schemeClr val="tx2"/>
                  </a:solidFill>
                </a:rPr>
                <a:t>1</a:t>
              </a:r>
              <a:r>
                <a:rPr lang="en-IN" sz="2000" b="1" dirty="0">
                  <a:solidFill>
                    <a:schemeClr val="tx2"/>
                  </a:solidFill>
                </a:rPr>
                <a:t>, M)</a:t>
              </a:r>
            </a:p>
          </p:txBody>
        </p:sp>
        <p:cxnSp>
          <p:nvCxnSpPr>
            <p:cNvPr id="89" name="Straight Arrow Connector 88"/>
            <p:cNvCxnSpPr>
              <a:cxnSpLocks/>
              <a:stCxn id="88" idx="0"/>
            </p:cNvCxnSpPr>
            <p:nvPr/>
          </p:nvCxnSpPr>
          <p:spPr>
            <a:xfrm flipV="1">
              <a:off x="6427775" y="2377316"/>
              <a:ext cx="103850" cy="381228"/>
            </a:xfrm>
            <a:prstGeom prst="straightConnector1">
              <a:avLst/>
            </a:prstGeom>
            <a:noFill/>
            <a:ln>
              <a:solidFill>
                <a:schemeClr val="tx1"/>
              </a:solidFill>
              <a:prstDash val="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sp>
        <p:nvSpPr>
          <p:cNvPr id="95" name="TextBox 94"/>
          <p:cNvSpPr txBox="1"/>
          <p:nvPr/>
        </p:nvSpPr>
        <p:spPr>
          <a:xfrm>
            <a:off x="4655841" y="2581766"/>
            <a:ext cx="2405517" cy="400110"/>
          </a:xfrm>
          <a:prstGeom prst="rect">
            <a:avLst/>
          </a:prstGeom>
          <a:solidFill>
            <a:schemeClr val="bg1"/>
          </a:solidFill>
        </p:spPr>
        <p:txBody>
          <a:bodyPr wrap="square" rtlCol="0">
            <a:spAutoFit/>
          </a:bodyPr>
          <a:lstStyle/>
          <a:p>
            <a:pPr algn="ctr"/>
            <a:r>
              <a:rPr lang="en-IN" sz="2000" b="1" dirty="0">
                <a:solidFill>
                  <a:schemeClr val="tx2"/>
                </a:solidFill>
              </a:rPr>
              <a:t>E(K</a:t>
            </a:r>
            <a:r>
              <a:rPr lang="en-IN" sz="2000" b="1" baseline="-25000" dirty="0">
                <a:solidFill>
                  <a:schemeClr val="tx2"/>
                </a:solidFill>
              </a:rPr>
              <a:t>2</a:t>
            </a:r>
            <a:r>
              <a:rPr lang="en-IN" sz="2000" b="1" dirty="0">
                <a:solidFill>
                  <a:schemeClr val="tx2"/>
                </a:solidFill>
              </a:rPr>
              <a:t>, [M||C(K</a:t>
            </a:r>
            <a:r>
              <a:rPr lang="en-IN" sz="2000" b="1" baseline="-25000" dirty="0">
                <a:solidFill>
                  <a:schemeClr val="tx2"/>
                </a:solidFill>
              </a:rPr>
              <a:t>1</a:t>
            </a:r>
            <a:r>
              <a:rPr lang="en-IN" sz="2000" b="1" dirty="0">
                <a:solidFill>
                  <a:schemeClr val="tx2"/>
                </a:solidFill>
              </a:rPr>
              <a:t>, M)])</a:t>
            </a:r>
          </a:p>
        </p:txBody>
      </p:sp>
      <p:grpSp>
        <p:nvGrpSpPr>
          <p:cNvPr id="97" name="Group 96"/>
          <p:cNvGrpSpPr/>
          <p:nvPr/>
        </p:nvGrpSpPr>
        <p:grpSpPr>
          <a:xfrm>
            <a:off x="1901266" y="802199"/>
            <a:ext cx="3600400" cy="249059"/>
            <a:chOff x="692161" y="961290"/>
            <a:chExt cx="3600400" cy="249059"/>
          </a:xfrm>
        </p:grpSpPr>
        <p:cxnSp>
          <p:nvCxnSpPr>
            <p:cNvPr id="98" name="Straight Arrow Connector 97"/>
            <p:cNvCxnSpPr/>
            <p:nvPr/>
          </p:nvCxnSpPr>
          <p:spPr>
            <a:xfrm>
              <a:off x="692161" y="1088740"/>
              <a:ext cx="3600400" cy="0"/>
            </a:xfrm>
            <a:prstGeom prst="straightConnector1">
              <a:avLst/>
            </a:prstGeom>
            <a:noFill/>
            <a:ln>
              <a:solidFill>
                <a:schemeClr val="tx1"/>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99" name="Rectangle 98"/>
            <p:cNvSpPr/>
            <p:nvPr/>
          </p:nvSpPr>
          <p:spPr>
            <a:xfrm>
              <a:off x="1954653" y="961290"/>
              <a:ext cx="1276058" cy="2490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C00000"/>
                  </a:solidFill>
                </a:rPr>
                <a:t>Source A</a:t>
              </a:r>
            </a:p>
          </p:txBody>
        </p:sp>
      </p:grpSp>
      <p:grpSp>
        <p:nvGrpSpPr>
          <p:cNvPr id="100" name="Group 99"/>
          <p:cNvGrpSpPr/>
          <p:nvPr/>
        </p:nvGrpSpPr>
        <p:grpSpPr>
          <a:xfrm>
            <a:off x="6552931" y="782743"/>
            <a:ext cx="3600400" cy="278690"/>
            <a:chOff x="5028931" y="961290"/>
            <a:chExt cx="3600400" cy="278690"/>
          </a:xfrm>
        </p:grpSpPr>
        <p:cxnSp>
          <p:nvCxnSpPr>
            <p:cNvPr id="101" name="Straight Arrow Connector 100"/>
            <p:cNvCxnSpPr/>
            <p:nvPr/>
          </p:nvCxnSpPr>
          <p:spPr>
            <a:xfrm>
              <a:off x="5028931" y="1118371"/>
              <a:ext cx="3600400" cy="0"/>
            </a:xfrm>
            <a:prstGeom prst="straightConnector1">
              <a:avLst/>
            </a:prstGeom>
            <a:noFill/>
            <a:ln>
              <a:solidFill>
                <a:schemeClr val="tx1"/>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02" name="Rectangle 101"/>
            <p:cNvSpPr/>
            <p:nvPr/>
          </p:nvSpPr>
          <p:spPr>
            <a:xfrm>
              <a:off x="5881400" y="961290"/>
              <a:ext cx="1858952" cy="27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C00000"/>
                  </a:solidFill>
                </a:rPr>
                <a:t>Destination B</a:t>
              </a:r>
            </a:p>
          </p:txBody>
        </p:sp>
      </p:grpSp>
      <p:sp>
        <p:nvSpPr>
          <p:cNvPr id="105" name="Rectangle 104"/>
          <p:cNvSpPr/>
          <p:nvPr/>
        </p:nvSpPr>
        <p:spPr>
          <a:xfrm>
            <a:off x="6780077" y="2153784"/>
            <a:ext cx="502061" cy="400110"/>
          </a:xfrm>
          <a:prstGeom prst="rect">
            <a:avLst/>
          </a:prstGeom>
        </p:spPr>
        <p:txBody>
          <a:bodyPr wrap="none">
            <a:spAutoFit/>
          </a:bodyPr>
          <a:lstStyle/>
          <a:p>
            <a:r>
              <a:rPr lang="en-IN" sz="2000" b="1" i="1" dirty="0"/>
              <a:t> K</a:t>
            </a:r>
            <a:r>
              <a:rPr lang="en-IN" sz="2000" b="1" i="1" baseline="-25000" dirty="0"/>
              <a:t>2</a:t>
            </a:r>
            <a:endParaRPr lang="en-IN" sz="2000" b="1" dirty="0"/>
          </a:p>
        </p:txBody>
      </p:sp>
      <p:cxnSp>
        <p:nvCxnSpPr>
          <p:cNvPr id="106" name="Straight Arrow Connector 105"/>
          <p:cNvCxnSpPr/>
          <p:nvPr/>
        </p:nvCxnSpPr>
        <p:spPr>
          <a:xfrm rot="10800000" flipH="1" flipV="1">
            <a:off x="3143648" y="1872176"/>
            <a:ext cx="308" cy="38962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07" name="TextBox 106"/>
          <p:cNvSpPr txBox="1"/>
          <p:nvPr/>
        </p:nvSpPr>
        <p:spPr>
          <a:xfrm>
            <a:off x="2965468" y="1485514"/>
            <a:ext cx="502240" cy="400110"/>
          </a:xfrm>
          <a:prstGeom prst="rect">
            <a:avLst/>
          </a:prstGeom>
          <a:noFill/>
        </p:spPr>
        <p:txBody>
          <a:bodyPr wrap="square" rtlCol="0">
            <a:spAutoFit/>
          </a:bodyPr>
          <a:lstStyle/>
          <a:p>
            <a:r>
              <a:rPr lang="en-IN" sz="2000" b="1" i="1" dirty="0"/>
              <a:t>K</a:t>
            </a:r>
            <a:r>
              <a:rPr lang="en-IN" sz="2000" b="1" i="1" baseline="-25000" dirty="0"/>
              <a:t>1</a:t>
            </a:r>
          </a:p>
        </p:txBody>
      </p:sp>
      <p:sp>
        <p:nvSpPr>
          <p:cNvPr id="42" name="Rectangle 41"/>
          <p:cNvSpPr/>
          <p:nvPr/>
        </p:nvSpPr>
        <p:spPr>
          <a:xfrm>
            <a:off x="1775520" y="4164556"/>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p:txBody>
      </p:sp>
      <p:sp>
        <p:nvSpPr>
          <p:cNvPr id="43" name="Rounded Rectangle 42"/>
          <p:cNvSpPr/>
          <p:nvPr/>
        </p:nvSpPr>
        <p:spPr>
          <a:xfrm>
            <a:off x="2846487" y="4200560"/>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E</a:t>
            </a:r>
          </a:p>
        </p:txBody>
      </p:sp>
      <p:cxnSp>
        <p:nvCxnSpPr>
          <p:cNvPr id="44" name="Straight Arrow Connector 43"/>
          <p:cNvCxnSpPr>
            <a:endCxn id="43" idx="1"/>
          </p:cNvCxnSpPr>
          <p:nvPr/>
        </p:nvCxnSpPr>
        <p:spPr>
          <a:xfrm flipV="1">
            <a:off x="2339609" y="4362579"/>
            <a:ext cx="506878" cy="3381"/>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46" name="Group 45"/>
          <p:cNvGrpSpPr/>
          <p:nvPr/>
        </p:nvGrpSpPr>
        <p:grpSpPr>
          <a:xfrm>
            <a:off x="2681247" y="4539837"/>
            <a:ext cx="684076" cy="753640"/>
            <a:chOff x="3095836" y="1934454"/>
            <a:chExt cx="684076" cy="753640"/>
          </a:xfrm>
        </p:grpSpPr>
        <p:sp>
          <p:nvSpPr>
            <p:cNvPr id="47" name="TextBox 46"/>
            <p:cNvSpPr txBox="1"/>
            <p:nvPr/>
          </p:nvSpPr>
          <p:spPr>
            <a:xfrm>
              <a:off x="3095836" y="2287984"/>
              <a:ext cx="684076" cy="400110"/>
            </a:xfrm>
            <a:prstGeom prst="rect">
              <a:avLst/>
            </a:prstGeom>
            <a:noFill/>
          </p:spPr>
          <p:txBody>
            <a:bodyPr wrap="square" rtlCol="0">
              <a:spAutoFit/>
            </a:bodyPr>
            <a:lstStyle/>
            <a:p>
              <a:r>
                <a:rPr lang="en-IN" sz="2000" b="1" i="1" dirty="0"/>
                <a:t>   K</a:t>
              </a:r>
              <a:r>
                <a:rPr lang="en-IN" sz="2000" b="1" i="1" baseline="-25000" dirty="0"/>
                <a:t>2</a:t>
              </a:r>
            </a:p>
          </p:txBody>
        </p:sp>
        <p:cxnSp>
          <p:nvCxnSpPr>
            <p:cNvPr id="48" name="Straight Arrow Connector 47"/>
            <p:cNvCxnSpPr>
              <a:stCxn id="47" idx="0"/>
            </p:cNvCxnSpPr>
            <p:nvPr/>
          </p:nvCxnSpPr>
          <p:spPr>
            <a:xfrm flipV="1">
              <a:off x="3437874" y="1934454"/>
              <a:ext cx="3222"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sp>
        <p:nvSpPr>
          <p:cNvPr id="49" name="Rounded Rectangle 48"/>
          <p:cNvSpPr/>
          <p:nvPr/>
        </p:nvSpPr>
        <p:spPr>
          <a:xfrm>
            <a:off x="3804225" y="5136664"/>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C</a:t>
            </a:r>
          </a:p>
        </p:txBody>
      </p:sp>
      <p:sp>
        <p:nvSpPr>
          <p:cNvPr id="50" name="Freeform 49"/>
          <p:cNvSpPr/>
          <p:nvPr/>
        </p:nvSpPr>
        <p:spPr>
          <a:xfrm>
            <a:off x="3216620" y="4405127"/>
            <a:ext cx="587321" cy="888351"/>
          </a:xfrm>
          <a:custGeom>
            <a:avLst/>
            <a:gdLst>
              <a:gd name="connsiteX0" fmla="*/ 0 w 343711"/>
              <a:gd name="connsiteY0" fmla="*/ 0 h 590145"/>
              <a:gd name="connsiteX1" fmla="*/ 188068 w 343711"/>
              <a:gd name="connsiteY1" fmla="*/ 0 h 590145"/>
              <a:gd name="connsiteX2" fmla="*/ 188068 w 343711"/>
              <a:gd name="connsiteY2" fmla="*/ 590145 h 590145"/>
              <a:gd name="connsiteX3" fmla="*/ 343711 w 343711"/>
              <a:gd name="connsiteY3" fmla="*/ 590145 h 590145"/>
            </a:gdLst>
            <a:ahLst/>
            <a:cxnLst>
              <a:cxn ang="0">
                <a:pos x="connsiteX0" y="connsiteY0"/>
              </a:cxn>
              <a:cxn ang="0">
                <a:pos x="connsiteX1" y="connsiteY1"/>
              </a:cxn>
              <a:cxn ang="0">
                <a:pos x="connsiteX2" y="connsiteY2"/>
              </a:cxn>
              <a:cxn ang="0">
                <a:pos x="connsiteX3" y="connsiteY3"/>
              </a:cxn>
            </a:cxnLst>
            <a:rect l="l" t="t" r="r" b="b"/>
            <a:pathLst>
              <a:path w="343711" h="590145">
                <a:moveTo>
                  <a:pt x="0" y="0"/>
                </a:moveTo>
                <a:lnTo>
                  <a:pt x="188068" y="0"/>
                </a:lnTo>
                <a:lnTo>
                  <a:pt x="188068" y="590145"/>
                </a:lnTo>
                <a:lnTo>
                  <a:pt x="343711" y="590145"/>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51" name="Freeform 50"/>
          <p:cNvSpPr/>
          <p:nvPr/>
        </p:nvSpPr>
        <p:spPr>
          <a:xfrm>
            <a:off x="4186912" y="4475772"/>
            <a:ext cx="504980" cy="822911"/>
          </a:xfrm>
          <a:custGeom>
            <a:avLst/>
            <a:gdLst>
              <a:gd name="connsiteX0" fmla="*/ 0 w 497840"/>
              <a:gd name="connsiteY0" fmla="*/ 812800 h 812800"/>
              <a:gd name="connsiteX1" fmla="*/ 193040 w 497840"/>
              <a:gd name="connsiteY1" fmla="*/ 812800 h 812800"/>
              <a:gd name="connsiteX2" fmla="*/ 193040 w 497840"/>
              <a:gd name="connsiteY2" fmla="*/ 0 h 812800"/>
              <a:gd name="connsiteX3" fmla="*/ 497840 w 497840"/>
              <a:gd name="connsiteY3" fmla="*/ 0 h 812800"/>
            </a:gdLst>
            <a:ahLst/>
            <a:cxnLst>
              <a:cxn ang="0">
                <a:pos x="connsiteX0" y="connsiteY0"/>
              </a:cxn>
              <a:cxn ang="0">
                <a:pos x="connsiteX1" y="connsiteY1"/>
              </a:cxn>
              <a:cxn ang="0">
                <a:pos x="connsiteX2" y="connsiteY2"/>
              </a:cxn>
              <a:cxn ang="0">
                <a:pos x="connsiteX3" y="connsiteY3"/>
              </a:cxn>
            </a:cxnLst>
            <a:rect l="l" t="t" r="r" b="b"/>
            <a:pathLst>
              <a:path w="497840" h="812800">
                <a:moveTo>
                  <a:pt x="0" y="812800"/>
                </a:moveTo>
                <a:lnTo>
                  <a:pt x="193040" y="812800"/>
                </a:lnTo>
                <a:lnTo>
                  <a:pt x="193040" y="0"/>
                </a:lnTo>
                <a:lnTo>
                  <a:pt x="497840"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cxnSp>
        <p:nvCxnSpPr>
          <p:cNvPr id="52" name="Straight Arrow Connector 51"/>
          <p:cNvCxnSpPr/>
          <p:nvPr/>
        </p:nvCxnSpPr>
        <p:spPr>
          <a:xfrm rot="10800000" flipH="1" flipV="1">
            <a:off x="3972680" y="4729042"/>
            <a:ext cx="308" cy="38962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53" name="TextBox 52"/>
          <p:cNvSpPr txBox="1"/>
          <p:nvPr/>
        </p:nvSpPr>
        <p:spPr>
          <a:xfrm>
            <a:off x="3758496" y="4342380"/>
            <a:ext cx="502240" cy="400110"/>
          </a:xfrm>
          <a:prstGeom prst="rect">
            <a:avLst/>
          </a:prstGeom>
          <a:noFill/>
        </p:spPr>
        <p:txBody>
          <a:bodyPr wrap="square" rtlCol="0">
            <a:spAutoFit/>
          </a:bodyPr>
          <a:lstStyle/>
          <a:p>
            <a:r>
              <a:rPr lang="en-IN" sz="2000" b="1" i="1" dirty="0"/>
              <a:t>K</a:t>
            </a:r>
            <a:r>
              <a:rPr lang="en-IN" sz="2000" b="1" i="1" baseline="-25000" dirty="0"/>
              <a:t>1</a:t>
            </a:r>
          </a:p>
        </p:txBody>
      </p:sp>
      <p:cxnSp>
        <p:nvCxnSpPr>
          <p:cNvPr id="60" name="Straight Arrow Connector 59"/>
          <p:cNvCxnSpPr/>
          <p:nvPr/>
        </p:nvCxnSpPr>
        <p:spPr>
          <a:xfrm>
            <a:off x="3215848" y="4304390"/>
            <a:ext cx="1512000" cy="3803"/>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Arrow Connector 61"/>
          <p:cNvCxnSpPr/>
          <p:nvPr/>
        </p:nvCxnSpPr>
        <p:spPr>
          <a:xfrm flipV="1">
            <a:off x="5106257" y="4395152"/>
            <a:ext cx="540000" cy="1"/>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83" name="Group 82"/>
          <p:cNvGrpSpPr/>
          <p:nvPr/>
        </p:nvGrpSpPr>
        <p:grpSpPr>
          <a:xfrm>
            <a:off x="5657755" y="4128552"/>
            <a:ext cx="576348" cy="1294210"/>
            <a:chOff x="6322066" y="1232856"/>
            <a:chExt cx="576348" cy="1152000"/>
          </a:xfrm>
          <a:solidFill>
            <a:schemeClr val="accent6">
              <a:lumMod val="20000"/>
              <a:lumOff val="80000"/>
            </a:schemeClr>
          </a:solidFill>
        </p:grpSpPr>
        <p:sp>
          <p:nvSpPr>
            <p:cNvPr id="84" name="Rectangle 83"/>
            <p:cNvSpPr/>
            <p:nvPr/>
          </p:nvSpPr>
          <p:spPr>
            <a:xfrm>
              <a:off x="6322066" y="1232856"/>
              <a:ext cx="576064" cy="900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sp>
          <p:nvSpPr>
            <p:cNvPr id="94" name="Rectangle 93"/>
            <p:cNvSpPr/>
            <p:nvPr/>
          </p:nvSpPr>
          <p:spPr>
            <a:xfrm>
              <a:off x="6322066" y="2132856"/>
              <a:ext cx="576348" cy="252000"/>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grpSp>
      <p:cxnSp>
        <p:nvCxnSpPr>
          <p:cNvPr id="131" name="Straight Arrow Connector 130"/>
          <p:cNvCxnSpPr/>
          <p:nvPr/>
        </p:nvCxnSpPr>
        <p:spPr>
          <a:xfrm>
            <a:off x="8428963" y="1261474"/>
            <a:ext cx="504000" cy="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32" name="TextBox 131"/>
          <p:cNvSpPr txBox="1"/>
          <p:nvPr/>
        </p:nvSpPr>
        <p:spPr>
          <a:xfrm>
            <a:off x="7392144" y="4732488"/>
            <a:ext cx="1339446" cy="400110"/>
          </a:xfrm>
          <a:prstGeom prst="rect">
            <a:avLst/>
          </a:prstGeom>
          <a:noFill/>
        </p:spPr>
        <p:txBody>
          <a:bodyPr wrap="square" rtlCol="0">
            <a:spAutoFit/>
          </a:bodyPr>
          <a:lstStyle/>
          <a:p>
            <a:pPr algn="ctr"/>
            <a:r>
              <a:rPr lang="en-IN" sz="2000" b="1" dirty="0"/>
              <a:t>Compare</a:t>
            </a:r>
          </a:p>
        </p:txBody>
      </p:sp>
      <p:sp>
        <p:nvSpPr>
          <p:cNvPr id="133" name="Freeform 132"/>
          <p:cNvSpPr/>
          <p:nvPr/>
        </p:nvSpPr>
        <p:spPr>
          <a:xfrm>
            <a:off x="8428963" y="1947179"/>
            <a:ext cx="1890519" cy="253978"/>
          </a:xfrm>
          <a:custGeom>
            <a:avLst/>
            <a:gdLst>
              <a:gd name="connsiteX0" fmla="*/ 0 w 1400537"/>
              <a:gd name="connsiteY0" fmla="*/ 549798 h 549798"/>
              <a:gd name="connsiteX1" fmla="*/ 1400537 w 1400537"/>
              <a:gd name="connsiteY1" fmla="*/ 549798 h 549798"/>
              <a:gd name="connsiteX2" fmla="*/ 1400537 w 1400537"/>
              <a:gd name="connsiteY2" fmla="*/ 0 h 549798"/>
            </a:gdLst>
            <a:ahLst/>
            <a:cxnLst>
              <a:cxn ang="0">
                <a:pos x="connsiteX0" y="connsiteY0"/>
              </a:cxn>
              <a:cxn ang="0">
                <a:pos x="connsiteX1" y="connsiteY1"/>
              </a:cxn>
              <a:cxn ang="0">
                <a:pos x="connsiteX2" y="connsiteY2"/>
              </a:cxn>
            </a:cxnLst>
            <a:rect l="l" t="t" r="r" b="b"/>
            <a:pathLst>
              <a:path w="1400537" h="549798">
                <a:moveTo>
                  <a:pt x="0" y="549798"/>
                </a:moveTo>
                <a:lnTo>
                  <a:pt x="1400537" y="549798"/>
                </a:lnTo>
                <a:lnTo>
                  <a:pt x="1400537"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134" name="Freeform 133"/>
          <p:cNvSpPr/>
          <p:nvPr/>
        </p:nvSpPr>
        <p:spPr>
          <a:xfrm>
            <a:off x="7179968" y="4482184"/>
            <a:ext cx="954415" cy="391817"/>
          </a:xfrm>
          <a:custGeom>
            <a:avLst/>
            <a:gdLst>
              <a:gd name="connsiteX0" fmla="*/ 0 w 1386840"/>
              <a:gd name="connsiteY0" fmla="*/ 0 h 342900"/>
              <a:gd name="connsiteX1" fmla="*/ 1386840 w 1386840"/>
              <a:gd name="connsiteY1" fmla="*/ 0 h 342900"/>
              <a:gd name="connsiteX2" fmla="*/ 1386840 w 1386840"/>
              <a:gd name="connsiteY2" fmla="*/ 342900 h 342900"/>
            </a:gdLst>
            <a:ahLst/>
            <a:cxnLst>
              <a:cxn ang="0">
                <a:pos x="connsiteX0" y="connsiteY0"/>
              </a:cxn>
              <a:cxn ang="0">
                <a:pos x="connsiteX1" y="connsiteY1"/>
              </a:cxn>
              <a:cxn ang="0">
                <a:pos x="connsiteX2" y="connsiteY2"/>
              </a:cxn>
            </a:cxnLst>
            <a:rect l="l" t="t" r="r" b="b"/>
            <a:pathLst>
              <a:path w="1386840" h="342900">
                <a:moveTo>
                  <a:pt x="0" y="0"/>
                </a:moveTo>
                <a:lnTo>
                  <a:pt x="1386840" y="0"/>
                </a:lnTo>
                <a:lnTo>
                  <a:pt x="1386840" y="34290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135" name="Oval 134"/>
          <p:cNvSpPr/>
          <p:nvPr/>
        </p:nvSpPr>
        <p:spPr>
          <a:xfrm>
            <a:off x="8914755" y="1069646"/>
            <a:ext cx="432000" cy="43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C</a:t>
            </a:r>
          </a:p>
        </p:txBody>
      </p:sp>
      <p:cxnSp>
        <p:nvCxnSpPr>
          <p:cNvPr id="138" name="Straight Arrow Connector 137"/>
          <p:cNvCxnSpPr/>
          <p:nvPr/>
        </p:nvCxnSpPr>
        <p:spPr>
          <a:xfrm flipH="1" flipV="1">
            <a:off x="9131236" y="1486372"/>
            <a:ext cx="308" cy="389621"/>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39" name="TextBox 138"/>
          <p:cNvSpPr txBox="1"/>
          <p:nvPr/>
        </p:nvSpPr>
        <p:spPr>
          <a:xfrm>
            <a:off x="8970838" y="1793744"/>
            <a:ext cx="502240" cy="400110"/>
          </a:xfrm>
          <a:prstGeom prst="rect">
            <a:avLst/>
          </a:prstGeom>
          <a:noFill/>
        </p:spPr>
        <p:txBody>
          <a:bodyPr wrap="square" rtlCol="0">
            <a:spAutoFit/>
          </a:bodyPr>
          <a:lstStyle/>
          <a:p>
            <a:r>
              <a:rPr lang="en-IN" sz="2000" b="1" i="1" dirty="0"/>
              <a:t>K</a:t>
            </a:r>
            <a:r>
              <a:rPr lang="en-IN" sz="2000" b="1" i="1" baseline="-25000" dirty="0"/>
              <a:t>1</a:t>
            </a:r>
          </a:p>
        </p:txBody>
      </p:sp>
      <p:cxnSp>
        <p:nvCxnSpPr>
          <p:cNvPr id="140" name="Straight Arrow Connector 139"/>
          <p:cNvCxnSpPr/>
          <p:nvPr/>
        </p:nvCxnSpPr>
        <p:spPr>
          <a:xfrm>
            <a:off x="6233819" y="4483100"/>
            <a:ext cx="504000" cy="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41" name="TextBox 140"/>
          <p:cNvSpPr txBox="1"/>
          <p:nvPr/>
        </p:nvSpPr>
        <p:spPr>
          <a:xfrm>
            <a:off x="9516380" y="1594182"/>
            <a:ext cx="1339446" cy="400110"/>
          </a:xfrm>
          <a:prstGeom prst="rect">
            <a:avLst/>
          </a:prstGeom>
          <a:noFill/>
        </p:spPr>
        <p:txBody>
          <a:bodyPr wrap="square" rtlCol="0">
            <a:spAutoFit/>
          </a:bodyPr>
          <a:lstStyle/>
          <a:p>
            <a:pPr algn="ctr"/>
            <a:r>
              <a:rPr lang="en-IN" sz="2000" b="1" dirty="0"/>
              <a:t>Compare</a:t>
            </a:r>
          </a:p>
        </p:txBody>
      </p:sp>
      <p:sp>
        <p:nvSpPr>
          <p:cNvPr id="142" name="Freeform 141"/>
          <p:cNvSpPr/>
          <p:nvPr/>
        </p:nvSpPr>
        <p:spPr>
          <a:xfrm>
            <a:off x="6239521" y="5049180"/>
            <a:ext cx="1894578" cy="300418"/>
          </a:xfrm>
          <a:custGeom>
            <a:avLst/>
            <a:gdLst>
              <a:gd name="connsiteX0" fmla="*/ 0 w 1400537"/>
              <a:gd name="connsiteY0" fmla="*/ 549798 h 549798"/>
              <a:gd name="connsiteX1" fmla="*/ 1400537 w 1400537"/>
              <a:gd name="connsiteY1" fmla="*/ 549798 h 549798"/>
              <a:gd name="connsiteX2" fmla="*/ 1400537 w 1400537"/>
              <a:gd name="connsiteY2" fmla="*/ 0 h 549798"/>
            </a:gdLst>
            <a:ahLst/>
            <a:cxnLst>
              <a:cxn ang="0">
                <a:pos x="connsiteX0" y="connsiteY0"/>
              </a:cxn>
              <a:cxn ang="0">
                <a:pos x="connsiteX1" y="connsiteY1"/>
              </a:cxn>
              <a:cxn ang="0">
                <a:pos x="connsiteX2" y="connsiteY2"/>
              </a:cxn>
            </a:cxnLst>
            <a:rect l="l" t="t" r="r" b="b"/>
            <a:pathLst>
              <a:path w="1400537" h="549798">
                <a:moveTo>
                  <a:pt x="0" y="549798"/>
                </a:moveTo>
                <a:lnTo>
                  <a:pt x="1400537" y="549798"/>
                </a:lnTo>
                <a:lnTo>
                  <a:pt x="1400537"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143" name="Freeform 142"/>
          <p:cNvSpPr/>
          <p:nvPr/>
        </p:nvSpPr>
        <p:spPr>
          <a:xfrm>
            <a:off x="9365068" y="1304621"/>
            <a:ext cx="954415" cy="391817"/>
          </a:xfrm>
          <a:custGeom>
            <a:avLst/>
            <a:gdLst>
              <a:gd name="connsiteX0" fmla="*/ 0 w 1386840"/>
              <a:gd name="connsiteY0" fmla="*/ 0 h 342900"/>
              <a:gd name="connsiteX1" fmla="*/ 1386840 w 1386840"/>
              <a:gd name="connsiteY1" fmla="*/ 0 h 342900"/>
              <a:gd name="connsiteX2" fmla="*/ 1386840 w 1386840"/>
              <a:gd name="connsiteY2" fmla="*/ 342900 h 342900"/>
            </a:gdLst>
            <a:ahLst/>
            <a:cxnLst>
              <a:cxn ang="0">
                <a:pos x="connsiteX0" y="connsiteY0"/>
              </a:cxn>
              <a:cxn ang="0">
                <a:pos x="connsiteX1" y="connsiteY1"/>
              </a:cxn>
              <a:cxn ang="0">
                <a:pos x="connsiteX2" y="connsiteY2"/>
              </a:cxn>
            </a:cxnLst>
            <a:rect l="l" t="t" r="r" b="b"/>
            <a:pathLst>
              <a:path w="1386840" h="342900">
                <a:moveTo>
                  <a:pt x="0" y="0"/>
                </a:moveTo>
                <a:lnTo>
                  <a:pt x="1386840" y="0"/>
                </a:lnTo>
                <a:lnTo>
                  <a:pt x="1386840" y="34290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144" name="Oval 143"/>
          <p:cNvSpPr/>
          <p:nvPr/>
        </p:nvSpPr>
        <p:spPr>
          <a:xfrm>
            <a:off x="6737819" y="4267100"/>
            <a:ext cx="432000" cy="43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C</a:t>
            </a:r>
          </a:p>
        </p:txBody>
      </p:sp>
      <p:cxnSp>
        <p:nvCxnSpPr>
          <p:cNvPr id="145" name="Straight Arrow Connector 144"/>
          <p:cNvCxnSpPr/>
          <p:nvPr/>
        </p:nvCxnSpPr>
        <p:spPr>
          <a:xfrm flipH="1" flipV="1">
            <a:off x="6953511" y="4706497"/>
            <a:ext cx="308" cy="389621"/>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46" name="TextBox 145"/>
          <p:cNvSpPr txBox="1"/>
          <p:nvPr/>
        </p:nvSpPr>
        <p:spPr>
          <a:xfrm>
            <a:off x="6781892" y="4988582"/>
            <a:ext cx="502240" cy="400110"/>
          </a:xfrm>
          <a:prstGeom prst="rect">
            <a:avLst/>
          </a:prstGeom>
          <a:noFill/>
        </p:spPr>
        <p:txBody>
          <a:bodyPr wrap="square" rtlCol="0">
            <a:spAutoFit/>
          </a:bodyPr>
          <a:lstStyle/>
          <a:p>
            <a:r>
              <a:rPr lang="en-IN" sz="2000" b="1" i="1" dirty="0"/>
              <a:t>K</a:t>
            </a:r>
            <a:r>
              <a:rPr lang="en-IN" sz="2000" b="1" i="1" baseline="-25000" dirty="0"/>
              <a:t>1</a:t>
            </a:r>
          </a:p>
        </p:txBody>
      </p:sp>
      <p:sp>
        <p:nvSpPr>
          <p:cNvPr id="152" name="Rounded Rectangle 151"/>
          <p:cNvSpPr/>
          <p:nvPr/>
        </p:nvSpPr>
        <p:spPr>
          <a:xfrm>
            <a:off x="8896763" y="4056544"/>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D</a:t>
            </a:r>
          </a:p>
        </p:txBody>
      </p:sp>
      <p:cxnSp>
        <p:nvCxnSpPr>
          <p:cNvPr id="153" name="Straight Arrow Connector 152"/>
          <p:cNvCxnSpPr/>
          <p:nvPr/>
        </p:nvCxnSpPr>
        <p:spPr>
          <a:xfrm>
            <a:off x="6233820" y="4236564"/>
            <a:ext cx="2655323" cy="1"/>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54" name="Straight Arrow Connector 153"/>
          <p:cNvCxnSpPr/>
          <p:nvPr/>
        </p:nvCxnSpPr>
        <p:spPr>
          <a:xfrm flipH="1" flipV="1">
            <a:off x="9076475" y="4389616"/>
            <a:ext cx="308" cy="43200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55" name="Straight Arrow Connector 154"/>
          <p:cNvCxnSpPr/>
          <p:nvPr/>
        </p:nvCxnSpPr>
        <p:spPr>
          <a:xfrm flipV="1">
            <a:off x="9264424" y="4220252"/>
            <a:ext cx="648000" cy="1"/>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56" name="Rectangle 155"/>
          <p:cNvSpPr/>
          <p:nvPr/>
        </p:nvSpPr>
        <p:spPr>
          <a:xfrm>
            <a:off x="8846288" y="4774243"/>
            <a:ext cx="502061" cy="400110"/>
          </a:xfrm>
          <a:prstGeom prst="rect">
            <a:avLst/>
          </a:prstGeom>
        </p:spPr>
        <p:txBody>
          <a:bodyPr wrap="none">
            <a:spAutoFit/>
          </a:bodyPr>
          <a:lstStyle/>
          <a:p>
            <a:r>
              <a:rPr lang="en-IN" sz="2000" b="1" i="1" dirty="0"/>
              <a:t> K</a:t>
            </a:r>
            <a:r>
              <a:rPr lang="en-IN" sz="2000" b="1" i="1" baseline="-25000" dirty="0"/>
              <a:t>2</a:t>
            </a:r>
            <a:endParaRPr lang="en-IN" sz="2000" b="1" dirty="0"/>
          </a:p>
        </p:txBody>
      </p:sp>
      <p:sp>
        <p:nvSpPr>
          <p:cNvPr id="157" name="Rectangle 156"/>
          <p:cNvSpPr/>
          <p:nvPr/>
        </p:nvSpPr>
        <p:spPr>
          <a:xfrm>
            <a:off x="9912424" y="4128552"/>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p:txBody>
      </p:sp>
      <p:grpSp>
        <p:nvGrpSpPr>
          <p:cNvPr id="161" name="Group 160"/>
          <p:cNvGrpSpPr/>
          <p:nvPr/>
        </p:nvGrpSpPr>
        <p:grpSpPr>
          <a:xfrm>
            <a:off x="4566484" y="5331011"/>
            <a:ext cx="1894578" cy="680576"/>
            <a:chOff x="5220885" y="2449880"/>
            <a:chExt cx="1894578" cy="680576"/>
          </a:xfrm>
        </p:grpSpPr>
        <p:sp>
          <p:nvSpPr>
            <p:cNvPr id="162" name="TextBox 161"/>
            <p:cNvSpPr txBox="1"/>
            <p:nvPr/>
          </p:nvSpPr>
          <p:spPr>
            <a:xfrm>
              <a:off x="5220885" y="2730346"/>
              <a:ext cx="1894578" cy="400110"/>
            </a:xfrm>
            <a:prstGeom prst="rect">
              <a:avLst/>
            </a:prstGeom>
            <a:noFill/>
          </p:spPr>
          <p:txBody>
            <a:bodyPr wrap="square" rtlCol="0">
              <a:spAutoFit/>
            </a:bodyPr>
            <a:lstStyle/>
            <a:p>
              <a:pPr algn="ctr"/>
              <a:r>
                <a:rPr lang="en-IN" sz="2000" b="1" dirty="0">
                  <a:solidFill>
                    <a:schemeClr val="tx2"/>
                  </a:solidFill>
                </a:rPr>
                <a:t>C(K</a:t>
              </a:r>
              <a:r>
                <a:rPr lang="en-IN" sz="2000" b="1" baseline="-25000" dirty="0">
                  <a:solidFill>
                    <a:schemeClr val="tx2"/>
                  </a:solidFill>
                </a:rPr>
                <a:t>1</a:t>
              </a:r>
              <a:r>
                <a:rPr lang="en-IN" sz="2000" b="1" dirty="0">
                  <a:solidFill>
                    <a:schemeClr val="tx2"/>
                  </a:solidFill>
                </a:rPr>
                <a:t>, E(K</a:t>
              </a:r>
              <a:r>
                <a:rPr lang="en-IN" sz="2000" b="1" baseline="-25000" dirty="0">
                  <a:solidFill>
                    <a:schemeClr val="tx2"/>
                  </a:solidFill>
                </a:rPr>
                <a:t>2</a:t>
              </a:r>
              <a:r>
                <a:rPr lang="en-IN" sz="2000" b="1" dirty="0">
                  <a:solidFill>
                    <a:schemeClr val="tx2"/>
                  </a:solidFill>
                </a:rPr>
                <a:t>, M))</a:t>
              </a:r>
            </a:p>
          </p:txBody>
        </p:sp>
        <p:cxnSp>
          <p:nvCxnSpPr>
            <p:cNvPr id="163" name="Straight Arrow Connector 162"/>
            <p:cNvCxnSpPr>
              <a:cxnSpLocks/>
              <a:stCxn id="162" idx="0"/>
            </p:cNvCxnSpPr>
            <p:nvPr/>
          </p:nvCxnSpPr>
          <p:spPr>
            <a:xfrm flipV="1">
              <a:off x="6168174" y="2449880"/>
              <a:ext cx="293480" cy="280466"/>
            </a:xfrm>
            <a:prstGeom prst="straightConnector1">
              <a:avLst/>
            </a:prstGeom>
            <a:noFill/>
            <a:ln>
              <a:solidFill>
                <a:schemeClr val="tx1"/>
              </a:solidFill>
              <a:prstDash val="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64" name="Group 163"/>
          <p:cNvGrpSpPr/>
          <p:nvPr/>
        </p:nvGrpSpPr>
        <p:grpSpPr>
          <a:xfrm>
            <a:off x="4488227" y="3584426"/>
            <a:ext cx="1751294" cy="760150"/>
            <a:chOff x="5220885" y="2526391"/>
            <a:chExt cx="1751294" cy="760150"/>
          </a:xfrm>
        </p:grpSpPr>
        <p:sp>
          <p:nvSpPr>
            <p:cNvPr id="165" name="TextBox 164"/>
            <p:cNvSpPr txBox="1"/>
            <p:nvPr/>
          </p:nvSpPr>
          <p:spPr>
            <a:xfrm>
              <a:off x="5220885" y="2526391"/>
              <a:ext cx="1751294" cy="400110"/>
            </a:xfrm>
            <a:prstGeom prst="rect">
              <a:avLst/>
            </a:prstGeom>
            <a:noFill/>
          </p:spPr>
          <p:txBody>
            <a:bodyPr wrap="square" rtlCol="0">
              <a:spAutoFit/>
            </a:bodyPr>
            <a:lstStyle/>
            <a:p>
              <a:pPr algn="ctr"/>
              <a:r>
                <a:rPr lang="en-IN" sz="2000" b="1" dirty="0">
                  <a:solidFill>
                    <a:schemeClr val="tx2"/>
                  </a:solidFill>
                </a:rPr>
                <a:t>E(K</a:t>
              </a:r>
              <a:r>
                <a:rPr lang="en-IN" sz="2000" b="1" baseline="-25000" dirty="0">
                  <a:solidFill>
                    <a:schemeClr val="tx2"/>
                  </a:solidFill>
                </a:rPr>
                <a:t>2</a:t>
              </a:r>
              <a:r>
                <a:rPr lang="en-IN" sz="2000" b="1" dirty="0">
                  <a:solidFill>
                    <a:schemeClr val="tx2"/>
                  </a:solidFill>
                </a:rPr>
                <a:t>, M)</a:t>
              </a:r>
            </a:p>
          </p:txBody>
        </p:sp>
        <p:cxnSp>
          <p:nvCxnSpPr>
            <p:cNvPr id="166" name="Straight Arrow Connector 165"/>
            <p:cNvCxnSpPr/>
            <p:nvPr/>
          </p:nvCxnSpPr>
          <p:spPr>
            <a:xfrm>
              <a:off x="6305939" y="2874362"/>
              <a:ext cx="233972" cy="412179"/>
            </a:xfrm>
            <a:prstGeom prst="straightConnector1">
              <a:avLst/>
            </a:prstGeom>
            <a:noFill/>
            <a:ln>
              <a:solidFill>
                <a:schemeClr val="tx1"/>
              </a:solidFill>
              <a:prstDash val="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sp>
        <p:nvSpPr>
          <p:cNvPr id="9" name="TextBox 8"/>
          <p:cNvSpPr txBox="1"/>
          <p:nvPr/>
        </p:nvSpPr>
        <p:spPr>
          <a:xfrm>
            <a:off x="-138509" y="2991826"/>
            <a:ext cx="6207954" cy="646331"/>
          </a:xfrm>
          <a:prstGeom prst="rect">
            <a:avLst/>
          </a:prstGeom>
          <a:noFill/>
        </p:spPr>
        <p:txBody>
          <a:bodyPr wrap="square" rtlCol="0">
            <a:spAutoFit/>
          </a:bodyPr>
          <a:lstStyle/>
          <a:p>
            <a:pPr algn="ctr"/>
            <a:r>
              <a:rPr lang="en-IN" b="1" dirty="0">
                <a:solidFill>
                  <a:srgbClr val="C00000"/>
                </a:solidFill>
              </a:rPr>
              <a:t>(b) Message authentication and confidentiality; </a:t>
            </a:r>
          </a:p>
          <a:p>
            <a:pPr algn="ctr"/>
            <a:r>
              <a:rPr lang="en-IN" b="1" dirty="0">
                <a:solidFill>
                  <a:srgbClr val="C00000"/>
                </a:solidFill>
              </a:rPr>
              <a:t>authentication tied to plaintext </a:t>
            </a:r>
          </a:p>
        </p:txBody>
      </p:sp>
      <p:sp>
        <p:nvSpPr>
          <p:cNvPr id="167" name="TextBox 166"/>
          <p:cNvSpPr txBox="1"/>
          <p:nvPr/>
        </p:nvSpPr>
        <p:spPr>
          <a:xfrm>
            <a:off x="0" y="5924334"/>
            <a:ext cx="6207954" cy="646331"/>
          </a:xfrm>
          <a:prstGeom prst="rect">
            <a:avLst/>
          </a:prstGeom>
          <a:noFill/>
        </p:spPr>
        <p:txBody>
          <a:bodyPr wrap="square" rtlCol="0">
            <a:spAutoFit/>
          </a:bodyPr>
          <a:lstStyle/>
          <a:p>
            <a:pPr algn="ctr"/>
            <a:r>
              <a:rPr lang="en-IN" b="1" dirty="0">
                <a:solidFill>
                  <a:srgbClr val="C00000"/>
                </a:solidFill>
              </a:rPr>
              <a:t>(c) Message authentication and confidentiality; </a:t>
            </a:r>
          </a:p>
          <a:p>
            <a:pPr algn="ctr"/>
            <a:r>
              <a:rPr lang="en-IN" b="1" dirty="0">
                <a:solidFill>
                  <a:srgbClr val="C00000"/>
                </a:solidFill>
              </a:rPr>
              <a:t>authentication tied to ciphertext </a:t>
            </a:r>
          </a:p>
        </p:txBody>
      </p:sp>
      <p:sp>
        <p:nvSpPr>
          <p:cNvPr id="168" name="Oval 167"/>
          <p:cNvSpPr/>
          <p:nvPr/>
        </p:nvSpPr>
        <p:spPr>
          <a:xfrm>
            <a:off x="3834596" y="1361720"/>
            <a:ext cx="464726" cy="43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solidFill>
                  <a:schemeClr val="tx1"/>
                </a:solidFill>
              </a:rPr>
              <a:t>ll</a:t>
            </a:r>
            <a:endParaRPr lang="en-IN" sz="2000" b="1" dirty="0">
              <a:solidFill>
                <a:schemeClr val="tx1"/>
              </a:solidFill>
            </a:endParaRPr>
          </a:p>
        </p:txBody>
      </p:sp>
      <p:sp>
        <p:nvSpPr>
          <p:cNvPr id="169" name="Oval 168"/>
          <p:cNvSpPr/>
          <p:nvPr/>
        </p:nvSpPr>
        <p:spPr>
          <a:xfrm>
            <a:off x="4670292" y="4194677"/>
            <a:ext cx="475200" cy="43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solidFill>
                  <a:schemeClr val="tx1"/>
                </a:solidFill>
              </a:rPr>
              <a:t>ll</a:t>
            </a:r>
            <a:endParaRPr lang="en-IN" sz="2000" b="1" dirty="0">
              <a:solidFill>
                <a:schemeClr val="tx1"/>
              </a:solidFill>
            </a:endParaRPr>
          </a:p>
        </p:txBody>
      </p:sp>
      <p:sp>
        <p:nvSpPr>
          <p:cNvPr id="170" name="Title 1"/>
          <p:cNvSpPr>
            <a:spLocks noGrp="1"/>
          </p:cNvSpPr>
          <p:nvPr>
            <p:ph type="title"/>
          </p:nvPr>
        </p:nvSpPr>
        <p:spPr/>
        <p:txBody>
          <a:bodyPr>
            <a:normAutofit/>
          </a:bodyPr>
          <a:lstStyle/>
          <a:p>
            <a:r>
              <a:rPr lang="en-IN" dirty="0"/>
              <a:t>Message Authentication Code</a:t>
            </a:r>
          </a:p>
        </p:txBody>
      </p:sp>
    </p:spTree>
    <p:extLst>
      <p:ext uri="{BB962C8B-B14F-4D97-AF65-F5344CB8AC3E}">
        <p14:creationId xmlns:p14="http://schemas.microsoft.com/office/powerpoint/2010/main" val="380597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0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4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4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6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6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6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83"/>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64"/>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161"/>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40"/>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44"/>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4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46"/>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3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42"/>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32"/>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5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5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5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56"/>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15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5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9" grpId="0" animBg="1"/>
      <p:bldP spid="70" grpId="0" animBg="1"/>
      <p:bldP spid="74" grpId="0" animBg="1"/>
      <p:bldP spid="76" grpId="0" animBg="1"/>
      <p:bldP spid="95" grpId="0" animBg="1"/>
      <p:bldP spid="105" grpId="0"/>
      <p:bldP spid="107" grpId="0"/>
      <p:bldP spid="42" grpId="0" animBg="1"/>
      <p:bldP spid="43" grpId="0" animBg="1"/>
      <p:bldP spid="49" grpId="0" animBg="1"/>
      <p:bldP spid="50" grpId="0" animBg="1"/>
      <p:bldP spid="51" grpId="0" animBg="1"/>
      <p:bldP spid="53" grpId="0"/>
      <p:bldP spid="132" grpId="0"/>
      <p:bldP spid="133" grpId="0" animBg="1"/>
      <p:bldP spid="134" grpId="0" animBg="1"/>
      <p:bldP spid="135" grpId="0" animBg="1"/>
      <p:bldP spid="139" grpId="0"/>
      <p:bldP spid="141" grpId="0"/>
      <p:bldP spid="142" grpId="0" animBg="1"/>
      <p:bldP spid="143" grpId="0" animBg="1"/>
      <p:bldP spid="144" grpId="0" animBg="1"/>
      <p:bldP spid="146" grpId="0"/>
      <p:bldP spid="152" grpId="0" animBg="1"/>
      <p:bldP spid="156" grpId="0"/>
      <p:bldP spid="157" grpId="0" animBg="1"/>
      <p:bldP spid="9" grpId="0"/>
      <p:bldP spid="167" grpId="0"/>
      <p:bldP spid="168" grpId="0" animBg="1"/>
      <p:bldP spid="16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MAC Based on Hash Functions - HMAC</a:t>
            </a:r>
          </a:p>
        </p:txBody>
      </p:sp>
      <p:sp>
        <p:nvSpPr>
          <p:cNvPr id="3" name="Content Placeholder 2"/>
          <p:cNvSpPr>
            <a:spLocks noGrp="1"/>
          </p:cNvSpPr>
          <p:nvPr>
            <p:ph idx="1"/>
          </p:nvPr>
        </p:nvSpPr>
        <p:spPr/>
        <p:txBody>
          <a:bodyPr/>
          <a:lstStyle/>
          <a:p>
            <a:r>
              <a:rPr lang="en-IN" dirty="0"/>
              <a:t>Cryptographic hash functions such as </a:t>
            </a:r>
            <a:r>
              <a:rPr lang="en-IN" dirty="0">
                <a:solidFill>
                  <a:srgbClr val="C00000"/>
                </a:solidFill>
              </a:rPr>
              <a:t>MD5</a:t>
            </a:r>
            <a:r>
              <a:rPr lang="en-IN" dirty="0"/>
              <a:t> and </a:t>
            </a:r>
            <a:r>
              <a:rPr lang="en-IN" dirty="0">
                <a:solidFill>
                  <a:srgbClr val="C00000"/>
                </a:solidFill>
              </a:rPr>
              <a:t>SHA</a:t>
            </a:r>
            <a:r>
              <a:rPr lang="en-IN" dirty="0"/>
              <a:t> generally </a:t>
            </a:r>
            <a:r>
              <a:rPr lang="en-IN" dirty="0">
                <a:solidFill>
                  <a:srgbClr val="C00000"/>
                </a:solidFill>
              </a:rPr>
              <a:t>execute faster </a:t>
            </a:r>
            <a:r>
              <a:rPr lang="en-IN" dirty="0"/>
              <a:t>in software than symmetric block ciphers such as DES.</a:t>
            </a:r>
          </a:p>
          <a:p>
            <a:r>
              <a:rPr lang="en-IN" dirty="0"/>
              <a:t>Library code for cryptographic hash functions is widely available.</a:t>
            </a:r>
          </a:p>
          <a:p>
            <a:endParaRPr lang="en-IN" dirty="0"/>
          </a:p>
        </p:txBody>
      </p:sp>
    </p:spTree>
    <p:extLst>
      <p:ext uri="{BB962C8B-B14F-4D97-AF65-F5344CB8AC3E}">
        <p14:creationId xmlns:p14="http://schemas.microsoft.com/office/powerpoint/2010/main" val="131295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Design objectives for HMAC</a:t>
            </a:r>
          </a:p>
        </p:txBody>
      </p:sp>
      <p:sp>
        <p:nvSpPr>
          <p:cNvPr id="3" name="Content Placeholder 2"/>
          <p:cNvSpPr>
            <a:spLocks noGrp="1"/>
          </p:cNvSpPr>
          <p:nvPr>
            <p:ph idx="1"/>
          </p:nvPr>
        </p:nvSpPr>
        <p:spPr/>
        <p:txBody>
          <a:bodyPr>
            <a:normAutofit/>
          </a:bodyPr>
          <a:lstStyle/>
          <a:p>
            <a:r>
              <a:rPr lang="en-IN" dirty="0"/>
              <a:t>To use available hash functions without modifications. </a:t>
            </a:r>
          </a:p>
          <a:p>
            <a:r>
              <a:rPr lang="en-IN" dirty="0"/>
              <a:t>To allow for easy replaceability of the embedded hash function in case faster or more secure hash functions are found or required.</a:t>
            </a:r>
          </a:p>
          <a:p>
            <a:r>
              <a:rPr lang="en-IN" dirty="0"/>
              <a:t>To preserve the original performance of the hash function without incurring a significant degradation..</a:t>
            </a:r>
          </a:p>
          <a:p>
            <a:r>
              <a:rPr lang="en-IN" dirty="0"/>
              <a:t>To use and handle keys in a simple way.</a:t>
            </a:r>
          </a:p>
          <a:p>
            <a:r>
              <a:rPr lang="en-IN" dirty="0"/>
              <a:t>To have a well understood cryptographic analysis of the strength of the authentication mechanism based on reasonable assumptions about the embedded hash function.</a:t>
            </a:r>
          </a:p>
          <a:p>
            <a:endParaRPr lang="en-IN" dirty="0"/>
          </a:p>
          <a:p>
            <a:endParaRPr lang="en-IN" dirty="0"/>
          </a:p>
        </p:txBody>
      </p:sp>
    </p:spTree>
    <p:extLst>
      <p:ext uri="{BB962C8B-B14F-4D97-AF65-F5344CB8AC3E}">
        <p14:creationId xmlns:p14="http://schemas.microsoft.com/office/powerpoint/2010/main" val="135250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8832" y="168025"/>
            <a:ext cx="441146" cy="400110"/>
          </a:xfrm>
          <a:prstGeom prst="rect">
            <a:avLst/>
          </a:prstGeom>
          <a:noFill/>
        </p:spPr>
        <p:txBody>
          <a:bodyPr wrap="none" rtlCol="0">
            <a:spAutoFit/>
          </a:bodyPr>
          <a:lstStyle/>
          <a:p>
            <a:r>
              <a:rPr lang="en-IN" sz="2000" dirty="0"/>
              <a:t>K</a:t>
            </a:r>
            <a:r>
              <a:rPr lang="en-IN" sz="2000" baseline="30000" dirty="0"/>
              <a:t>+</a:t>
            </a:r>
          </a:p>
        </p:txBody>
      </p:sp>
      <p:sp>
        <p:nvSpPr>
          <p:cNvPr id="7" name="TextBox 6"/>
          <p:cNvSpPr txBox="1"/>
          <p:nvPr/>
        </p:nvSpPr>
        <p:spPr>
          <a:xfrm>
            <a:off x="1964308" y="147990"/>
            <a:ext cx="675185" cy="400110"/>
          </a:xfrm>
          <a:prstGeom prst="rect">
            <a:avLst/>
          </a:prstGeom>
          <a:noFill/>
        </p:spPr>
        <p:txBody>
          <a:bodyPr wrap="none" rtlCol="0">
            <a:spAutoFit/>
          </a:bodyPr>
          <a:lstStyle/>
          <a:p>
            <a:r>
              <a:rPr lang="en-IN" sz="2000" dirty="0" err="1"/>
              <a:t>ipad</a:t>
            </a:r>
            <a:endParaRPr lang="en-IN" sz="2000" baseline="30000" dirty="0"/>
          </a:p>
        </p:txBody>
      </p:sp>
      <p:sp>
        <p:nvSpPr>
          <p:cNvPr id="8" name="Flowchart: Or 7"/>
          <p:cNvSpPr/>
          <p:nvPr/>
        </p:nvSpPr>
        <p:spPr>
          <a:xfrm>
            <a:off x="1556904" y="908140"/>
            <a:ext cx="252028" cy="241868"/>
          </a:xfrm>
          <a:prstGeom prst="flowChartOr">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000">
              <a:solidFill>
                <a:schemeClr val="tx1"/>
              </a:solidFill>
            </a:endParaRPr>
          </a:p>
        </p:txBody>
      </p:sp>
      <p:sp>
        <p:nvSpPr>
          <p:cNvPr id="11" name="Freeform 10"/>
          <p:cNvSpPr/>
          <p:nvPr/>
        </p:nvSpPr>
        <p:spPr>
          <a:xfrm>
            <a:off x="1124857" y="548100"/>
            <a:ext cx="432048" cy="480974"/>
          </a:xfrm>
          <a:custGeom>
            <a:avLst/>
            <a:gdLst>
              <a:gd name="connsiteX0" fmla="*/ 0 w 564205"/>
              <a:gd name="connsiteY0" fmla="*/ 0 h 201039"/>
              <a:gd name="connsiteX1" fmla="*/ 0 w 564205"/>
              <a:gd name="connsiteY1" fmla="*/ 201039 h 201039"/>
              <a:gd name="connsiteX2" fmla="*/ 564205 w 564205"/>
              <a:gd name="connsiteY2" fmla="*/ 201039 h 201039"/>
            </a:gdLst>
            <a:ahLst/>
            <a:cxnLst>
              <a:cxn ang="0">
                <a:pos x="connsiteX0" y="connsiteY0"/>
              </a:cxn>
              <a:cxn ang="0">
                <a:pos x="connsiteX1" y="connsiteY1"/>
              </a:cxn>
              <a:cxn ang="0">
                <a:pos x="connsiteX2" y="connsiteY2"/>
              </a:cxn>
            </a:cxnLst>
            <a:rect l="l" t="t" r="r" b="b"/>
            <a:pathLst>
              <a:path w="564205" h="201039">
                <a:moveTo>
                  <a:pt x="0" y="0"/>
                </a:moveTo>
                <a:lnTo>
                  <a:pt x="0" y="201039"/>
                </a:lnTo>
                <a:lnTo>
                  <a:pt x="564205" y="201039"/>
                </a:ln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2" name="Freeform 11"/>
          <p:cNvSpPr/>
          <p:nvPr/>
        </p:nvSpPr>
        <p:spPr>
          <a:xfrm rot="16200000">
            <a:off x="1778008" y="530098"/>
            <a:ext cx="516978" cy="480974"/>
          </a:xfrm>
          <a:custGeom>
            <a:avLst/>
            <a:gdLst>
              <a:gd name="connsiteX0" fmla="*/ 0 w 564205"/>
              <a:gd name="connsiteY0" fmla="*/ 0 h 201039"/>
              <a:gd name="connsiteX1" fmla="*/ 0 w 564205"/>
              <a:gd name="connsiteY1" fmla="*/ 201039 h 201039"/>
              <a:gd name="connsiteX2" fmla="*/ 564205 w 564205"/>
              <a:gd name="connsiteY2" fmla="*/ 201039 h 201039"/>
            </a:gdLst>
            <a:ahLst/>
            <a:cxnLst>
              <a:cxn ang="0">
                <a:pos x="connsiteX0" y="connsiteY0"/>
              </a:cxn>
              <a:cxn ang="0">
                <a:pos x="connsiteX1" y="connsiteY1"/>
              </a:cxn>
              <a:cxn ang="0">
                <a:pos x="connsiteX2" y="connsiteY2"/>
              </a:cxn>
            </a:cxnLst>
            <a:rect l="l" t="t" r="r" b="b"/>
            <a:pathLst>
              <a:path w="564205" h="201039">
                <a:moveTo>
                  <a:pt x="0" y="0"/>
                </a:moveTo>
                <a:lnTo>
                  <a:pt x="0" y="201039"/>
                </a:lnTo>
                <a:lnTo>
                  <a:pt x="564205" y="201039"/>
                </a:ln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13" name="Straight Arrow Connector 12"/>
          <p:cNvCxnSpPr/>
          <p:nvPr/>
        </p:nvCxnSpPr>
        <p:spPr>
          <a:xfrm>
            <a:off x="1682918" y="1150008"/>
            <a:ext cx="0" cy="47821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aphicFrame>
        <p:nvGraphicFramePr>
          <p:cNvPr id="14" name="Content Placeholder 3"/>
          <p:cNvGraphicFramePr>
            <a:graphicFrameLocks/>
          </p:cNvGraphicFramePr>
          <p:nvPr>
            <p:extLst>
              <p:ext uri="{D42A27DB-BD31-4B8C-83A1-F6EECF244321}">
                <p14:modId xmlns:p14="http://schemas.microsoft.com/office/powerpoint/2010/main" val="3332129556"/>
              </p:ext>
            </p:extLst>
          </p:nvPr>
        </p:nvGraphicFramePr>
        <p:xfrm>
          <a:off x="1448895" y="1640414"/>
          <a:ext cx="2066919" cy="396240"/>
        </p:xfrm>
        <a:graphic>
          <a:graphicData uri="http://schemas.openxmlformats.org/drawingml/2006/table">
            <a:tbl>
              <a:tblPr firstRow="1" bandRow="1">
                <a:tableStyleId>{5940675A-B579-460E-94D1-54222C63F5DA}</a:tableStyleId>
              </a:tblPr>
              <a:tblGrid>
                <a:gridCol w="688973">
                  <a:extLst>
                    <a:ext uri="{9D8B030D-6E8A-4147-A177-3AD203B41FA5}">
                      <a16:colId xmlns:a16="http://schemas.microsoft.com/office/drawing/2014/main" val="20000"/>
                    </a:ext>
                  </a:extLst>
                </a:gridCol>
                <a:gridCol w="688973">
                  <a:extLst>
                    <a:ext uri="{9D8B030D-6E8A-4147-A177-3AD203B41FA5}">
                      <a16:colId xmlns:a16="http://schemas.microsoft.com/office/drawing/2014/main" val="20001"/>
                    </a:ext>
                  </a:extLst>
                </a:gridCol>
                <a:gridCol w="688973">
                  <a:extLst>
                    <a:ext uri="{9D8B030D-6E8A-4147-A177-3AD203B41FA5}">
                      <a16:colId xmlns:a16="http://schemas.microsoft.com/office/drawing/2014/main" val="20002"/>
                    </a:ext>
                  </a:extLst>
                </a:gridCol>
              </a:tblGrid>
              <a:tr h="360000">
                <a:tc>
                  <a:txBody>
                    <a:bodyPr/>
                    <a:lstStyle/>
                    <a:p>
                      <a:pPr algn="ctr"/>
                      <a:r>
                        <a:rPr lang="en-IN" sz="2000" baseline="0" dirty="0"/>
                        <a:t>S</a:t>
                      </a:r>
                      <a:r>
                        <a:rPr lang="en-IN" sz="2000" baseline="-25000" dirty="0"/>
                        <a:t>i</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IN" sz="2000" baseline="0" dirty="0"/>
                        <a:t>Y</a:t>
                      </a:r>
                      <a:r>
                        <a:rPr lang="en-IN" sz="2000" baseline="-25000" dirty="0"/>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r>
                        <a:rPr lang="en-IN" sz="2000" baseline="0" dirty="0"/>
                        <a:t>Y</a:t>
                      </a:r>
                      <a:r>
                        <a:rPr lang="en-IN" sz="2000" baseline="-25000" dirty="0"/>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916398452"/>
              </p:ext>
            </p:extLst>
          </p:nvPr>
        </p:nvGraphicFramePr>
        <p:xfrm>
          <a:off x="4202040" y="1640414"/>
          <a:ext cx="631229" cy="396240"/>
        </p:xfrm>
        <a:graphic>
          <a:graphicData uri="http://schemas.openxmlformats.org/drawingml/2006/table">
            <a:tbl>
              <a:tblPr firstRow="1" bandRow="1">
                <a:tableStyleId>{5940675A-B579-460E-94D1-54222C63F5DA}</a:tableStyleId>
              </a:tblPr>
              <a:tblGrid>
                <a:gridCol w="631229">
                  <a:extLst>
                    <a:ext uri="{9D8B030D-6E8A-4147-A177-3AD203B41FA5}">
                      <a16:colId xmlns:a16="http://schemas.microsoft.com/office/drawing/2014/main" val="20000"/>
                    </a:ext>
                  </a:extLst>
                </a:gridCol>
              </a:tblGrid>
              <a:tr h="370840">
                <a:tc>
                  <a:txBody>
                    <a:bodyPr/>
                    <a:lstStyle/>
                    <a:p>
                      <a:pPr algn="ctr"/>
                      <a:r>
                        <a:rPr lang="en-IN" sz="2000" baseline="0" dirty="0"/>
                        <a:t>Y</a:t>
                      </a:r>
                      <a:r>
                        <a:rPr lang="en-IN" sz="2000" baseline="-25000" dirty="0"/>
                        <a:t>L-1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16" name="TextBox 15"/>
          <p:cNvSpPr txBox="1"/>
          <p:nvPr/>
        </p:nvSpPr>
        <p:spPr>
          <a:xfrm>
            <a:off x="3537124" y="1340188"/>
            <a:ext cx="669384" cy="707886"/>
          </a:xfrm>
          <a:prstGeom prst="rect">
            <a:avLst/>
          </a:prstGeom>
          <a:noFill/>
        </p:spPr>
        <p:txBody>
          <a:bodyPr wrap="square" rtlCol="0">
            <a:spAutoFit/>
          </a:bodyPr>
          <a:lstStyle/>
          <a:p>
            <a:r>
              <a:rPr lang="en-IN" sz="2000" dirty="0"/>
              <a:t> </a:t>
            </a:r>
            <a:r>
              <a:rPr lang="en-IN" sz="4000" dirty="0"/>
              <a:t>…</a:t>
            </a:r>
            <a:endParaRPr lang="en-IN" sz="2000" dirty="0"/>
          </a:p>
        </p:txBody>
      </p:sp>
      <p:cxnSp>
        <p:nvCxnSpPr>
          <p:cNvPr id="17" name="Straight Arrow Connector 16"/>
          <p:cNvCxnSpPr/>
          <p:nvPr/>
        </p:nvCxnSpPr>
        <p:spPr>
          <a:xfrm>
            <a:off x="3515812" y="2024264"/>
            <a:ext cx="0" cy="47821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3119768" y="2492316"/>
            <a:ext cx="813400" cy="4572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Hash</a:t>
            </a:r>
          </a:p>
        </p:txBody>
      </p:sp>
      <p:cxnSp>
        <p:nvCxnSpPr>
          <p:cNvPr id="19" name="Straight Arrow Connector 18"/>
          <p:cNvCxnSpPr/>
          <p:nvPr/>
        </p:nvCxnSpPr>
        <p:spPr>
          <a:xfrm>
            <a:off x="3526468" y="2949516"/>
            <a:ext cx="0" cy="47821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0" name="Rectangle 19"/>
          <p:cNvSpPr/>
          <p:nvPr/>
        </p:nvSpPr>
        <p:spPr>
          <a:xfrm>
            <a:off x="3119768" y="3439272"/>
            <a:ext cx="813400" cy="277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endParaRPr>
          </a:p>
        </p:txBody>
      </p:sp>
      <p:cxnSp>
        <p:nvCxnSpPr>
          <p:cNvPr id="21" name="Straight Arrow Connector 20"/>
          <p:cNvCxnSpPr/>
          <p:nvPr/>
        </p:nvCxnSpPr>
        <p:spPr>
          <a:xfrm>
            <a:off x="3515812" y="3716452"/>
            <a:ext cx="0" cy="936104"/>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2" name="TextBox 21"/>
          <p:cNvSpPr txBox="1"/>
          <p:nvPr/>
        </p:nvSpPr>
        <p:spPr>
          <a:xfrm>
            <a:off x="908832" y="3274529"/>
            <a:ext cx="441146" cy="400110"/>
          </a:xfrm>
          <a:prstGeom prst="rect">
            <a:avLst/>
          </a:prstGeom>
          <a:noFill/>
        </p:spPr>
        <p:txBody>
          <a:bodyPr wrap="none" rtlCol="0">
            <a:spAutoFit/>
          </a:bodyPr>
          <a:lstStyle/>
          <a:p>
            <a:r>
              <a:rPr lang="en-IN" sz="2000" dirty="0"/>
              <a:t>K</a:t>
            </a:r>
            <a:r>
              <a:rPr lang="en-IN" sz="2000" baseline="30000" dirty="0"/>
              <a:t>+</a:t>
            </a:r>
          </a:p>
        </p:txBody>
      </p:sp>
      <p:sp>
        <p:nvSpPr>
          <p:cNvPr id="23" name="TextBox 22"/>
          <p:cNvSpPr txBox="1"/>
          <p:nvPr/>
        </p:nvSpPr>
        <p:spPr>
          <a:xfrm>
            <a:off x="1964308" y="3254494"/>
            <a:ext cx="758541" cy="400110"/>
          </a:xfrm>
          <a:prstGeom prst="rect">
            <a:avLst/>
          </a:prstGeom>
          <a:noFill/>
        </p:spPr>
        <p:txBody>
          <a:bodyPr wrap="none" rtlCol="0">
            <a:spAutoFit/>
          </a:bodyPr>
          <a:lstStyle/>
          <a:p>
            <a:r>
              <a:rPr lang="en-IN" sz="2000" dirty="0" err="1"/>
              <a:t>opad</a:t>
            </a:r>
            <a:endParaRPr lang="en-IN" sz="2000" baseline="30000" dirty="0"/>
          </a:p>
        </p:txBody>
      </p:sp>
      <p:sp>
        <p:nvSpPr>
          <p:cNvPr id="24" name="Flowchart: Or 23"/>
          <p:cNvSpPr/>
          <p:nvPr/>
        </p:nvSpPr>
        <p:spPr>
          <a:xfrm>
            <a:off x="1556904" y="4014644"/>
            <a:ext cx="252028" cy="241868"/>
          </a:xfrm>
          <a:prstGeom prst="flowChartOr">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000">
              <a:solidFill>
                <a:schemeClr val="tx1"/>
              </a:solidFill>
            </a:endParaRPr>
          </a:p>
        </p:txBody>
      </p:sp>
      <p:sp>
        <p:nvSpPr>
          <p:cNvPr id="25" name="Freeform 24"/>
          <p:cNvSpPr/>
          <p:nvPr/>
        </p:nvSpPr>
        <p:spPr>
          <a:xfrm>
            <a:off x="1092155" y="3654604"/>
            <a:ext cx="432048" cy="480974"/>
          </a:xfrm>
          <a:custGeom>
            <a:avLst/>
            <a:gdLst>
              <a:gd name="connsiteX0" fmla="*/ 0 w 564205"/>
              <a:gd name="connsiteY0" fmla="*/ 0 h 201039"/>
              <a:gd name="connsiteX1" fmla="*/ 0 w 564205"/>
              <a:gd name="connsiteY1" fmla="*/ 201039 h 201039"/>
              <a:gd name="connsiteX2" fmla="*/ 564205 w 564205"/>
              <a:gd name="connsiteY2" fmla="*/ 201039 h 201039"/>
            </a:gdLst>
            <a:ahLst/>
            <a:cxnLst>
              <a:cxn ang="0">
                <a:pos x="connsiteX0" y="connsiteY0"/>
              </a:cxn>
              <a:cxn ang="0">
                <a:pos x="connsiteX1" y="connsiteY1"/>
              </a:cxn>
              <a:cxn ang="0">
                <a:pos x="connsiteX2" y="connsiteY2"/>
              </a:cxn>
            </a:cxnLst>
            <a:rect l="l" t="t" r="r" b="b"/>
            <a:pathLst>
              <a:path w="564205" h="201039">
                <a:moveTo>
                  <a:pt x="0" y="0"/>
                </a:moveTo>
                <a:lnTo>
                  <a:pt x="0" y="201039"/>
                </a:lnTo>
                <a:lnTo>
                  <a:pt x="564205" y="201039"/>
                </a:ln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26" name="Freeform 25"/>
          <p:cNvSpPr/>
          <p:nvPr/>
        </p:nvSpPr>
        <p:spPr>
          <a:xfrm rot="16200000">
            <a:off x="1778008" y="3636602"/>
            <a:ext cx="516978" cy="480974"/>
          </a:xfrm>
          <a:custGeom>
            <a:avLst/>
            <a:gdLst>
              <a:gd name="connsiteX0" fmla="*/ 0 w 564205"/>
              <a:gd name="connsiteY0" fmla="*/ 0 h 201039"/>
              <a:gd name="connsiteX1" fmla="*/ 0 w 564205"/>
              <a:gd name="connsiteY1" fmla="*/ 201039 h 201039"/>
              <a:gd name="connsiteX2" fmla="*/ 564205 w 564205"/>
              <a:gd name="connsiteY2" fmla="*/ 201039 h 201039"/>
            </a:gdLst>
            <a:ahLst/>
            <a:cxnLst>
              <a:cxn ang="0">
                <a:pos x="connsiteX0" y="connsiteY0"/>
              </a:cxn>
              <a:cxn ang="0">
                <a:pos x="connsiteX1" y="connsiteY1"/>
              </a:cxn>
              <a:cxn ang="0">
                <a:pos x="connsiteX2" y="connsiteY2"/>
              </a:cxn>
            </a:cxnLst>
            <a:rect l="l" t="t" r="r" b="b"/>
            <a:pathLst>
              <a:path w="564205" h="201039">
                <a:moveTo>
                  <a:pt x="0" y="0"/>
                </a:moveTo>
                <a:lnTo>
                  <a:pt x="0" y="201039"/>
                </a:lnTo>
                <a:lnTo>
                  <a:pt x="564205" y="201039"/>
                </a:lnTo>
              </a:path>
            </a:pathLst>
          </a:custGeom>
          <a:noFill/>
          <a:ln>
            <a:solidFill>
              <a:schemeClr val="tx1"/>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graphicFrame>
        <p:nvGraphicFramePr>
          <p:cNvPr id="27" name="Content Placeholder 3"/>
          <p:cNvGraphicFramePr>
            <a:graphicFrameLocks/>
          </p:cNvGraphicFramePr>
          <p:nvPr>
            <p:extLst>
              <p:ext uri="{D42A27DB-BD31-4B8C-83A1-F6EECF244321}">
                <p14:modId xmlns:p14="http://schemas.microsoft.com/office/powerpoint/2010/main" val="2438044498"/>
              </p:ext>
            </p:extLst>
          </p:nvPr>
        </p:nvGraphicFramePr>
        <p:xfrm>
          <a:off x="2068870" y="4652360"/>
          <a:ext cx="1885610" cy="396240"/>
        </p:xfrm>
        <a:graphic>
          <a:graphicData uri="http://schemas.openxmlformats.org/drawingml/2006/table">
            <a:tbl>
              <a:tblPr firstRow="1" bandRow="1">
                <a:tableStyleId>{5940675A-B579-460E-94D1-54222C63F5DA}</a:tableStyleId>
              </a:tblPr>
              <a:tblGrid>
                <a:gridCol w="942805">
                  <a:extLst>
                    <a:ext uri="{9D8B030D-6E8A-4147-A177-3AD203B41FA5}">
                      <a16:colId xmlns:a16="http://schemas.microsoft.com/office/drawing/2014/main" val="20000"/>
                    </a:ext>
                  </a:extLst>
                </a:gridCol>
                <a:gridCol w="942805">
                  <a:extLst>
                    <a:ext uri="{9D8B030D-6E8A-4147-A177-3AD203B41FA5}">
                      <a16:colId xmlns:a16="http://schemas.microsoft.com/office/drawing/2014/main" val="20001"/>
                    </a:ext>
                  </a:extLst>
                </a:gridCol>
              </a:tblGrid>
              <a:tr h="360000">
                <a:tc>
                  <a:txBody>
                    <a:bodyPr/>
                    <a:lstStyle/>
                    <a:p>
                      <a:pPr algn="ctr"/>
                      <a:r>
                        <a:rPr lang="en-IN" sz="2000" baseline="0" dirty="0"/>
                        <a:t>S</a:t>
                      </a:r>
                      <a:r>
                        <a:rPr lang="en-IN" sz="2000" baseline="-25000" dirty="0"/>
                        <a:t>o</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endParaRPr lang="en-IN" sz="2000" baseline="-250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31" name="Freeform 30"/>
          <p:cNvSpPr/>
          <p:nvPr/>
        </p:nvSpPr>
        <p:spPr>
          <a:xfrm>
            <a:off x="1682910" y="4254727"/>
            <a:ext cx="849085" cy="404948"/>
          </a:xfrm>
          <a:custGeom>
            <a:avLst/>
            <a:gdLst>
              <a:gd name="connsiteX0" fmla="*/ 0 w 849085"/>
              <a:gd name="connsiteY0" fmla="*/ 0 h 404948"/>
              <a:gd name="connsiteX1" fmla="*/ 0 w 849085"/>
              <a:gd name="connsiteY1" fmla="*/ 209006 h 404948"/>
              <a:gd name="connsiteX2" fmla="*/ 849085 w 849085"/>
              <a:gd name="connsiteY2" fmla="*/ 209006 h 404948"/>
              <a:gd name="connsiteX3" fmla="*/ 849085 w 849085"/>
              <a:gd name="connsiteY3" fmla="*/ 404948 h 404948"/>
              <a:gd name="connsiteX4" fmla="*/ 849085 w 849085"/>
              <a:gd name="connsiteY4" fmla="*/ 404948 h 40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085" h="404948">
                <a:moveTo>
                  <a:pt x="0" y="0"/>
                </a:moveTo>
                <a:lnTo>
                  <a:pt x="0" y="209006"/>
                </a:lnTo>
                <a:lnTo>
                  <a:pt x="849085" y="209006"/>
                </a:lnTo>
                <a:lnTo>
                  <a:pt x="849085" y="404948"/>
                </a:lnTo>
                <a:lnTo>
                  <a:pt x="849085" y="404948"/>
                </a:lnTo>
              </a:path>
            </a:pathLst>
          </a:custGeom>
          <a:ln>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IN"/>
          </a:p>
        </p:txBody>
      </p:sp>
      <p:cxnSp>
        <p:nvCxnSpPr>
          <p:cNvPr id="32" name="Straight Arrow Connector 31"/>
          <p:cNvCxnSpPr/>
          <p:nvPr/>
        </p:nvCxnSpPr>
        <p:spPr>
          <a:xfrm>
            <a:off x="3011676" y="5012596"/>
            <a:ext cx="81" cy="334196"/>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3" name="Rectangle 32"/>
          <p:cNvSpPr/>
          <p:nvPr/>
        </p:nvSpPr>
        <p:spPr>
          <a:xfrm>
            <a:off x="2615712" y="5336632"/>
            <a:ext cx="813400" cy="4572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Hash</a:t>
            </a:r>
          </a:p>
        </p:txBody>
      </p:sp>
      <p:cxnSp>
        <p:nvCxnSpPr>
          <p:cNvPr id="34" name="Straight Arrow Connector 33"/>
          <p:cNvCxnSpPr/>
          <p:nvPr/>
        </p:nvCxnSpPr>
        <p:spPr>
          <a:xfrm>
            <a:off x="3011676" y="5803088"/>
            <a:ext cx="10737" cy="32563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5" name="Rectangle 34"/>
          <p:cNvSpPr/>
          <p:nvPr/>
        </p:nvSpPr>
        <p:spPr>
          <a:xfrm>
            <a:off x="2615712" y="6091338"/>
            <a:ext cx="813400" cy="27718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dirty="0">
              <a:solidFill>
                <a:schemeClr val="tx1"/>
              </a:solidFill>
            </a:endParaRPr>
          </a:p>
        </p:txBody>
      </p:sp>
      <p:cxnSp>
        <p:nvCxnSpPr>
          <p:cNvPr id="38" name="Straight Arrow Connector 37"/>
          <p:cNvCxnSpPr/>
          <p:nvPr/>
        </p:nvCxnSpPr>
        <p:spPr>
          <a:xfrm>
            <a:off x="1776320" y="2720916"/>
            <a:ext cx="1328757"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1" name="TextBox 40"/>
          <p:cNvSpPr txBox="1"/>
          <p:nvPr/>
        </p:nvSpPr>
        <p:spPr>
          <a:xfrm>
            <a:off x="1344532" y="2520861"/>
            <a:ext cx="418704" cy="400110"/>
          </a:xfrm>
          <a:prstGeom prst="rect">
            <a:avLst/>
          </a:prstGeom>
          <a:noFill/>
        </p:spPr>
        <p:txBody>
          <a:bodyPr wrap="none" rtlCol="0">
            <a:spAutoFit/>
          </a:bodyPr>
          <a:lstStyle/>
          <a:p>
            <a:r>
              <a:rPr lang="en-IN" sz="2000" dirty="0"/>
              <a:t>IV</a:t>
            </a:r>
            <a:endParaRPr lang="en-IN" sz="2000" baseline="30000" dirty="0"/>
          </a:p>
        </p:txBody>
      </p:sp>
      <p:sp>
        <p:nvSpPr>
          <p:cNvPr id="42" name="TextBox 41"/>
          <p:cNvSpPr txBox="1"/>
          <p:nvPr/>
        </p:nvSpPr>
        <p:spPr>
          <a:xfrm>
            <a:off x="2036498" y="2380238"/>
            <a:ext cx="688009" cy="338554"/>
          </a:xfrm>
          <a:prstGeom prst="rect">
            <a:avLst/>
          </a:prstGeom>
          <a:noFill/>
        </p:spPr>
        <p:txBody>
          <a:bodyPr wrap="none" rtlCol="0">
            <a:spAutoFit/>
          </a:bodyPr>
          <a:lstStyle/>
          <a:p>
            <a:r>
              <a:rPr lang="en-IN" sz="1600" dirty="0"/>
              <a:t>n bits</a:t>
            </a:r>
            <a:endParaRPr lang="en-IN" sz="1600" baseline="30000" dirty="0"/>
          </a:p>
        </p:txBody>
      </p:sp>
      <p:grpSp>
        <p:nvGrpSpPr>
          <p:cNvPr id="68" name="Group 67"/>
          <p:cNvGrpSpPr/>
          <p:nvPr/>
        </p:nvGrpSpPr>
        <p:grpSpPr>
          <a:xfrm>
            <a:off x="2129457" y="1284440"/>
            <a:ext cx="691658" cy="307777"/>
            <a:chOff x="1180810" y="1249015"/>
            <a:chExt cx="691658" cy="307777"/>
          </a:xfrm>
        </p:grpSpPr>
        <p:cxnSp>
          <p:nvCxnSpPr>
            <p:cNvPr id="45" name="Straight Arrow Connector 44"/>
            <p:cNvCxnSpPr/>
            <p:nvPr/>
          </p:nvCxnSpPr>
          <p:spPr>
            <a:xfrm>
              <a:off x="1180810" y="1520788"/>
              <a:ext cx="687587"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1245373" y="1249015"/>
              <a:ext cx="627095" cy="307777"/>
            </a:xfrm>
            <a:prstGeom prst="rect">
              <a:avLst/>
            </a:prstGeom>
            <a:noFill/>
          </p:spPr>
          <p:txBody>
            <a:bodyPr wrap="none" rtlCol="0">
              <a:spAutoFit/>
            </a:bodyPr>
            <a:lstStyle/>
            <a:p>
              <a:r>
                <a:rPr lang="en-IN" sz="1400" dirty="0"/>
                <a:t>b bits</a:t>
              </a:r>
              <a:endParaRPr lang="en-IN" sz="1400" baseline="30000" dirty="0"/>
            </a:p>
          </p:txBody>
        </p:sp>
      </p:grpSp>
      <p:grpSp>
        <p:nvGrpSpPr>
          <p:cNvPr id="70" name="Group 69"/>
          <p:cNvGrpSpPr/>
          <p:nvPr/>
        </p:nvGrpSpPr>
        <p:grpSpPr>
          <a:xfrm>
            <a:off x="4181686" y="1284440"/>
            <a:ext cx="699103" cy="307777"/>
            <a:chOff x="3233038" y="1249015"/>
            <a:chExt cx="699103" cy="307777"/>
          </a:xfrm>
        </p:grpSpPr>
        <p:cxnSp>
          <p:nvCxnSpPr>
            <p:cNvPr id="52" name="Straight Arrow Connector 51"/>
            <p:cNvCxnSpPr/>
            <p:nvPr/>
          </p:nvCxnSpPr>
          <p:spPr>
            <a:xfrm>
              <a:off x="3233038" y="1520788"/>
              <a:ext cx="687587"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3" name="TextBox 52"/>
            <p:cNvSpPr txBox="1"/>
            <p:nvPr/>
          </p:nvSpPr>
          <p:spPr>
            <a:xfrm>
              <a:off x="3305046" y="1249015"/>
              <a:ext cx="627095" cy="307777"/>
            </a:xfrm>
            <a:prstGeom prst="rect">
              <a:avLst/>
            </a:prstGeom>
            <a:noFill/>
          </p:spPr>
          <p:txBody>
            <a:bodyPr wrap="none" rtlCol="0">
              <a:spAutoFit/>
            </a:bodyPr>
            <a:lstStyle/>
            <a:p>
              <a:r>
                <a:rPr lang="en-IN" sz="1400" dirty="0"/>
                <a:t>b bits</a:t>
              </a:r>
              <a:endParaRPr lang="en-IN" sz="1400" baseline="30000" dirty="0"/>
            </a:p>
          </p:txBody>
        </p:sp>
      </p:grpSp>
      <p:grpSp>
        <p:nvGrpSpPr>
          <p:cNvPr id="69" name="Group 68"/>
          <p:cNvGrpSpPr/>
          <p:nvPr/>
        </p:nvGrpSpPr>
        <p:grpSpPr>
          <a:xfrm>
            <a:off x="2817045" y="1268181"/>
            <a:ext cx="688147" cy="307777"/>
            <a:chOff x="1868397" y="1232756"/>
            <a:chExt cx="688147" cy="307777"/>
          </a:xfrm>
        </p:grpSpPr>
        <p:cxnSp>
          <p:nvCxnSpPr>
            <p:cNvPr id="54" name="Straight Arrow Connector 53"/>
            <p:cNvCxnSpPr/>
            <p:nvPr/>
          </p:nvCxnSpPr>
          <p:spPr>
            <a:xfrm>
              <a:off x="1868397" y="1504529"/>
              <a:ext cx="687587" cy="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5" name="TextBox 54"/>
            <p:cNvSpPr txBox="1"/>
            <p:nvPr/>
          </p:nvSpPr>
          <p:spPr>
            <a:xfrm>
              <a:off x="1929449" y="1232756"/>
              <a:ext cx="627095" cy="307777"/>
            </a:xfrm>
            <a:prstGeom prst="rect">
              <a:avLst/>
            </a:prstGeom>
            <a:noFill/>
          </p:spPr>
          <p:txBody>
            <a:bodyPr wrap="none" rtlCol="0">
              <a:spAutoFit/>
            </a:bodyPr>
            <a:lstStyle/>
            <a:p>
              <a:r>
                <a:rPr lang="en-IN" sz="1400" dirty="0"/>
                <a:t>b bits</a:t>
              </a:r>
              <a:endParaRPr lang="en-IN" sz="1400" baseline="30000" dirty="0"/>
            </a:p>
          </p:txBody>
        </p:sp>
      </p:grpSp>
      <p:cxnSp>
        <p:nvCxnSpPr>
          <p:cNvPr id="56" name="Straight Arrow Connector 55"/>
          <p:cNvCxnSpPr/>
          <p:nvPr/>
        </p:nvCxnSpPr>
        <p:spPr>
          <a:xfrm>
            <a:off x="1308268" y="5605302"/>
            <a:ext cx="1328757"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876480" y="5405247"/>
            <a:ext cx="418704" cy="400110"/>
          </a:xfrm>
          <a:prstGeom prst="rect">
            <a:avLst/>
          </a:prstGeom>
          <a:noFill/>
        </p:spPr>
        <p:txBody>
          <a:bodyPr wrap="none" rtlCol="0">
            <a:spAutoFit/>
          </a:bodyPr>
          <a:lstStyle/>
          <a:p>
            <a:r>
              <a:rPr lang="en-IN" sz="2000" dirty="0"/>
              <a:t>IV</a:t>
            </a:r>
            <a:endParaRPr lang="en-IN" sz="2000" baseline="30000" dirty="0"/>
          </a:p>
        </p:txBody>
      </p:sp>
      <p:sp>
        <p:nvSpPr>
          <p:cNvPr id="58" name="TextBox 57"/>
          <p:cNvSpPr txBox="1"/>
          <p:nvPr/>
        </p:nvSpPr>
        <p:spPr>
          <a:xfrm>
            <a:off x="1568446" y="5264624"/>
            <a:ext cx="688009" cy="338554"/>
          </a:xfrm>
          <a:prstGeom prst="rect">
            <a:avLst/>
          </a:prstGeom>
          <a:noFill/>
        </p:spPr>
        <p:txBody>
          <a:bodyPr wrap="none" rtlCol="0">
            <a:spAutoFit/>
          </a:bodyPr>
          <a:lstStyle/>
          <a:p>
            <a:r>
              <a:rPr lang="en-IN" sz="1600" dirty="0"/>
              <a:t>n bits</a:t>
            </a:r>
            <a:endParaRPr lang="en-IN" sz="1600" baseline="30000" dirty="0"/>
          </a:p>
        </p:txBody>
      </p:sp>
      <p:sp>
        <p:nvSpPr>
          <p:cNvPr id="59" name="TextBox 58"/>
          <p:cNvSpPr txBox="1"/>
          <p:nvPr/>
        </p:nvSpPr>
        <p:spPr>
          <a:xfrm>
            <a:off x="2997065" y="5754162"/>
            <a:ext cx="688009" cy="338554"/>
          </a:xfrm>
          <a:prstGeom prst="rect">
            <a:avLst/>
          </a:prstGeom>
          <a:noFill/>
        </p:spPr>
        <p:txBody>
          <a:bodyPr wrap="none" rtlCol="0">
            <a:spAutoFit/>
          </a:bodyPr>
          <a:lstStyle/>
          <a:p>
            <a:r>
              <a:rPr lang="en-IN" sz="1600" dirty="0"/>
              <a:t>n bits</a:t>
            </a:r>
            <a:endParaRPr lang="en-IN" sz="1600" baseline="30000" dirty="0"/>
          </a:p>
        </p:txBody>
      </p:sp>
      <p:sp>
        <p:nvSpPr>
          <p:cNvPr id="60" name="TextBox 59"/>
          <p:cNvSpPr txBox="1"/>
          <p:nvPr/>
        </p:nvSpPr>
        <p:spPr>
          <a:xfrm>
            <a:off x="3520368" y="2988567"/>
            <a:ext cx="688009" cy="338554"/>
          </a:xfrm>
          <a:prstGeom prst="rect">
            <a:avLst/>
          </a:prstGeom>
          <a:noFill/>
        </p:spPr>
        <p:txBody>
          <a:bodyPr wrap="none" rtlCol="0">
            <a:spAutoFit/>
          </a:bodyPr>
          <a:lstStyle/>
          <a:p>
            <a:r>
              <a:rPr lang="en-IN" sz="1600" dirty="0"/>
              <a:t>n bits</a:t>
            </a:r>
            <a:endParaRPr lang="en-IN" sz="1600" baseline="30000" dirty="0"/>
          </a:p>
        </p:txBody>
      </p:sp>
      <p:sp>
        <p:nvSpPr>
          <p:cNvPr id="61" name="TextBox 60"/>
          <p:cNvSpPr txBox="1"/>
          <p:nvPr/>
        </p:nvSpPr>
        <p:spPr>
          <a:xfrm>
            <a:off x="1825144" y="4134654"/>
            <a:ext cx="688009" cy="338554"/>
          </a:xfrm>
          <a:prstGeom prst="rect">
            <a:avLst/>
          </a:prstGeom>
          <a:noFill/>
        </p:spPr>
        <p:txBody>
          <a:bodyPr wrap="none" rtlCol="0">
            <a:spAutoFit/>
          </a:bodyPr>
          <a:lstStyle/>
          <a:p>
            <a:r>
              <a:rPr lang="en-IN" sz="1600" dirty="0"/>
              <a:t>n bits</a:t>
            </a:r>
            <a:endParaRPr lang="en-IN" sz="1600" baseline="30000" dirty="0"/>
          </a:p>
        </p:txBody>
      </p:sp>
      <mc:AlternateContent xmlns:mc="http://schemas.openxmlformats.org/markup-compatibility/2006" xmlns:a14="http://schemas.microsoft.com/office/drawing/2010/main">
        <mc:Choice Requires="a14">
          <p:sp>
            <p:nvSpPr>
              <p:cNvPr id="62" name="TextBox 61"/>
              <p:cNvSpPr txBox="1"/>
              <p:nvPr/>
            </p:nvSpPr>
            <p:spPr>
              <a:xfrm>
                <a:off x="3934435" y="3377807"/>
                <a:ext cx="1035796"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600" i="1">
                          <a:latin typeface="Cambria Math"/>
                        </a:rPr>
                        <m:t>𝐻</m:t>
                      </m:r>
                      <m:r>
                        <a:rPr lang="en-IN" sz="1600" i="1">
                          <a:latin typeface="Cambria Math"/>
                        </a:rPr>
                        <m:t>(</m:t>
                      </m:r>
                      <m:r>
                        <a:rPr lang="en-IN" sz="1600" i="1">
                          <a:latin typeface="Cambria Math"/>
                        </a:rPr>
                        <m:t>𝑆𝑖</m:t>
                      </m:r>
                      <m:r>
                        <a:rPr lang="en-IN" sz="1600" i="1">
                          <a:latin typeface="Cambria Math"/>
                        </a:rPr>
                        <m:t>||</m:t>
                      </m:r>
                      <m:r>
                        <a:rPr lang="en-IN" sz="1600" i="1">
                          <a:latin typeface="Cambria Math"/>
                        </a:rPr>
                        <m:t>𝑀</m:t>
                      </m:r>
                      <m:r>
                        <a:rPr lang="en-IN" sz="1600" i="1">
                          <a:latin typeface="Cambria Math"/>
                        </a:rPr>
                        <m:t>)</m:t>
                      </m:r>
                    </m:oMath>
                  </m:oMathPara>
                </a14:m>
                <a:endParaRPr lang="en-IN" sz="2000" baseline="30000" dirty="0"/>
              </a:p>
            </p:txBody>
          </p:sp>
        </mc:Choice>
        <mc:Fallback xmlns="">
          <p:sp>
            <p:nvSpPr>
              <p:cNvPr id="62" name="TextBox 61"/>
              <p:cNvSpPr txBox="1">
                <a:spLocks noRot="1" noChangeAspect="1" noMove="1" noResize="1" noEditPoints="1" noAdjustHandles="1" noChangeArrowheads="1" noChangeShapeType="1" noTextEdit="1"/>
              </p:cNvSpPr>
              <p:nvPr/>
            </p:nvSpPr>
            <p:spPr>
              <a:xfrm>
                <a:off x="3934435" y="3377807"/>
                <a:ext cx="1035796" cy="332912"/>
              </a:xfrm>
              <a:prstGeom prst="rect">
                <a:avLst/>
              </a:prstGeom>
              <a:blipFill>
                <a:blip r:embed="rId2"/>
                <a:stretch>
                  <a:fillRect b="-14286"/>
                </a:stretch>
              </a:blipFill>
            </p:spPr>
            <p:txBody>
              <a:bodyPr/>
              <a:lstStyle/>
              <a:p>
                <a:r>
                  <a:rPr lang="en-US">
                    <a:noFill/>
                  </a:rPr>
                  <a:t> </a:t>
                </a:r>
              </a:p>
            </p:txBody>
          </p:sp>
        </mc:Fallback>
      </mc:AlternateContent>
      <p:sp>
        <p:nvSpPr>
          <p:cNvPr id="63" name="TextBox 62"/>
          <p:cNvSpPr txBox="1"/>
          <p:nvPr/>
        </p:nvSpPr>
        <p:spPr>
          <a:xfrm>
            <a:off x="3520367" y="3965377"/>
            <a:ext cx="1334020" cy="338554"/>
          </a:xfrm>
          <a:prstGeom prst="rect">
            <a:avLst/>
          </a:prstGeom>
          <a:noFill/>
        </p:spPr>
        <p:txBody>
          <a:bodyPr wrap="none" rtlCol="0">
            <a:spAutoFit/>
          </a:bodyPr>
          <a:lstStyle/>
          <a:p>
            <a:r>
              <a:rPr lang="en-IN" sz="1600" dirty="0"/>
              <a:t>Pad to b bits</a:t>
            </a:r>
            <a:endParaRPr lang="en-IN" sz="1600" baseline="30000" dirty="0"/>
          </a:p>
        </p:txBody>
      </p:sp>
      <mc:AlternateContent xmlns:mc="http://schemas.openxmlformats.org/markup-compatibility/2006" xmlns:a14="http://schemas.microsoft.com/office/drawing/2010/main">
        <mc:Choice Requires="a14">
          <p:sp>
            <p:nvSpPr>
              <p:cNvPr id="64" name="TextBox 63"/>
              <p:cNvSpPr txBox="1"/>
              <p:nvPr/>
            </p:nvSpPr>
            <p:spPr>
              <a:xfrm>
                <a:off x="3502559" y="6048436"/>
                <a:ext cx="1374029" cy="3329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1600" i="1">
                          <a:latin typeface="Cambria Math"/>
                        </a:rPr>
                        <m:t>𝐻𝑀𝐴𝐶</m:t>
                      </m:r>
                      <m:r>
                        <a:rPr lang="en-IN" sz="1600" i="1">
                          <a:latin typeface="Cambria Math"/>
                        </a:rPr>
                        <m:t>(</m:t>
                      </m:r>
                      <m:r>
                        <a:rPr lang="en-IN" sz="1600" i="1">
                          <a:latin typeface="Cambria Math"/>
                        </a:rPr>
                        <m:t>𝐾</m:t>
                      </m:r>
                      <m:r>
                        <a:rPr lang="en-IN" sz="1600" i="1">
                          <a:latin typeface="Cambria Math"/>
                        </a:rPr>
                        <m:t>,</m:t>
                      </m:r>
                      <m:r>
                        <a:rPr lang="en-IN" sz="1600" i="1">
                          <a:latin typeface="Cambria Math"/>
                        </a:rPr>
                        <m:t>𝑀</m:t>
                      </m:r>
                      <m:r>
                        <a:rPr lang="en-IN" sz="1600" i="1">
                          <a:latin typeface="Cambria Math"/>
                        </a:rPr>
                        <m:t>)</m:t>
                      </m:r>
                    </m:oMath>
                  </m:oMathPara>
                </a14:m>
                <a:endParaRPr lang="en-IN" sz="2000" baseline="30000" dirty="0"/>
              </a:p>
            </p:txBody>
          </p:sp>
        </mc:Choice>
        <mc:Fallback xmlns="">
          <p:sp>
            <p:nvSpPr>
              <p:cNvPr id="64" name="TextBox 63"/>
              <p:cNvSpPr txBox="1">
                <a:spLocks noRot="1" noChangeAspect="1" noMove="1" noResize="1" noEditPoints="1" noAdjustHandles="1" noChangeArrowheads="1" noChangeShapeType="1" noTextEdit="1"/>
              </p:cNvSpPr>
              <p:nvPr/>
            </p:nvSpPr>
            <p:spPr>
              <a:xfrm>
                <a:off x="3502559" y="6048436"/>
                <a:ext cx="1374029" cy="332912"/>
              </a:xfrm>
              <a:prstGeom prst="rect">
                <a:avLst/>
              </a:prstGeom>
              <a:blipFill>
                <a:blip r:embed="rId3"/>
                <a:stretch>
                  <a:fillRect b="-14815"/>
                </a:stretch>
              </a:blipFill>
            </p:spPr>
            <p:txBody>
              <a:bodyPr/>
              <a:lstStyle/>
              <a:p>
                <a:r>
                  <a:rPr lang="en-US">
                    <a:noFill/>
                  </a:rPr>
                  <a:t> </a:t>
                </a:r>
              </a:p>
            </p:txBody>
          </p:sp>
        </mc:Fallback>
      </mc:AlternateContent>
      <p:sp>
        <p:nvSpPr>
          <p:cNvPr id="65" name="Rectangle 64"/>
          <p:cNvSpPr/>
          <p:nvPr/>
        </p:nvSpPr>
        <p:spPr>
          <a:xfrm>
            <a:off x="5808685" y="872716"/>
            <a:ext cx="6252791" cy="4616648"/>
          </a:xfrm>
          <a:prstGeom prst="rect">
            <a:avLst/>
          </a:prstGeom>
          <a:solidFill>
            <a:schemeClr val="accent5">
              <a:lumMod val="20000"/>
              <a:lumOff val="80000"/>
            </a:schemeClr>
          </a:solidFill>
        </p:spPr>
        <p:txBody>
          <a:bodyPr wrap="square">
            <a:spAutoFit/>
          </a:bodyPr>
          <a:lstStyle/>
          <a:p>
            <a:pPr marL="342900" indent="-342900" algn="just">
              <a:spcAft>
                <a:spcPts val="600"/>
              </a:spcAft>
              <a:buFont typeface="+mj-lt"/>
              <a:buAutoNum type="arabicPeriod"/>
            </a:pPr>
            <a:r>
              <a:rPr lang="en-IN" sz="2400" dirty="0"/>
              <a:t>Append zeros to the left end of K to create a b-bit string K</a:t>
            </a:r>
            <a:r>
              <a:rPr lang="en-IN" sz="2400" baseline="30000" dirty="0"/>
              <a:t>+</a:t>
            </a:r>
          </a:p>
          <a:p>
            <a:pPr marL="342900" indent="-342900" algn="just">
              <a:spcAft>
                <a:spcPts val="600"/>
              </a:spcAft>
              <a:buFont typeface="+mj-lt"/>
              <a:buAutoNum type="arabicPeriod"/>
            </a:pPr>
            <a:r>
              <a:rPr lang="en-IN" sz="2400" dirty="0"/>
              <a:t>XOR K</a:t>
            </a:r>
            <a:r>
              <a:rPr lang="en-IN" sz="2400" baseline="30000" dirty="0"/>
              <a:t>+</a:t>
            </a:r>
            <a:r>
              <a:rPr lang="en-IN" sz="2400" dirty="0"/>
              <a:t> with </a:t>
            </a:r>
            <a:r>
              <a:rPr lang="en-IN" sz="2400" dirty="0" err="1"/>
              <a:t>ipad</a:t>
            </a:r>
            <a:r>
              <a:rPr lang="en-IN" sz="2400" dirty="0"/>
              <a:t> to produce the b-bit block S</a:t>
            </a:r>
            <a:r>
              <a:rPr lang="en-IN" sz="2400" baseline="-25000" dirty="0"/>
              <a:t>i</a:t>
            </a:r>
            <a:r>
              <a:rPr lang="en-IN" sz="2400" dirty="0"/>
              <a:t>.</a:t>
            </a:r>
          </a:p>
          <a:p>
            <a:pPr marL="342900" indent="-342900" algn="just">
              <a:spcAft>
                <a:spcPts val="600"/>
              </a:spcAft>
              <a:buFont typeface="+mj-lt"/>
              <a:buAutoNum type="arabicPeriod"/>
            </a:pPr>
            <a:r>
              <a:rPr lang="en-IN" sz="2400" dirty="0"/>
              <a:t>Append M to S</a:t>
            </a:r>
            <a:r>
              <a:rPr lang="en-IN" sz="2400" baseline="-25000" dirty="0"/>
              <a:t>i</a:t>
            </a:r>
            <a:r>
              <a:rPr lang="en-IN" sz="2400" dirty="0"/>
              <a:t>.</a:t>
            </a:r>
          </a:p>
          <a:p>
            <a:pPr marL="342900" indent="-342900" algn="just">
              <a:spcAft>
                <a:spcPts val="600"/>
              </a:spcAft>
              <a:buFont typeface="+mj-lt"/>
              <a:buAutoNum type="arabicPeriod"/>
            </a:pPr>
            <a:r>
              <a:rPr lang="en-IN" sz="2400" dirty="0"/>
              <a:t>Apply H to the stream generated in step 3.</a:t>
            </a:r>
          </a:p>
          <a:p>
            <a:pPr marL="342900" indent="-342900" algn="just">
              <a:spcAft>
                <a:spcPts val="600"/>
              </a:spcAft>
              <a:buFont typeface="+mj-lt"/>
              <a:buAutoNum type="arabicPeriod"/>
            </a:pPr>
            <a:r>
              <a:rPr lang="en-IN" sz="2400" dirty="0"/>
              <a:t>XOR K</a:t>
            </a:r>
            <a:r>
              <a:rPr lang="en-IN" sz="2400" baseline="30000" dirty="0"/>
              <a:t>+</a:t>
            </a:r>
            <a:r>
              <a:rPr lang="en-IN" sz="2400" dirty="0"/>
              <a:t>  with </a:t>
            </a:r>
            <a:r>
              <a:rPr lang="en-IN" sz="2400" dirty="0" err="1"/>
              <a:t>opad</a:t>
            </a:r>
            <a:r>
              <a:rPr lang="en-IN" sz="2400" dirty="0"/>
              <a:t> to produce the b-bit block S</a:t>
            </a:r>
            <a:r>
              <a:rPr lang="en-IN" sz="2400" baseline="-25000" dirty="0"/>
              <a:t>0</a:t>
            </a:r>
            <a:r>
              <a:rPr lang="en-IN" sz="2400" dirty="0"/>
              <a:t>.</a:t>
            </a:r>
          </a:p>
          <a:p>
            <a:pPr marL="342900" indent="-342900" algn="just">
              <a:spcAft>
                <a:spcPts val="600"/>
              </a:spcAft>
              <a:buFont typeface="+mj-lt"/>
              <a:buAutoNum type="arabicPeriod"/>
            </a:pPr>
            <a:r>
              <a:rPr lang="en-IN" sz="2400" dirty="0"/>
              <a:t>Append the hash result from step 4 to S</a:t>
            </a:r>
            <a:r>
              <a:rPr lang="en-IN" sz="2400" baseline="-25000" dirty="0"/>
              <a:t>0</a:t>
            </a:r>
            <a:r>
              <a:rPr lang="en-IN" sz="2400" dirty="0"/>
              <a:t>.</a:t>
            </a:r>
          </a:p>
          <a:p>
            <a:pPr marL="342900" indent="-342900" algn="just">
              <a:spcAft>
                <a:spcPts val="600"/>
              </a:spcAft>
              <a:buFont typeface="+mj-lt"/>
              <a:buAutoNum type="arabicPeriod"/>
            </a:pPr>
            <a:r>
              <a:rPr lang="en-IN" sz="2400" dirty="0"/>
              <a:t>Apply H to the stream generated in step 6 and output the result.</a:t>
            </a:r>
          </a:p>
        </p:txBody>
      </p:sp>
      <p:sp>
        <p:nvSpPr>
          <p:cNvPr id="66" name="TextBox 65"/>
          <p:cNvSpPr txBox="1"/>
          <p:nvPr/>
        </p:nvSpPr>
        <p:spPr>
          <a:xfrm>
            <a:off x="6714800" y="127375"/>
            <a:ext cx="4440559" cy="769441"/>
          </a:xfrm>
          <a:prstGeom prst="rect">
            <a:avLst/>
          </a:prstGeom>
          <a:noFill/>
        </p:spPr>
        <p:txBody>
          <a:bodyPr wrap="square" rtlCol="0">
            <a:spAutoFit/>
          </a:bodyPr>
          <a:lstStyle/>
          <a:p>
            <a:r>
              <a:rPr lang="en-IN" sz="4400" dirty="0">
                <a:latin typeface="+mj-lt"/>
              </a:rPr>
              <a:t>HMAC Structure</a:t>
            </a:r>
          </a:p>
        </p:txBody>
      </p:sp>
    </p:spTree>
    <p:extLst>
      <p:ext uri="{BB962C8B-B14F-4D97-AF65-F5344CB8AC3E}">
        <p14:creationId xmlns:p14="http://schemas.microsoft.com/office/powerpoint/2010/main" val="173414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5">
                                            <p:txEl>
                                              <p:pRg st="5" end="5"/>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3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56"/>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3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34"/>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animBg="1"/>
      <p:bldP spid="11" grpId="0" animBg="1"/>
      <p:bldP spid="12" grpId="0" animBg="1"/>
      <p:bldP spid="16" grpId="0"/>
      <p:bldP spid="18" grpId="0" animBg="1"/>
      <p:bldP spid="20" grpId="0" animBg="1"/>
      <p:bldP spid="22" grpId="0"/>
      <p:bldP spid="23" grpId="0"/>
      <p:bldP spid="24" grpId="0" animBg="1"/>
      <p:bldP spid="25" grpId="0" animBg="1"/>
      <p:bldP spid="26" grpId="0" animBg="1"/>
      <p:bldP spid="31" grpId="0" animBg="1"/>
      <p:bldP spid="33" grpId="0" animBg="1"/>
      <p:bldP spid="35" grpId="0" animBg="1"/>
      <p:bldP spid="41" grpId="0"/>
      <p:bldP spid="42" grpId="0"/>
      <p:bldP spid="57" grpId="0"/>
      <p:bldP spid="58" grpId="0"/>
      <p:bldP spid="59" grpId="0"/>
      <p:bldP spid="60" grpId="0"/>
      <p:bldP spid="61" grpId="0"/>
      <p:bldP spid="62" grpId="0"/>
      <p:bldP spid="63" grpId="0"/>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HMAC Structure</a:t>
            </a:r>
          </a:p>
        </p:txBody>
      </p:sp>
      <p:sp>
        <p:nvSpPr>
          <p:cNvPr id="3" name="Content Placeholder 2"/>
          <p:cNvSpPr>
            <a:spLocks noGrp="1"/>
          </p:cNvSpPr>
          <p:nvPr>
            <p:ph idx="1"/>
          </p:nvPr>
        </p:nvSpPr>
        <p:spPr/>
        <p:txBody>
          <a:bodyPr/>
          <a:lstStyle/>
          <a:p>
            <a:r>
              <a:rPr lang="en-IN" dirty="0"/>
              <a:t>H = Embedded hash function (e.g. MD5, SHA-1, RIPEMD-160).</a:t>
            </a:r>
          </a:p>
          <a:p>
            <a:r>
              <a:rPr lang="en-IN" dirty="0"/>
              <a:t>IV = Initial value that is input to hash function.</a:t>
            </a:r>
          </a:p>
          <a:p>
            <a:r>
              <a:rPr lang="en-IN" dirty="0"/>
              <a:t>M = Message input to HMAC.</a:t>
            </a:r>
          </a:p>
          <a:p>
            <a:r>
              <a:rPr lang="en-IN" dirty="0"/>
              <a:t>Y</a:t>
            </a:r>
            <a:r>
              <a:rPr lang="en-IN" baseline="-25000" dirty="0"/>
              <a:t>i</a:t>
            </a:r>
            <a:r>
              <a:rPr lang="en-IN" dirty="0"/>
              <a:t> = i </a:t>
            </a:r>
            <a:r>
              <a:rPr lang="en-IN" baseline="30000" dirty="0" err="1"/>
              <a:t>th</a:t>
            </a:r>
            <a:r>
              <a:rPr lang="en-IN" dirty="0"/>
              <a:t> block of M.</a:t>
            </a:r>
          </a:p>
          <a:p>
            <a:r>
              <a:rPr lang="en-IN" dirty="0"/>
              <a:t>L = Number of blocks in M.</a:t>
            </a:r>
          </a:p>
          <a:p>
            <a:r>
              <a:rPr lang="en-IN" dirty="0"/>
              <a:t>N = Length of hash code produced by embedded hash function.</a:t>
            </a:r>
          </a:p>
          <a:p>
            <a:r>
              <a:rPr lang="en-IN" dirty="0"/>
              <a:t>K </a:t>
            </a:r>
            <a:r>
              <a:rPr lang="en-IN" baseline="30000" dirty="0"/>
              <a:t>+</a:t>
            </a:r>
            <a:r>
              <a:rPr lang="en-IN" dirty="0"/>
              <a:t> = K padded with zeros on the left so that the result is b bits in length.</a:t>
            </a:r>
          </a:p>
          <a:p>
            <a:r>
              <a:rPr lang="en-IN" dirty="0" err="1"/>
              <a:t>ipad</a:t>
            </a:r>
            <a:r>
              <a:rPr lang="en-IN" dirty="0"/>
              <a:t> = 00110110 (36 in hexadecimal) repeated </a:t>
            </a:r>
            <a:r>
              <a:rPr lang="en-IN" i="1" dirty="0"/>
              <a:t>b/8 times.</a:t>
            </a:r>
          </a:p>
          <a:p>
            <a:r>
              <a:rPr lang="en-IN" dirty="0" err="1"/>
              <a:t>opad</a:t>
            </a:r>
            <a:r>
              <a:rPr lang="en-IN" dirty="0"/>
              <a:t> = 01011100 (5C in hexadecimal) repeated </a:t>
            </a:r>
            <a:r>
              <a:rPr lang="en-IN" i="1" dirty="0"/>
              <a:t>b/8 times.</a:t>
            </a:r>
            <a:endParaRPr lang="en-IN" dirty="0"/>
          </a:p>
          <a:p>
            <a:endParaRPr lang="en-IN" dirty="0"/>
          </a:p>
        </p:txBody>
      </p:sp>
    </p:spTree>
    <p:extLst>
      <p:ext uri="{BB962C8B-B14F-4D97-AF65-F5344CB8AC3E}">
        <p14:creationId xmlns:p14="http://schemas.microsoft.com/office/powerpoint/2010/main" val="198740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MAC based on Block Ciphers</a:t>
            </a:r>
          </a:p>
        </p:txBody>
      </p:sp>
      <p:sp>
        <p:nvSpPr>
          <p:cNvPr id="3" name="Content Placeholder 2"/>
          <p:cNvSpPr>
            <a:spLocks noGrp="1"/>
          </p:cNvSpPr>
          <p:nvPr>
            <p:ph idx="1"/>
          </p:nvPr>
        </p:nvSpPr>
        <p:spPr/>
        <p:txBody>
          <a:bodyPr/>
          <a:lstStyle/>
          <a:p>
            <a:r>
              <a:rPr lang="en-IN" dirty="0"/>
              <a:t>The </a:t>
            </a:r>
            <a:r>
              <a:rPr lang="en-IN" dirty="0">
                <a:solidFill>
                  <a:srgbClr val="C00000"/>
                </a:solidFill>
              </a:rPr>
              <a:t>Data Authentication Algorithm</a:t>
            </a:r>
            <a:r>
              <a:rPr lang="en-IN" b="1" dirty="0">
                <a:solidFill>
                  <a:srgbClr val="C00000"/>
                </a:solidFill>
              </a:rPr>
              <a:t> </a:t>
            </a:r>
            <a:r>
              <a:rPr lang="en-IN" dirty="0"/>
              <a:t>(DAA) based on DES, has been one of the most widely used MACs for a number of years.</a:t>
            </a:r>
          </a:p>
          <a:p>
            <a:r>
              <a:rPr lang="en-IN" dirty="0"/>
              <a:t>The algorithm can be defined as using the cipher block chaining (CBC) mode of operation of DES with an initialization vector of zero. </a:t>
            </a:r>
          </a:p>
          <a:p>
            <a:endParaRPr lang="en-IN" dirty="0"/>
          </a:p>
        </p:txBody>
      </p:sp>
      <p:sp>
        <p:nvSpPr>
          <p:cNvPr id="5" name="Rectangle 4"/>
          <p:cNvSpPr/>
          <p:nvPr/>
        </p:nvSpPr>
        <p:spPr>
          <a:xfrm>
            <a:off x="2771773" y="3356992"/>
            <a:ext cx="756084" cy="435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i="1" dirty="0"/>
              <a:t>P</a:t>
            </a:r>
            <a:r>
              <a:rPr lang="en-IN" sz="2400" baseline="-25000" dirty="0"/>
              <a:t>1</a:t>
            </a:r>
          </a:p>
        </p:txBody>
      </p:sp>
      <p:sp>
        <p:nvSpPr>
          <p:cNvPr id="6" name="Rectangle 5"/>
          <p:cNvSpPr/>
          <p:nvPr/>
        </p:nvSpPr>
        <p:spPr>
          <a:xfrm>
            <a:off x="2483741" y="4772655"/>
            <a:ext cx="1332148" cy="43560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2400" dirty="0"/>
              <a:t>Encrypt</a:t>
            </a:r>
          </a:p>
        </p:txBody>
      </p:sp>
      <p:sp>
        <p:nvSpPr>
          <p:cNvPr id="7" name="Rectangle 6"/>
          <p:cNvSpPr/>
          <p:nvPr/>
        </p:nvSpPr>
        <p:spPr>
          <a:xfrm>
            <a:off x="2771773" y="5644838"/>
            <a:ext cx="756084" cy="435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i="1" dirty="0"/>
              <a:t>C</a:t>
            </a:r>
            <a:r>
              <a:rPr lang="en-IN" sz="2400" baseline="-25000" dirty="0"/>
              <a:t>1</a:t>
            </a:r>
          </a:p>
        </p:txBody>
      </p:sp>
      <p:grpSp>
        <p:nvGrpSpPr>
          <p:cNvPr id="8" name="Group 7"/>
          <p:cNvGrpSpPr/>
          <p:nvPr/>
        </p:nvGrpSpPr>
        <p:grpSpPr>
          <a:xfrm>
            <a:off x="1739517" y="4406734"/>
            <a:ext cx="744225" cy="585762"/>
            <a:chOff x="85869" y="2021252"/>
            <a:chExt cx="744225" cy="585762"/>
          </a:xfrm>
        </p:grpSpPr>
        <p:sp>
          <p:nvSpPr>
            <p:cNvPr id="9" name="Freeform 8"/>
            <p:cNvSpPr/>
            <p:nvPr/>
          </p:nvSpPr>
          <p:spPr>
            <a:xfrm>
              <a:off x="265889" y="2405975"/>
              <a:ext cx="564205" cy="201039"/>
            </a:xfrm>
            <a:custGeom>
              <a:avLst/>
              <a:gdLst>
                <a:gd name="connsiteX0" fmla="*/ 0 w 564205"/>
                <a:gd name="connsiteY0" fmla="*/ 0 h 201039"/>
                <a:gd name="connsiteX1" fmla="*/ 0 w 564205"/>
                <a:gd name="connsiteY1" fmla="*/ 201039 h 201039"/>
                <a:gd name="connsiteX2" fmla="*/ 564205 w 564205"/>
                <a:gd name="connsiteY2" fmla="*/ 201039 h 201039"/>
              </a:gdLst>
              <a:ahLst/>
              <a:cxnLst>
                <a:cxn ang="0">
                  <a:pos x="connsiteX0" y="connsiteY0"/>
                </a:cxn>
                <a:cxn ang="0">
                  <a:pos x="connsiteX1" y="connsiteY1"/>
                </a:cxn>
                <a:cxn ang="0">
                  <a:pos x="connsiteX2" y="connsiteY2"/>
                </a:cxn>
              </a:cxnLst>
              <a:rect l="l" t="t" r="r" b="b"/>
              <a:pathLst>
                <a:path w="564205" h="201039">
                  <a:moveTo>
                    <a:pt x="0" y="0"/>
                  </a:moveTo>
                  <a:lnTo>
                    <a:pt x="0" y="201039"/>
                  </a:lnTo>
                  <a:lnTo>
                    <a:pt x="564205" y="201039"/>
                  </a:ln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p:nvPr/>
          </p:nvSpPr>
          <p:spPr>
            <a:xfrm>
              <a:off x="85869" y="2021252"/>
              <a:ext cx="360040" cy="461665"/>
            </a:xfrm>
            <a:prstGeom prst="rect">
              <a:avLst/>
            </a:prstGeom>
            <a:noFill/>
          </p:spPr>
          <p:txBody>
            <a:bodyPr wrap="square" rtlCol="0">
              <a:spAutoFit/>
            </a:bodyPr>
            <a:lstStyle/>
            <a:p>
              <a:r>
                <a:rPr lang="en-IN" sz="2400" i="1" dirty="0"/>
                <a:t>K</a:t>
              </a:r>
              <a:endParaRPr lang="en-IN" i="1" dirty="0"/>
            </a:p>
          </p:txBody>
        </p:sp>
      </p:grpSp>
      <p:cxnSp>
        <p:nvCxnSpPr>
          <p:cNvPr id="11" name="Straight Arrow Connector 10"/>
          <p:cNvCxnSpPr>
            <a:stCxn id="6" idx="2"/>
            <a:endCxn id="7" idx="0"/>
          </p:cNvCxnSpPr>
          <p:nvPr/>
        </p:nvCxnSpPr>
        <p:spPr>
          <a:xfrm>
            <a:off x="3149815" y="5208256"/>
            <a:ext cx="0" cy="436583"/>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2" name="Flowchart: Or 11"/>
          <p:cNvSpPr/>
          <p:nvPr/>
        </p:nvSpPr>
        <p:spPr>
          <a:xfrm>
            <a:off x="3023801" y="4167847"/>
            <a:ext cx="252028" cy="241868"/>
          </a:xfrm>
          <a:prstGeom prst="flowChartOr">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3" name="Straight Arrow Connector 12"/>
          <p:cNvCxnSpPr>
            <a:stCxn id="5" idx="2"/>
          </p:cNvCxnSpPr>
          <p:nvPr/>
        </p:nvCxnSpPr>
        <p:spPr>
          <a:xfrm>
            <a:off x="3149815" y="3792592"/>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Arrow Connector 13"/>
          <p:cNvCxnSpPr/>
          <p:nvPr/>
        </p:nvCxnSpPr>
        <p:spPr>
          <a:xfrm>
            <a:off x="3149815" y="4406734"/>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nvGrpSpPr>
          <p:cNvPr id="15" name="Group 14"/>
          <p:cNvGrpSpPr/>
          <p:nvPr/>
        </p:nvGrpSpPr>
        <p:grpSpPr>
          <a:xfrm>
            <a:off x="1749305" y="3674487"/>
            <a:ext cx="1274496" cy="608328"/>
            <a:chOff x="93148" y="1269155"/>
            <a:chExt cx="1274496" cy="608328"/>
          </a:xfrm>
        </p:grpSpPr>
        <p:sp>
          <p:nvSpPr>
            <p:cNvPr id="16" name="Freeform 15"/>
            <p:cNvSpPr/>
            <p:nvPr/>
          </p:nvSpPr>
          <p:spPr>
            <a:xfrm>
              <a:off x="263379" y="1692821"/>
              <a:ext cx="1104265" cy="184662"/>
            </a:xfrm>
            <a:custGeom>
              <a:avLst/>
              <a:gdLst>
                <a:gd name="connsiteX0" fmla="*/ 0 w 564205"/>
                <a:gd name="connsiteY0" fmla="*/ 0 h 201039"/>
                <a:gd name="connsiteX1" fmla="*/ 0 w 564205"/>
                <a:gd name="connsiteY1" fmla="*/ 201039 h 201039"/>
                <a:gd name="connsiteX2" fmla="*/ 564205 w 564205"/>
                <a:gd name="connsiteY2" fmla="*/ 201039 h 201039"/>
              </a:gdLst>
              <a:ahLst/>
              <a:cxnLst>
                <a:cxn ang="0">
                  <a:pos x="connsiteX0" y="connsiteY0"/>
                </a:cxn>
                <a:cxn ang="0">
                  <a:pos x="connsiteX1" y="connsiteY1"/>
                </a:cxn>
                <a:cxn ang="0">
                  <a:pos x="connsiteX2" y="connsiteY2"/>
                </a:cxn>
              </a:cxnLst>
              <a:rect l="l" t="t" r="r" b="b"/>
              <a:pathLst>
                <a:path w="564205" h="201039">
                  <a:moveTo>
                    <a:pt x="0" y="0"/>
                  </a:moveTo>
                  <a:lnTo>
                    <a:pt x="0" y="201039"/>
                  </a:lnTo>
                  <a:lnTo>
                    <a:pt x="564205" y="201039"/>
                  </a:ln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p:cNvSpPr txBox="1"/>
            <p:nvPr/>
          </p:nvSpPr>
          <p:spPr>
            <a:xfrm>
              <a:off x="93148" y="1269155"/>
              <a:ext cx="616574" cy="461665"/>
            </a:xfrm>
            <a:prstGeom prst="rect">
              <a:avLst/>
            </a:prstGeom>
            <a:noFill/>
          </p:spPr>
          <p:txBody>
            <a:bodyPr wrap="square" rtlCol="0">
              <a:spAutoFit/>
            </a:bodyPr>
            <a:lstStyle/>
            <a:p>
              <a:r>
                <a:rPr lang="en-IN" sz="2400" i="1" dirty="0"/>
                <a:t>IV</a:t>
              </a:r>
              <a:endParaRPr lang="en-IN" i="1" dirty="0"/>
            </a:p>
          </p:txBody>
        </p:sp>
      </p:grpSp>
      <p:sp>
        <p:nvSpPr>
          <p:cNvPr id="18" name="Rectangle 17"/>
          <p:cNvSpPr/>
          <p:nvPr/>
        </p:nvSpPr>
        <p:spPr>
          <a:xfrm>
            <a:off x="5401245" y="3356992"/>
            <a:ext cx="756084" cy="435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i="1" dirty="0"/>
              <a:t>P</a:t>
            </a:r>
            <a:r>
              <a:rPr lang="en-IN" sz="2400" baseline="-25000" dirty="0"/>
              <a:t>2</a:t>
            </a:r>
          </a:p>
        </p:txBody>
      </p:sp>
      <p:sp>
        <p:nvSpPr>
          <p:cNvPr id="19" name="Rectangle 18"/>
          <p:cNvSpPr/>
          <p:nvPr/>
        </p:nvSpPr>
        <p:spPr>
          <a:xfrm>
            <a:off x="5113213" y="4772655"/>
            <a:ext cx="1332148" cy="43560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2400" dirty="0"/>
              <a:t>Encrypt</a:t>
            </a:r>
          </a:p>
        </p:txBody>
      </p:sp>
      <p:sp>
        <p:nvSpPr>
          <p:cNvPr id="20" name="Rectangle 19"/>
          <p:cNvSpPr/>
          <p:nvPr/>
        </p:nvSpPr>
        <p:spPr>
          <a:xfrm>
            <a:off x="5401245" y="5644838"/>
            <a:ext cx="756084" cy="435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i="1" dirty="0"/>
              <a:t>C</a:t>
            </a:r>
            <a:r>
              <a:rPr lang="en-IN" sz="2400" baseline="-25000" dirty="0"/>
              <a:t>2</a:t>
            </a:r>
          </a:p>
        </p:txBody>
      </p:sp>
      <p:cxnSp>
        <p:nvCxnSpPr>
          <p:cNvPr id="21" name="Straight Arrow Connector 20"/>
          <p:cNvCxnSpPr>
            <a:stCxn id="19" idx="2"/>
            <a:endCxn id="20" idx="0"/>
          </p:cNvCxnSpPr>
          <p:nvPr/>
        </p:nvCxnSpPr>
        <p:spPr>
          <a:xfrm>
            <a:off x="5779287" y="5208256"/>
            <a:ext cx="0" cy="436583"/>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2" name="Flowchart: Or 21"/>
          <p:cNvSpPr/>
          <p:nvPr/>
        </p:nvSpPr>
        <p:spPr>
          <a:xfrm>
            <a:off x="5653273" y="4167847"/>
            <a:ext cx="252028" cy="241868"/>
          </a:xfrm>
          <a:prstGeom prst="flowChartOr">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23" name="Straight Arrow Connector 22"/>
          <p:cNvCxnSpPr>
            <a:stCxn id="18" idx="2"/>
          </p:cNvCxnSpPr>
          <p:nvPr/>
        </p:nvCxnSpPr>
        <p:spPr>
          <a:xfrm>
            <a:off x="5779287" y="3792592"/>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p:cNvCxnSpPr/>
          <p:nvPr/>
        </p:nvCxnSpPr>
        <p:spPr>
          <a:xfrm>
            <a:off x="5779287" y="4406734"/>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5" name="Freeform 24"/>
          <p:cNvSpPr/>
          <p:nvPr/>
        </p:nvSpPr>
        <p:spPr>
          <a:xfrm>
            <a:off x="3517383" y="4266559"/>
            <a:ext cx="2146570" cy="1582365"/>
          </a:xfrm>
          <a:custGeom>
            <a:avLst/>
            <a:gdLst>
              <a:gd name="connsiteX0" fmla="*/ 0 w 2146570"/>
              <a:gd name="connsiteY0" fmla="*/ 1582365 h 1582365"/>
              <a:gd name="connsiteX1" fmla="*/ 544748 w 2146570"/>
              <a:gd name="connsiteY1" fmla="*/ 1582365 h 1582365"/>
              <a:gd name="connsiteX2" fmla="*/ 544748 w 2146570"/>
              <a:gd name="connsiteY2" fmla="*/ 12970 h 1582365"/>
              <a:gd name="connsiteX3" fmla="*/ 2146570 w 2146570"/>
              <a:gd name="connsiteY3" fmla="*/ 0 h 1582365"/>
            </a:gdLst>
            <a:ahLst/>
            <a:cxnLst>
              <a:cxn ang="0">
                <a:pos x="connsiteX0" y="connsiteY0"/>
              </a:cxn>
              <a:cxn ang="0">
                <a:pos x="connsiteX1" y="connsiteY1"/>
              </a:cxn>
              <a:cxn ang="0">
                <a:pos x="connsiteX2" y="connsiteY2"/>
              </a:cxn>
              <a:cxn ang="0">
                <a:pos x="connsiteX3" y="connsiteY3"/>
              </a:cxn>
            </a:cxnLst>
            <a:rect l="l" t="t" r="r" b="b"/>
            <a:pathLst>
              <a:path w="2146570" h="1582365">
                <a:moveTo>
                  <a:pt x="0" y="1582365"/>
                </a:moveTo>
                <a:lnTo>
                  <a:pt x="544748" y="1582365"/>
                </a:lnTo>
                <a:lnTo>
                  <a:pt x="544748" y="12970"/>
                </a:lnTo>
                <a:lnTo>
                  <a:pt x="2146570" y="0"/>
                </a:ln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p:cNvSpPr txBox="1"/>
          <p:nvPr/>
        </p:nvSpPr>
        <p:spPr>
          <a:xfrm>
            <a:off x="7165248" y="4406735"/>
            <a:ext cx="648072" cy="830997"/>
          </a:xfrm>
          <a:prstGeom prst="rect">
            <a:avLst/>
          </a:prstGeom>
          <a:noFill/>
        </p:spPr>
        <p:txBody>
          <a:bodyPr wrap="square" rtlCol="0">
            <a:spAutoFit/>
          </a:bodyPr>
          <a:lstStyle/>
          <a:p>
            <a:r>
              <a:rPr lang="en-IN" sz="4800" b="1" dirty="0"/>
              <a:t>…</a:t>
            </a:r>
            <a:endParaRPr lang="en-IN" b="1" dirty="0"/>
          </a:p>
        </p:txBody>
      </p:sp>
      <p:sp>
        <p:nvSpPr>
          <p:cNvPr id="27" name="Rectangle 26"/>
          <p:cNvSpPr/>
          <p:nvPr/>
        </p:nvSpPr>
        <p:spPr>
          <a:xfrm>
            <a:off x="9385637" y="3372372"/>
            <a:ext cx="756084" cy="435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i="1" dirty="0"/>
              <a:t>P</a:t>
            </a:r>
            <a:r>
              <a:rPr lang="en-IN" sz="2400" i="1" baseline="-25000" dirty="0"/>
              <a:t>N</a:t>
            </a:r>
            <a:endParaRPr lang="en-IN" sz="2400" baseline="-25000" dirty="0"/>
          </a:p>
        </p:txBody>
      </p:sp>
      <p:sp>
        <p:nvSpPr>
          <p:cNvPr id="28" name="Rectangle 27"/>
          <p:cNvSpPr/>
          <p:nvPr/>
        </p:nvSpPr>
        <p:spPr>
          <a:xfrm>
            <a:off x="9097605" y="4788035"/>
            <a:ext cx="1332148" cy="435600"/>
          </a:xfrm>
          <a:prstGeom prst="rect">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IN" sz="2400" dirty="0"/>
              <a:t>Encrypt</a:t>
            </a:r>
          </a:p>
        </p:txBody>
      </p:sp>
      <p:sp>
        <p:nvSpPr>
          <p:cNvPr id="29" name="Rectangle 28"/>
          <p:cNvSpPr/>
          <p:nvPr/>
        </p:nvSpPr>
        <p:spPr>
          <a:xfrm>
            <a:off x="9385637" y="5705613"/>
            <a:ext cx="756084" cy="435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2400" i="1" dirty="0"/>
              <a:t>C</a:t>
            </a:r>
            <a:r>
              <a:rPr lang="en-IN" sz="2400" i="1" baseline="-25000" dirty="0"/>
              <a:t>N</a:t>
            </a:r>
            <a:endParaRPr lang="en-IN" sz="2400" baseline="-25000" dirty="0"/>
          </a:p>
        </p:txBody>
      </p:sp>
      <p:cxnSp>
        <p:nvCxnSpPr>
          <p:cNvPr id="30" name="Straight Arrow Connector 29"/>
          <p:cNvCxnSpPr>
            <a:stCxn id="28" idx="2"/>
          </p:cNvCxnSpPr>
          <p:nvPr/>
        </p:nvCxnSpPr>
        <p:spPr>
          <a:xfrm>
            <a:off x="9763679" y="5223636"/>
            <a:ext cx="0" cy="436583"/>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1" name="Flowchart: Or 30"/>
          <p:cNvSpPr/>
          <p:nvPr/>
        </p:nvSpPr>
        <p:spPr>
          <a:xfrm>
            <a:off x="9637665" y="4183227"/>
            <a:ext cx="252028" cy="241868"/>
          </a:xfrm>
          <a:prstGeom prst="flowChartOr">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32" name="Straight Arrow Connector 31"/>
          <p:cNvCxnSpPr>
            <a:stCxn id="27" idx="2"/>
          </p:cNvCxnSpPr>
          <p:nvPr/>
        </p:nvCxnSpPr>
        <p:spPr>
          <a:xfrm>
            <a:off x="9763679" y="3807972"/>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Arrow Connector 32"/>
          <p:cNvCxnSpPr/>
          <p:nvPr/>
        </p:nvCxnSpPr>
        <p:spPr>
          <a:xfrm>
            <a:off x="9763679" y="4422114"/>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4" name="Freeform 33"/>
          <p:cNvSpPr/>
          <p:nvPr/>
        </p:nvSpPr>
        <p:spPr>
          <a:xfrm>
            <a:off x="6143852" y="4953980"/>
            <a:ext cx="674451" cy="920885"/>
          </a:xfrm>
          <a:custGeom>
            <a:avLst/>
            <a:gdLst>
              <a:gd name="connsiteX0" fmla="*/ 0 w 674451"/>
              <a:gd name="connsiteY0" fmla="*/ 920885 h 920885"/>
              <a:gd name="connsiteX1" fmla="*/ 674451 w 674451"/>
              <a:gd name="connsiteY1" fmla="*/ 920885 h 920885"/>
              <a:gd name="connsiteX2" fmla="*/ 674451 w 674451"/>
              <a:gd name="connsiteY2" fmla="*/ 0 h 920885"/>
            </a:gdLst>
            <a:ahLst/>
            <a:cxnLst>
              <a:cxn ang="0">
                <a:pos x="connsiteX0" y="connsiteY0"/>
              </a:cxn>
              <a:cxn ang="0">
                <a:pos x="connsiteX1" y="connsiteY1"/>
              </a:cxn>
              <a:cxn ang="0">
                <a:pos x="connsiteX2" y="connsiteY2"/>
              </a:cxn>
            </a:cxnLst>
            <a:rect l="l" t="t" r="r" b="b"/>
            <a:pathLst>
              <a:path w="674451" h="920885">
                <a:moveTo>
                  <a:pt x="0" y="920885"/>
                </a:moveTo>
                <a:lnTo>
                  <a:pt x="674451" y="920885"/>
                </a:lnTo>
                <a:lnTo>
                  <a:pt x="67445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34"/>
          <p:cNvSpPr/>
          <p:nvPr/>
        </p:nvSpPr>
        <p:spPr>
          <a:xfrm>
            <a:off x="7914286" y="4298984"/>
            <a:ext cx="1718553" cy="708892"/>
          </a:xfrm>
          <a:custGeom>
            <a:avLst/>
            <a:gdLst>
              <a:gd name="connsiteX0" fmla="*/ 0 w 1718553"/>
              <a:gd name="connsiteY0" fmla="*/ 648510 h 648510"/>
              <a:gd name="connsiteX1" fmla="*/ 0 w 1718553"/>
              <a:gd name="connsiteY1" fmla="*/ 0 h 648510"/>
              <a:gd name="connsiteX2" fmla="*/ 1718553 w 1718553"/>
              <a:gd name="connsiteY2" fmla="*/ 0 h 648510"/>
            </a:gdLst>
            <a:ahLst/>
            <a:cxnLst>
              <a:cxn ang="0">
                <a:pos x="connsiteX0" y="connsiteY0"/>
              </a:cxn>
              <a:cxn ang="0">
                <a:pos x="connsiteX1" y="connsiteY1"/>
              </a:cxn>
              <a:cxn ang="0">
                <a:pos x="connsiteX2" y="connsiteY2"/>
              </a:cxn>
            </a:cxnLst>
            <a:rect l="l" t="t" r="r" b="b"/>
            <a:pathLst>
              <a:path w="1718553" h="648510">
                <a:moveTo>
                  <a:pt x="0" y="648510"/>
                </a:moveTo>
                <a:lnTo>
                  <a:pt x="0" y="0"/>
                </a:lnTo>
                <a:lnTo>
                  <a:pt x="1718553" y="0"/>
                </a:ln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TextBox 35"/>
          <p:cNvSpPr txBox="1"/>
          <p:nvPr/>
        </p:nvSpPr>
        <p:spPr>
          <a:xfrm>
            <a:off x="7880109" y="3818171"/>
            <a:ext cx="644818" cy="707886"/>
          </a:xfrm>
          <a:prstGeom prst="rect">
            <a:avLst/>
          </a:prstGeom>
          <a:noFill/>
        </p:spPr>
        <p:txBody>
          <a:bodyPr wrap="square" rtlCol="0">
            <a:spAutoFit/>
          </a:bodyPr>
          <a:lstStyle/>
          <a:p>
            <a:r>
              <a:rPr lang="en-IN" sz="2400" i="1" dirty="0"/>
              <a:t>C</a:t>
            </a:r>
            <a:r>
              <a:rPr lang="en-IN" sz="2400" i="1" baseline="-25000" dirty="0"/>
              <a:t>N</a:t>
            </a:r>
            <a:r>
              <a:rPr lang="en-IN" sz="2400" baseline="-25000" dirty="0"/>
              <a:t>-1</a:t>
            </a:r>
            <a:endParaRPr lang="en-IN" baseline="-25000" dirty="0"/>
          </a:p>
        </p:txBody>
      </p:sp>
      <p:grpSp>
        <p:nvGrpSpPr>
          <p:cNvPr id="37" name="Group 36"/>
          <p:cNvGrpSpPr/>
          <p:nvPr/>
        </p:nvGrpSpPr>
        <p:grpSpPr>
          <a:xfrm>
            <a:off x="8353381" y="4425095"/>
            <a:ext cx="744225" cy="585762"/>
            <a:chOff x="85869" y="2021252"/>
            <a:chExt cx="744225" cy="585762"/>
          </a:xfrm>
        </p:grpSpPr>
        <p:sp>
          <p:nvSpPr>
            <p:cNvPr id="38" name="Freeform 37"/>
            <p:cNvSpPr/>
            <p:nvPr/>
          </p:nvSpPr>
          <p:spPr>
            <a:xfrm>
              <a:off x="265889" y="2405975"/>
              <a:ext cx="564205" cy="201039"/>
            </a:xfrm>
            <a:custGeom>
              <a:avLst/>
              <a:gdLst>
                <a:gd name="connsiteX0" fmla="*/ 0 w 564205"/>
                <a:gd name="connsiteY0" fmla="*/ 0 h 201039"/>
                <a:gd name="connsiteX1" fmla="*/ 0 w 564205"/>
                <a:gd name="connsiteY1" fmla="*/ 201039 h 201039"/>
                <a:gd name="connsiteX2" fmla="*/ 564205 w 564205"/>
                <a:gd name="connsiteY2" fmla="*/ 201039 h 201039"/>
              </a:gdLst>
              <a:ahLst/>
              <a:cxnLst>
                <a:cxn ang="0">
                  <a:pos x="connsiteX0" y="connsiteY0"/>
                </a:cxn>
                <a:cxn ang="0">
                  <a:pos x="connsiteX1" y="connsiteY1"/>
                </a:cxn>
                <a:cxn ang="0">
                  <a:pos x="connsiteX2" y="connsiteY2"/>
                </a:cxn>
              </a:cxnLst>
              <a:rect l="l" t="t" r="r" b="b"/>
              <a:pathLst>
                <a:path w="564205" h="201039">
                  <a:moveTo>
                    <a:pt x="0" y="0"/>
                  </a:moveTo>
                  <a:lnTo>
                    <a:pt x="0" y="201039"/>
                  </a:lnTo>
                  <a:lnTo>
                    <a:pt x="564205" y="201039"/>
                  </a:ln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p:cNvSpPr txBox="1"/>
            <p:nvPr/>
          </p:nvSpPr>
          <p:spPr>
            <a:xfrm>
              <a:off x="85869" y="2021252"/>
              <a:ext cx="360040" cy="461665"/>
            </a:xfrm>
            <a:prstGeom prst="rect">
              <a:avLst/>
            </a:prstGeom>
            <a:noFill/>
          </p:spPr>
          <p:txBody>
            <a:bodyPr wrap="square" rtlCol="0">
              <a:spAutoFit/>
            </a:bodyPr>
            <a:lstStyle/>
            <a:p>
              <a:r>
                <a:rPr lang="en-IN" sz="2400" i="1" dirty="0"/>
                <a:t>K</a:t>
              </a:r>
              <a:endParaRPr lang="en-IN" i="1" dirty="0"/>
            </a:p>
          </p:txBody>
        </p:sp>
      </p:grpSp>
      <p:grpSp>
        <p:nvGrpSpPr>
          <p:cNvPr id="40" name="Group 39"/>
          <p:cNvGrpSpPr/>
          <p:nvPr/>
        </p:nvGrpSpPr>
        <p:grpSpPr>
          <a:xfrm>
            <a:off x="4394355" y="4404693"/>
            <a:ext cx="744225" cy="585762"/>
            <a:chOff x="85869" y="2021252"/>
            <a:chExt cx="744225" cy="585762"/>
          </a:xfrm>
        </p:grpSpPr>
        <p:sp>
          <p:nvSpPr>
            <p:cNvPr id="41" name="Freeform 40"/>
            <p:cNvSpPr/>
            <p:nvPr/>
          </p:nvSpPr>
          <p:spPr>
            <a:xfrm>
              <a:off x="265889" y="2405975"/>
              <a:ext cx="564205" cy="201039"/>
            </a:xfrm>
            <a:custGeom>
              <a:avLst/>
              <a:gdLst>
                <a:gd name="connsiteX0" fmla="*/ 0 w 564205"/>
                <a:gd name="connsiteY0" fmla="*/ 0 h 201039"/>
                <a:gd name="connsiteX1" fmla="*/ 0 w 564205"/>
                <a:gd name="connsiteY1" fmla="*/ 201039 h 201039"/>
                <a:gd name="connsiteX2" fmla="*/ 564205 w 564205"/>
                <a:gd name="connsiteY2" fmla="*/ 201039 h 201039"/>
              </a:gdLst>
              <a:ahLst/>
              <a:cxnLst>
                <a:cxn ang="0">
                  <a:pos x="connsiteX0" y="connsiteY0"/>
                </a:cxn>
                <a:cxn ang="0">
                  <a:pos x="connsiteX1" y="connsiteY1"/>
                </a:cxn>
                <a:cxn ang="0">
                  <a:pos x="connsiteX2" y="connsiteY2"/>
                </a:cxn>
              </a:cxnLst>
              <a:rect l="l" t="t" r="r" b="b"/>
              <a:pathLst>
                <a:path w="564205" h="201039">
                  <a:moveTo>
                    <a:pt x="0" y="0"/>
                  </a:moveTo>
                  <a:lnTo>
                    <a:pt x="0" y="201039"/>
                  </a:lnTo>
                  <a:lnTo>
                    <a:pt x="564205" y="201039"/>
                  </a:ln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p:cNvSpPr txBox="1"/>
            <p:nvPr/>
          </p:nvSpPr>
          <p:spPr>
            <a:xfrm>
              <a:off x="85869" y="2021252"/>
              <a:ext cx="360040" cy="461665"/>
            </a:xfrm>
            <a:prstGeom prst="rect">
              <a:avLst/>
            </a:prstGeom>
            <a:noFill/>
          </p:spPr>
          <p:txBody>
            <a:bodyPr wrap="square" rtlCol="0">
              <a:spAutoFit/>
            </a:bodyPr>
            <a:lstStyle/>
            <a:p>
              <a:r>
                <a:rPr lang="en-IN" sz="2400" i="1" dirty="0"/>
                <a:t>K</a:t>
              </a:r>
              <a:endParaRPr lang="en-IN" i="1" dirty="0"/>
            </a:p>
          </p:txBody>
        </p:sp>
      </p:grpSp>
    </p:spTree>
    <p:extLst>
      <p:ext uri="{BB962C8B-B14F-4D97-AF65-F5344CB8AC3E}">
        <p14:creationId xmlns:p14="http://schemas.microsoft.com/office/powerpoint/2010/main" val="317079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12" grpId="0" animBg="1"/>
      <p:bldP spid="18" grpId="0" animBg="1"/>
      <p:bldP spid="19" grpId="0" animBg="1"/>
      <p:bldP spid="20" grpId="0" animBg="1"/>
      <p:bldP spid="22" grpId="0" animBg="1"/>
      <p:bldP spid="25" grpId="0" animBg="1"/>
      <p:bldP spid="26" grpId="0"/>
      <p:bldP spid="27" grpId="0" animBg="1"/>
      <p:bldP spid="28" grpId="0" animBg="1"/>
      <p:bldP spid="29" grpId="0" animBg="1"/>
      <p:bldP spid="31" grpId="0" animBg="1"/>
      <p:bldP spid="34" grpId="0" animBg="1"/>
      <p:bldP spid="35" grpId="0"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dirty="0"/>
              <a:t>Data </a:t>
            </a:r>
            <a:r>
              <a:rPr lang="en-IN" dirty="0"/>
              <a:t>Authentication</a:t>
            </a:r>
            <a:r>
              <a:rPr lang="en-IN" sz="4000" dirty="0"/>
              <a:t> Algorithm (DAA)</a:t>
            </a:r>
          </a:p>
        </p:txBody>
      </p:sp>
      <p:sp>
        <p:nvSpPr>
          <p:cNvPr id="3" name="Content Placeholder 2">
            <a:extLst>
              <a:ext uri="{FF2B5EF4-FFF2-40B4-BE49-F238E27FC236}">
                <a16:creationId xmlns:a16="http://schemas.microsoft.com/office/drawing/2014/main" id="{FFD690CD-5FBE-5C72-EF2B-162D1F199B29}"/>
              </a:ext>
            </a:extLst>
          </p:cNvPr>
          <p:cNvSpPr>
            <a:spLocks noGrp="1"/>
          </p:cNvSpPr>
          <p:nvPr>
            <p:ph idx="1"/>
          </p:nvPr>
        </p:nvSpPr>
        <p:spPr/>
        <p:txBody>
          <a:bodyPr/>
          <a:lstStyle/>
          <a:p>
            <a:endParaRPr lang="en-US"/>
          </a:p>
        </p:txBody>
      </p:sp>
      <p:sp>
        <p:nvSpPr>
          <p:cNvPr id="6" name="Rectangle 5"/>
          <p:cNvSpPr/>
          <p:nvPr/>
        </p:nvSpPr>
        <p:spPr>
          <a:xfrm>
            <a:off x="1175422" y="1488850"/>
            <a:ext cx="1332148"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i="1" dirty="0"/>
          </a:p>
          <a:p>
            <a:pPr algn="ctr"/>
            <a:r>
              <a:rPr lang="en-IN" i="1" dirty="0"/>
              <a:t>D</a:t>
            </a:r>
            <a:r>
              <a:rPr lang="en-IN" i="1" baseline="-25000" dirty="0"/>
              <a:t>1</a:t>
            </a:r>
          </a:p>
          <a:p>
            <a:pPr algn="ctr"/>
            <a:r>
              <a:rPr lang="en-IN" i="1" dirty="0"/>
              <a:t>(64 bits)</a:t>
            </a:r>
          </a:p>
          <a:p>
            <a:pPr algn="ctr"/>
            <a:endParaRPr lang="en-IN" i="1" baseline="-25000" dirty="0"/>
          </a:p>
          <a:p>
            <a:pPr algn="ctr"/>
            <a:endParaRPr lang="en-IN" baseline="-25000" dirty="0"/>
          </a:p>
        </p:txBody>
      </p:sp>
      <p:sp>
        <p:nvSpPr>
          <p:cNvPr id="8" name="Rectangle 7"/>
          <p:cNvSpPr/>
          <p:nvPr/>
        </p:nvSpPr>
        <p:spPr>
          <a:xfrm>
            <a:off x="1175422" y="4909230"/>
            <a:ext cx="1332148" cy="6120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i="1" dirty="0"/>
              <a:t>O</a:t>
            </a:r>
            <a:r>
              <a:rPr lang="en-IN" baseline="-25000" dirty="0"/>
              <a:t>1</a:t>
            </a:r>
          </a:p>
          <a:p>
            <a:pPr algn="ctr"/>
            <a:r>
              <a:rPr lang="en-IN" dirty="0"/>
              <a:t>(64 bits)</a:t>
            </a:r>
            <a:endParaRPr lang="en-IN" baseline="-25000" dirty="0"/>
          </a:p>
        </p:txBody>
      </p:sp>
      <p:sp>
        <p:nvSpPr>
          <p:cNvPr id="11" name="TextBox 10"/>
          <p:cNvSpPr txBox="1"/>
          <p:nvPr/>
        </p:nvSpPr>
        <p:spPr>
          <a:xfrm>
            <a:off x="275322" y="3361058"/>
            <a:ext cx="360040" cy="369332"/>
          </a:xfrm>
          <a:prstGeom prst="rect">
            <a:avLst/>
          </a:prstGeom>
          <a:noFill/>
        </p:spPr>
        <p:txBody>
          <a:bodyPr wrap="square" rtlCol="0">
            <a:spAutoFit/>
          </a:bodyPr>
          <a:lstStyle/>
          <a:p>
            <a:r>
              <a:rPr lang="en-IN" i="1" dirty="0"/>
              <a:t>K</a:t>
            </a:r>
          </a:p>
        </p:txBody>
      </p:sp>
      <p:sp>
        <p:nvSpPr>
          <p:cNvPr id="4" name="TextBox 3"/>
          <p:cNvSpPr txBox="1"/>
          <p:nvPr/>
        </p:nvSpPr>
        <p:spPr>
          <a:xfrm>
            <a:off x="1067410" y="1088740"/>
            <a:ext cx="1584176" cy="369332"/>
          </a:xfrm>
          <a:prstGeom prst="rect">
            <a:avLst/>
          </a:prstGeom>
          <a:noFill/>
        </p:spPr>
        <p:txBody>
          <a:bodyPr wrap="square" rtlCol="0">
            <a:spAutoFit/>
          </a:bodyPr>
          <a:lstStyle/>
          <a:p>
            <a:pPr algn="ctr"/>
            <a:r>
              <a:rPr lang="en-IN" dirty="0"/>
              <a:t>Time = 1</a:t>
            </a:r>
          </a:p>
        </p:txBody>
      </p:sp>
      <p:sp>
        <p:nvSpPr>
          <p:cNvPr id="40" name="TextBox 39"/>
          <p:cNvSpPr txBox="1"/>
          <p:nvPr/>
        </p:nvSpPr>
        <p:spPr>
          <a:xfrm>
            <a:off x="-120722" y="3577082"/>
            <a:ext cx="1584176" cy="369332"/>
          </a:xfrm>
          <a:prstGeom prst="rect">
            <a:avLst/>
          </a:prstGeom>
          <a:noFill/>
        </p:spPr>
        <p:txBody>
          <a:bodyPr wrap="square" rtlCol="0">
            <a:spAutoFit/>
          </a:bodyPr>
          <a:lstStyle/>
          <a:p>
            <a:pPr algn="ctr"/>
            <a:r>
              <a:rPr lang="en-IN" dirty="0"/>
              <a:t>(56 bits)</a:t>
            </a:r>
          </a:p>
        </p:txBody>
      </p:sp>
      <p:sp>
        <p:nvSpPr>
          <p:cNvPr id="41" name="Rounded Rectangle 40"/>
          <p:cNvSpPr/>
          <p:nvPr/>
        </p:nvSpPr>
        <p:spPr>
          <a:xfrm>
            <a:off x="1175422" y="3327168"/>
            <a:ext cx="1332148" cy="533881"/>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DES</a:t>
            </a:r>
          </a:p>
          <a:p>
            <a:pPr algn="ctr"/>
            <a:r>
              <a:rPr lang="en-IN" sz="1600" dirty="0">
                <a:solidFill>
                  <a:schemeClr val="tx1"/>
                </a:solidFill>
              </a:rPr>
              <a:t>Encrypt</a:t>
            </a:r>
          </a:p>
        </p:txBody>
      </p:sp>
      <p:cxnSp>
        <p:nvCxnSpPr>
          <p:cNvPr id="47" name="Straight Arrow Connector 46"/>
          <p:cNvCxnSpPr/>
          <p:nvPr/>
        </p:nvCxnSpPr>
        <p:spPr>
          <a:xfrm>
            <a:off x="563410" y="3594107"/>
            <a:ext cx="504000"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95" name="Straight Arrow Connector 94"/>
          <p:cNvCxnSpPr/>
          <p:nvPr/>
        </p:nvCxnSpPr>
        <p:spPr>
          <a:xfrm>
            <a:off x="1859498" y="2136922"/>
            <a:ext cx="0" cy="1190244"/>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96" name="Straight Arrow Connector 95"/>
          <p:cNvCxnSpPr>
            <a:endCxn id="8" idx="0"/>
          </p:cNvCxnSpPr>
          <p:nvPr/>
        </p:nvCxnSpPr>
        <p:spPr>
          <a:xfrm>
            <a:off x="1841496" y="3861049"/>
            <a:ext cx="0" cy="1048181"/>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98" name="Rectangle 97"/>
          <p:cNvSpPr/>
          <p:nvPr/>
        </p:nvSpPr>
        <p:spPr>
          <a:xfrm>
            <a:off x="4091746" y="1488850"/>
            <a:ext cx="1332148" cy="6480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i="1" dirty="0"/>
          </a:p>
          <a:p>
            <a:pPr algn="ctr"/>
            <a:r>
              <a:rPr lang="en-IN" i="1" dirty="0"/>
              <a:t>D</a:t>
            </a:r>
            <a:r>
              <a:rPr lang="en-IN" i="1" baseline="-25000" dirty="0"/>
              <a:t>2</a:t>
            </a:r>
            <a:endParaRPr lang="en-IN" i="1" dirty="0"/>
          </a:p>
          <a:p>
            <a:pPr algn="ctr"/>
            <a:endParaRPr lang="en-IN" i="1" baseline="-25000" dirty="0"/>
          </a:p>
          <a:p>
            <a:pPr algn="ctr"/>
            <a:endParaRPr lang="en-IN" baseline="-25000" dirty="0"/>
          </a:p>
        </p:txBody>
      </p:sp>
      <p:sp>
        <p:nvSpPr>
          <p:cNvPr id="99" name="Rectangle 98"/>
          <p:cNvSpPr/>
          <p:nvPr/>
        </p:nvSpPr>
        <p:spPr>
          <a:xfrm>
            <a:off x="4091746" y="4909230"/>
            <a:ext cx="1332148" cy="6120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i="1" dirty="0"/>
              <a:t>O</a:t>
            </a:r>
            <a:r>
              <a:rPr lang="en-IN" baseline="-25000" dirty="0"/>
              <a:t>2</a:t>
            </a:r>
          </a:p>
        </p:txBody>
      </p:sp>
      <p:sp>
        <p:nvSpPr>
          <p:cNvPr id="100" name="TextBox 99"/>
          <p:cNvSpPr txBox="1"/>
          <p:nvPr/>
        </p:nvSpPr>
        <p:spPr>
          <a:xfrm>
            <a:off x="3299658" y="3383704"/>
            <a:ext cx="360040" cy="369332"/>
          </a:xfrm>
          <a:prstGeom prst="rect">
            <a:avLst/>
          </a:prstGeom>
          <a:noFill/>
        </p:spPr>
        <p:txBody>
          <a:bodyPr wrap="square" rtlCol="0">
            <a:spAutoFit/>
          </a:bodyPr>
          <a:lstStyle/>
          <a:p>
            <a:r>
              <a:rPr lang="en-IN" i="1" dirty="0"/>
              <a:t>K</a:t>
            </a:r>
          </a:p>
        </p:txBody>
      </p:sp>
      <p:sp>
        <p:nvSpPr>
          <p:cNvPr id="101" name="TextBox 100"/>
          <p:cNvSpPr txBox="1"/>
          <p:nvPr/>
        </p:nvSpPr>
        <p:spPr>
          <a:xfrm>
            <a:off x="3983734" y="1088740"/>
            <a:ext cx="1584176" cy="369332"/>
          </a:xfrm>
          <a:prstGeom prst="rect">
            <a:avLst/>
          </a:prstGeom>
          <a:noFill/>
        </p:spPr>
        <p:txBody>
          <a:bodyPr wrap="square" rtlCol="0">
            <a:spAutoFit/>
          </a:bodyPr>
          <a:lstStyle/>
          <a:p>
            <a:pPr algn="ctr"/>
            <a:r>
              <a:rPr lang="en-IN" dirty="0"/>
              <a:t>Time = 2</a:t>
            </a:r>
          </a:p>
        </p:txBody>
      </p:sp>
      <p:sp>
        <p:nvSpPr>
          <p:cNvPr id="103" name="Rounded Rectangle 102"/>
          <p:cNvSpPr/>
          <p:nvPr/>
        </p:nvSpPr>
        <p:spPr>
          <a:xfrm>
            <a:off x="4091746" y="3327168"/>
            <a:ext cx="1332148" cy="533881"/>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DES</a:t>
            </a:r>
          </a:p>
          <a:p>
            <a:pPr algn="ctr"/>
            <a:r>
              <a:rPr lang="en-IN" sz="1600" dirty="0">
                <a:solidFill>
                  <a:schemeClr val="tx1"/>
                </a:solidFill>
              </a:rPr>
              <a:t>Encrypt</a:t>
            </a:r>
          </a:p>
        </p:txBody>
      </p:sp>
      <p:cxnSp>
        <p:nvCxnSpPr>
          <p:cNvPr id="104" name="Straight Arrow Connector 103"/>
          <p:cNvCxnSpPr/>
          <p:nvPr/>
        </p:nvCxnSpPr>
        <p:spPr>
          <a:xfrm>
            <a:off x="3587746" y="3594107"/>
            <a:ext cx="504000"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6" name="Straight Arrow Connector 105"/>
          <p:cNvCxnSpPr>
            <a:endCxn id="99" idx="0"/>
          </p:cNvCxnSpPr>
          <p:nvPr/>
        </p:nvCxnSpPr>
        <p:spPr>
          <a:xfrm>
            <a:off x="4757820" y="3861049"/>
            <a:ext cx="0" cy="1048181"/>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16" name="Rectangle 115"/>
          <p:cNvSpPr/>
          <p:nvPr/>
        </p:nvSpPr>
        <p:spPr>
          <a:xfrm>
            <a:off x="7209348" y="1488850"/>
            <a:ext cx="1332148" cy="68001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i="1" dirty="0"/>
          </a:p>
          <a:p>
            <a:pPr algn="ctr"/>
            <a:r>
              <a:rPr lang="en-IN" i="1" dirty="0"/>
              <a:t>D</a:t>
            </a:r>
            <a:r>
              <a:rPr lang="en-IN" i="1" baseline="-25000" dirty="0"/>
              <a:t>N</a:t>
            </a:r>
            <a:endParaRPr lang="en-IN" i="1" dirty="0"/>
          </a:p>
          <a:p>
            <a:pPr algn="ctr"/>
            <a:endParaRPr lang="en-IN" i="1" baseline="-25000" dirty="0"/>
          </a:p>
          <a:p>
            <a:pPr algn="ctr"/>
            <a:endParaRPr lang="en-IN" baseline="-25000" dirty="0"/>
          </a:p>
        </p:txBody>
      </p:sp>
      <p:sp>
        <p:nvSpPr>
          <p:cNvPr id="117" name="Rectangle 116"/>
          <p:cNvSpPr/>
          <p:nvPr/>
        </p:nvSpPr>
        <p:spPr>
          <a:xfrm>
            <a:off x="7173344" y="4909230"/>
            <a:ext cx="1332148" cy="61206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i="1" dirty="0"/>
              <a:t>O</a:t>
            </a:r>
            <a:r>
              <a:rPr lang="en-IN" baseline="-25000" dirty="0"/>
              <a:t>N</a:t>
            </a:r>
          </a:p>
        </p:txBody>
      </p:sp>
      <p:sp>
        <p:nvSpPr>
          <p:cNvPr id="118" name="TextBox 117"/>
          <p:cNvSpPr txBox="1"/>
          <p:nvPr/>
        </p:nvSpPr>
        <p:spPr>
          <a:xfrm>
            <a:off x="6417260" y="3383704"/>
            <a:ext cx="360040" cy="369332"/>
          </a:xfrm>
          <a:prstGeom prst="rect">
            <a:avLst/>
          </a:prstGeom>
          <a:noFill/>
        </p:spPr>
        <p:txBody>
          <a:bodyPr wrap="square" rtlCol="0">
            <a:spAutoFit/>
          </a:bodyPr>
          <a:lstStyle/>
          <a:p>
            <a:r>
              <a:rPr lang="en-IN" i="1" dirty="0"/>
              <a:t>K</a:t>
            </a:r>
          </a:p>
        </p:txBody>
      </p:sp>
      <p:sp>
        <p:nvSpPr>
          <p:cNvPr id="119" name="TextBox 118"/>
          <p:cNvSpPr txBox="1"/>
          <p:nvPr/>
        </p:nvSpPr>
        <p:spPr>
          <a:xfrm>
            <a:off x="7065332" y="1088740"/>
            <a:ext cx="1584176" cy="369332"/>
          </a:xfrm>
          <a:prstGeom prst="rect">
            <a:avLst/>
          </a:prstGeom>
          <a:noFill/>
        </p:spPr>
        <p:txBody>
          <a:bodyPr wrap="square" rtlCol="0">
            <a:spAutoFit/>
          </a:bodyPr>
          <a:lstStyle/>
          <a:p>
            <a:pPr algn="ctr"/>
            <a:r>
              <a:rPr lang="en-IN" dirty="0"/>
              <a:t>Time = N</a:t>
            </a:r>
          </a:p>
        </p:txBody>
      </p:sp>
      <p:sp>
        <p:nvSpPr>
          <p:cNvPr id="121" name="Rounded Rectangle 120"/>
          <p:cNvSpPr/>
          <p:nvPr/>
        </p:nvSpPr>
        <p:spPr>
          <a:xfrm>
            <a:off x="7173344" y="3327168"/>
            <a:ext cx="1332148" cy="533881"/>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DES</a:t>
            </a:r>
          </a:p>
          <a:p>
            <a:pPr algn="ctr"/>
            <a:r>
              <a:rPr lang="en-IN" sz="1600" dirty="0">
                <a:solidFill>
                  <a:schemeClr val="tx1"/>
                </a:solidFill>
              </a:rPr>
              <a:t>Encrypt</a:t>
            </a:r>
          </a:p>
        </p:txBody>
      </p:sp>
      <p:cxnSp>
        <p:nvCxnSpPr>
          <p:cNvPr id="122" name="Straight Arrow Connector 121"/>
          <p:cNvCxnSpPr/>
          <p:nvPr/>
        </p:nvCxnSpPr>
        <p:spPr>
          <a:xfrm>
            <a:off x="6669344" y="3594107"/>
            <a:ext cx="504000" cy="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124" name="Straight Arrow Connector 123"/>
          <p:cNvCxnSpPr>
            <a:endCxn id="117" idx="0"/>
          </p:cNvCxnSpPr>
          <p:nvPr/>
        </p:nvCxnSpPr>
        <p:spPr>
          <a:xfrm>
            <a:off x="7839418" y="3861049"/>
            <a:ext cx="0" cy="1048181"/>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25" name="Flowchart: Or 124"/>
          <p:cNvSpPr/>
          <p:nvPr/>
        </p:nvSpPr>
        <p:spPr>
          <a:xfrm>
            <a:off x="4649808" y="2611068"/>
            <a:ext cx="252028" cy="241868"/>
          </a:xfrm>
          <a:prstGeom prst="flowChartOr">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26" name="Straight Arrow Connector 125"/>
          <p:cNvCxnSpPr/>
          <p:nvPr/>
        </p:nvCxnSpPr>
        <p:spPr>
          <a:xfrm>
            <a:off x="4775822" y="2132856"/>
            <a:ext cx="0" cy="47821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7" name="Straight Arrow Connector 126"/>
          <p:cNvCxnSpPr/>
          <p:nvPr/>
        </p:nvCxnSpPr>
        <p:spPr>
          <a:xfrm>
            <a:off x="4775822" y="2855010"/>
            <a:ext cx="0" cy="465978"/>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30" name="Freeform 129"/>
          <p:cNvSpPr/>
          <p:nvPr/>
        </p:nvSpPr>
        <p:spPr>
          <a:xfrm>
            <a:off x="2507570" y="2732045"/>
            <a:ext cx="2142238" cy="2497156"/>
          </a:xfrm>
          <a:custGeom>
            <a:avLst/>
            <a:gdLst>
              <a:gd name="connsiteX0" fmla="*/ 0 w 2146570"/>
              <a:gd name="connsiteY0" fmla="*/ 1582365 h 1582365"/>
              <a:gd name="connsiteX1" fmla="*/ 544748 w 2146570"/>
              <a:gd name="connsiteY1" fmla="*/ 1582365 h 1582365"/>
              <a:gd name="connsiteX2" fmla="*/ 544748 w 2146570"/>
              <a:gd name="connsiteY2" fmla="*/ 12970 h 1582365"/>
              <a:gd name="connsiteX3" fmla="*/ 2146570 w 2146570"/>
              <a:gd name="connsiteY3" fmla="*/ 0 h 1582365"/>
            </a:gdLst>
            <a:ahLst/>
            <a:cxnLst>
              <a:cxn ang="0">
                <a:pos x="connsiteX0" y="connsiteY0"/>
              </a:cxn>
              <a:cxn ang="0">
                <a:pos x="connsiteX1" y="connsiteY1"/>
              </a:cxn>
              <a:cxn ang="0">
                <a:pos x="connsiteX2" y="connsiteY2"/>
              </a:cxn>
              <a:cxn ang="0">
                <a:pos x="connsiteX3" y="connsiteY3"/>
              </a:cxn>
            </a:cxnLst>
            <a:rect l="l" t="t" r="r" b="b"/>
            <a:pathLst>
              <a:path w="2146570" h="1582365">
                <a:moveTo>
                  <a:pt x="0" y="1582365"/>
                </a:moveTo>
                <a:lnTo>
                  <a:pt x="544748" y="1582365"/>
                </a:lnTo>
                <a:lnTo>
                  <a:pt x="544748" y="12970"/>
                </a:lnTo>
                <a:lnTo>
                  <a:pt x="2146570" y="0"/>
                </a:ln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1" name="TextBox 130"/>
          <p:cNvSpPr txBox="1"/>
          <p:nvPr/>
        </p:nvSpPr>
        <p:spPr>
          <a:xfrm>
            <a:off x="6143974" y="3465005"/>
            <a:ext cx="648072" cy="830997"/>
          </a:xfrm>
          <a:prstGeom prst="rect">
            <a:avLst/>
          </a:prstGeom>
          <a:noFill/>
        </p:spPr>
        <p:txBody>
          <a:bodyPr wrap="square" rtlCol="0">
            <a:spAutoFit/>
          </a:bodyPr>
          <a:lstStyle/>
          <a:p>
            <a:r>
              <a:rPr lang="en-IN" sz="4800" b="1" dirty="0"/>
              <a:t>…</a:t>
            </a:r>
            <a:endParaRPr lang="en-IN" b="1" dirty="0"/>
          </a:p>
        </p:txBody>
      </p:sp>
      <p:sp>
        <p:nvSpPr>
          <p:cNvPr id="132" name="Freeform 131"/>
          <p:cNvSpPr/>
          <p:nvPr/>
        </p:nvSpPr>
        <p:spPr>
          <a:xfrm>
            <a:off x="5427296" y="4473116"/>
            <a:ext cx="674451" cy="756084"/>
          </a:xfrm>
          <a:custGeom>
            <a:avLst/>
            <a:gdLst>
              <a:gd name="connsiteX0" fmla="*/ 0 w 674451"/>
              <a:gd name="connsiteY0" fmla="*/ 920885 h 920885"/>
              <a:gd name="connsiteX1" fmla="*/ 674451 w 674451"/>
              <a:gd name="connsiteY1" fmla="*/ 920885 h 920885"/>
              <a:gd name="connsiteX2" fmla="*/ 674451 w 674451"/>
              <a:gd name="connsiteY2" fmla="*/ 0 h 920885"/>
            </a:gdLst>
            <a:ahLst/>
            <a:cxnLst>
              <a:cxn ang="0">
                <a:pos x="connsiteX0" y="connsiteY0"/>
              </a:cxn>
              <a:cxn ang="0">
                <a:pos x="connsiteX1" y="connsiteY1"/>
              </a:cxn>
              <a:cxn ang="0">
                <a:pos x="connsiteX2" y="connsiteY2"/>
              </a:cxn>
            </a:cxnLst>
            <a:rect l="l" t="t" r="r" b="b"/>
            <a:pathLst>
              <a:path w="674451" h="920885">
                <a:moveTo>
                  <a:pt x="0" y="920885"/>
                </a:moveTo>
                <a:lnTo>
                  <a:pt x="674451" y="920885"/>
                </a:lnTo>
                <a:lnTo>
                  <a:pt x="674451" y="0"/>
                </a:lnTo>
              </a:path>
            </a:pathLst>
          </a:cu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3" name="Freeform 132"/>
          <p:cNvSpPr/>
          <p:nvPr/>
        </p:nvSpPr>
        <p:spPr>
          <a:xfrm>
            <a:off x="6057221" y="2768007"/>
            <a:ext cx="1692189" cy="45719"/>
          </a:xfrm>
          <a:custGeom>
            <a:avLst/>
            <a:gdLst>
              <a:gd name="connsiteX0" fmla="*/ 0 w 1718553"/>
              <a:gd name="connsiteY0" fmla="*/ 648510 h 648510"/>
              <a:gd name="connsiteX1" fmla="*/ 0 w 1718553"/>
              <a:gd name="connsiteY1" fmla="*/ 0 h 648510"/>
              <a:gd name="connsiteX2" fmla="*/ 1718553 w 1718553"/>
              <a:gd name="connsiteY2" fmla="*/ 0 h 648510"/>
            </a:gdLst>
            <a:ahLst/>
            <a:cxnLst>
              <a:cxn ang="0">
                <a:pos x="connsiteX0" y="connsiteY0"/>
              </a:cxn>
              <a:cxn ang="0">
                <a:pos x="connsiteX1" y="connsiteY1"/>
              </a:cxn>
              <a:cxn ang="0">
                <a:pos x="connsiteX2" y="connsiteY2"/>
              </a:cxn>
            </a:cxnLst>
            <a:rect l="l" t="t" r="r" b="b"/>
            <a:pathLst>
              <a:path w="1718553" h="648510">
                <a:moveTo>
                  <a:pt x="0" y="648510"/>
                </a:moveTo>
                <a:lnTo>
                  <a:pt x="0" y="0"/>
                </a:lnTo>
                <a:lnTo>
                  <a:pt x="1718553" y="0"/>
                </a:lnTo>
              </a:path>
            </a:pathLst>
          </a:custGeom>
          <a:noFill/>
          <a:ln>
            <a:solidFill>
              <a:schemeClr val="tx1"/>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4" name="Flowchart: Or 133"/>
          <p:cNvSpPr/>
          <p:nvPr/>
        </p:nvSpPr>
        <p:spPr>
          <a:xfrm>
            <a:off x="7749408" y="2647072"/>
            <a:ext cx="252028" cy="241868"/>
          </a:xfrm>
          <a:prstGeom prst="flowChartOr">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135" name="Straight Arrow Connector 134"/>
          <p:cNvCxnSpPr/>
          <p:nvPr/>
        </p:nvCxnSpPr>
        <p:spPr>
          <a:xfrm>
            <a:off x="7875422" y="2168860"/>
            <a:ext cx="0" cy="47821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6" name="Straight Arrow Connector 135"/>
          <p:cNvCxnSpPr/>
          <p:nvPr/>
        </p:nvCxnSpPr>
        <p:spPr>
          <a:xfrm>
            <a:off x="7875422" y="2891014"/>
            <a:ext cx="0" cy="465978"/>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1D1FED-5B3C-0749-3DC8-D5FA5B74CBB5}"/>
                  </a:ext>
                </a:extLst>
              </p:cNvPr>
              <p:cNvSpPr txBox="1"/>
              <p:nvPr/>
            </p:nvSpPr>
            <p:spPr>
              <a:xfrm>
                <a:off x="9139801" y="3761748"/>
                <a:ext cx="2952784" cy="1931876"/>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IN" sz="2000" i="1">
                          <a:latin typeface="Cambria Math" panose="02040503050406030204" pitchFamily="18" charset="0"/>
                        </a:rPr>
                        <m:t>𝑂</m:t>
                      </m:r>
                      <m:r>
                        <a:rPr lang="en-IN" sz="2000" i="1" baseline="-25000">
                          <a:latin typeface="Cambria Math" panose="02040503050406030204" pitchFamily="18" charset="0"/>
                        </a:rPr>
                        <m:t>1</m:t>
                      </m:r>
                      <m:r>
                        <a:rPr lang="en-IN" sz="2000" i="1">
                          <a:latin typeface="Cambria Math" panose="02040503050406030204" pitchFamily="18" charset="0"/>
                        </a:rPr>
                        <m:t>=</m:t>
                      </m:r>
                      <m:r>
                        <a:rPr lang="en-IN" sz="2000" i="1">
                          <a:latin typeface="Cambria Math" panose="02040503050406030204" pitchFamily="18" charset="0"/>
                        </a:rPr>
                        <m:t>𝐸</m:t>
                      </m:r>
                      <m:d>
                        <m:dPr>
                          <m:ctrlPr>
                            <a:rPr lang="en-IN" sz="2000" i="1">
                              <a:latin typeface="Cambria Math" panose="02040503050406030204" pitchFamily="18" charset="0"/>
                            </a:rPr>
                          </m:ctrlPr>
                        </m:dPr>
                        <m:e>
                          <m:r>
                            <a:rPr lang="en-IN" sz="2000" i="1">
                              <a:latin typeface="Cambria Math" panose="02040503050406030204" pitchFamily="18" charset="0"/>
                            </a:rPr>
                            <m:t>𝐾</m:t>
                          </m:r>
                          <m:r>
                            <a:rPr lang="en-IN" sz="2000" i="1">
                              <a:latin typeface="Cambria Math" panose="02040503050406030204" pitchFamily="18" charset="0"/>
                            </a:rPr>
                            <m:t>, </m:t>
                          </m:r>
                          <m:r>
                            <a:rPr lang="en-IN" sz="2000" i="1">
                              <a:latin typeface="Cambria Math" panose="02040503050406030204" pitchFamily="18" charset="0"/>
                            </a:rPr>
                            <m:t>𝐷</m:t>
                          </m:r>
                          <m:r>
                            <a:rPr lang="en-IN" sz="2000" i="1" baseline="-25000">
                              <a:latin typeface="Cambria Math" panose="02040503050406030204" pitchFamily="18" charset="0"/>
                            </a:rPr>
                            <m:t>1</m:t>
                          </m:r>
                        </m:e>
                      </m:d>
                    </m:oMath>
                  </m:oMathPara>
                </a14:m>
                <a:endParaRPr lang="en-IN" sz="2000" dirty="0"/>
              </a:p>
              <a:p>
                <a:pPr/>
                <a14:m>
                  <m:oMathPara xmlns:m="http://schemas.openxmlformats.org/officeDocument/2006/math">
                    <m:oMathParaPr>
                      <m:jc m:val="left"/>
                    </m:oMathParaPr>
                    <m:oMath xmlns:m="http://schemas.openxmlformats.org/officeDocument/2006/math">
                      <m:r>
                        <a:rPr lang="en-IN" sz="2000" i="1">
                          <a:latin typeface="Cambria Math" panose="02040503050406030204" pitchFamily="18" charset="0"/>
                        </a:rPr>
                        <m:t>𝑂</m:t>
                      </m:r>
                      <m:r>
                        <a:rPr lang="en-IN" sz="2000" i="1" baseline="-25000">
                          <a:latin typeface="Cambria Math" panose="02040503050406030204" pitchFamily="18" charset="0"/>
                        </a:rPr>
                        <m:t>2</m:t>
                      </m:r>
                      <m:r>
                        <a:rPr lang="en-IN" sz="2000" i="1">
                          <a:latin typeface="Cambria Math" panose="02040503050406030204" pitchFamily="18" charset="0"/>
                        </a:rPr>
                        <m:t>=</m:t>
                      </m:r>
                      <m:r>
                        <a:rPr lang="en-IN" sz="2000" i="1">
                          <a:latin typeface="Cambria Math" panose="02040503050406030204" pitchFamily="18" charset="0"/>
                        </a:rPr>
                        <m:t>𝐸</m:t>
                      </m:r>
                      <m:d>
                        <m:dPr>
                          <m:ctrlPr>
                            <a:rPr lang="en-IN" sz="2000" i="1">
                              <a:latin typeface="Cambria Math" panose="02040503050406030204" pitchFamily="18" charset="0"/>
                            </a:rPr>
                          </m:ctrlPr>
                        </m:dPr>
                        <m:e>
                          <m:r>
                            <a:rPr lang="en-IN" sz="2000" i="1">
                              <a:latin typeface="Cambria Math" panose="02040503050406030204" pitchFamily="18" charset="0"/>
                            </a:rPr>
                            <m:t>𝐾</m:t>
                          </m:r>
                          <m:r>
                            <a:rPr lang="en-IN" sz="2000" i="1">
                              <a:latin typeface="Cambria Math" panose="02040503050406030204" pitchFamily="18" charset="0"/>
                            </a:rPr>
                            <m:t>, </m:t>
                          </m:r>
                          <m:d>
                            <m:dPr>
                              <m:begChr m:val="["/>
                              <m:endChr m:val="]"/>
                              <m:ctrlPr>
                                <a:rPr lang="en-IN" sz="2000" i="1">
                                  <a:latin typeface="Cambria Math" panose="02040503050406030204" pitchFamily="18" charset="0"/>
                                </a:rPr>
                              </m:ctrlPr>
                            </m:dPr>
                            <m:e>
                              <m:r>
                                <a:rPr lang="en-IN" sz="2000" i="1">
                                  <a:latin typeface="Cambria Math" panose="02040503050406030204" pitchFamily="18" charset="0"/>
                                </a:rPr>
                                <m:t>𝐷</m:t>
                              </m:r>
                              <m:r>
                                <a:rPr lang="en-IN" sz="2000" i="1" baseline="-25000">
                                  <a:latin typeface="Cambria Math" panose="02040503050406030204" pitchFamily="18" charset="0"/>
                                </a:rPr>
                                <m:t>2</m:t>
                              </m:r>
                              <m:r>
                                <a:rPr lang="en-IN" sz="2000" i="1">
                                  <a:latin typeface="Cambria Math" panose="02040503050406030204" pitchFamily="18" charset="0"/>
                                </a:rPr>
                                <m:t> ⊕</m:t>
                              </m:r>
                              <m:r>
                                <a:rPr lang="en-IN" sz="2000" i="1">
                                  <a:latin typeface="Cambria Math" panose="02040503050406030204" pitchFamily="18" charset="0"/>
                                </a:rPr>
                                <m:t>𝑂</m:t>
                              </m:r>
                              <m:r>
                                <a:rPr lang="en-IN" sz="2000" i="1" baseline="-25000">
                                  <a:latin typeface="Cambria Math" panose="02040503050406030204" pitchFamily="18" charset="0"/>
                                </a:rPr>
                                <m:t>1</m:t>
                              </m:r>
                            </m:e>
                          </m:d>
                        </m:e>
                      </m:d>
                    </m:oMath>
                  </m:oMathPara>
                </a14:m>
                <a:endParaRPr lang="en-IN" sz="2000" dirty="0"/>
              </a:p>
              <a:p>
                <a14:m>
                  <m:oMath xmlns:m="http://schemas.openxmlformats.org/officeDocument/2006/math">
                    <m:r>
                      <a:rPr lang="en-IN" sz="2000" i="1">
                        <a:latin typeface="Cambria Math" panose="02040503050406030204" pitchFamily="18" charset="0"/>
                      </a:rPr>
                      <m:t>𝑂</m:t>
                    </m:r>
                    <m:r>
                      <a:rPr lang="en-IN" sz="2000" i="1" baseline="-25000">
                        <a:latin typeface="Cambria Math" panose="02040503050406030204" pitchFamily="18" charset="0"/>
                      </a:rPr>
                      <m:t>3</m:t>
                    </m:r>
                    <m:r>
                      <a:rPr lang="en-IN" sz="2000" i="1">
                        <a:latin typeface="Cambria Math" panose="02040503050406030204" pitchFamily="18" charset="0"/>
                      </a:rPr>
                      <m:t>=</m:t>
                    </m:r>
                    <m:r>
                      <a:rPr lang="en-IN" sz="2000" i="1">
                        <a:latin typeface="Cambria Math" panose="02040503050406030204" pitchFamily="18" charset="0"/>
                      </a:rPr>
                      <m:t>𝐸</m:t>
                    </m:r>
                    <m:r>
                      <a:rPr lang="en-IN" sz="2000" i="1">
                        <a:latin typeface="Cambria Math" panose="02040503050406030204" pitchFamily="18" charset="0"/>
                      </a:rPr>
                      <m:t>(</m:t>
                    </m:r>
                    <m:r>
                      <a:rPr lang="en-IN" sz="2000" i="1">
                        <a:latin typeface="Cambria Math" panose="02040503050406030204" pitchFamily="18" charset="0"/>
                      </a:rPr>
                      <m:t>𝐾</m:t>
                    </m:r>
                    <m:r>
                      <a:rPr lang="en-IN" sz="2000" i="1">
                        <a:latin typeface="Cambria Math" panose="02040503050406030204" pitchFamily="18" charset="0"/>
                      </a:rPr>
                      <m:t>,</m:t>
                    </m:r>
                    <m:d>
                      <m:dPr>
                        <m:begChr m:val="["/>
                        <m:endChr m:val="]"/>
                        <m:ctrlPr>
                          <a:rPr lang="en-IN" sz="2000" i="1">
                            <a:latin typeface="Cambria Math" panose="02040503050406030204" pitchFamily="18" charset="0"/>
                          </a:rPr>
                        </m:ctrlPr>
                      </m:dPr>
                      <m:e>
                        <m:r>
                          <a:rPr lang="en-IN" sz="2000" i="1">
                            <a:latin typeface="Cambria Math" panose="02040503050406030204" pitchFamily="18" charset="0"/>
                          </a:rPr>
                          <m:t>𝐷</m:t>
                        </m:r>
                        <m:r>
                          <a:rPr lang="en-IN" sz="2000" i="1" baseline="-25000">
                            <a:latin typeface="Cambria Math" panose="02040503050406030204" pitchFamily="18" charset="0"/>
                          </a:rPr>
                          <m:t>3</m:t>
                        </m:r>
                        <m:r>
                          <a:rPr lang="en-IN" sz="2000" i="1">
                            <a:latin typeface="Cambria Math" panose="02040503050406030204" pitchFamily="18" charset="0"/>
                          </a:rPr>
                          <m:t> ⊕</m:t>
                        </m:r>
                        <m:r>
                          <a:rPr lang="en-IN" sz="2000" i="1">
                            <a:latin typeface="Cambria Math" panose="02040503050406030204" pitchFamily="18" charset="0"/>
                          </a:rPr>
                          <m:t>𝑂</m:t>
                        </m:r>
                        <m:r>
                          <a:rPr lang="en-IN" sz="2000" i="1" baseline="-25000">
                            <a:latin typeface="Cambria Math" panose="02040503050406030204" pitchFamily="18" charset="0"/>
                          </a:rPr>
                          <m:t>2</m:t>
                        </m:r>
                      </m:e>
                    </m:d>
                    <m:r>
                      <a:rPr lang="en-IN" sz="2000" i="1">
                        <a:latin typeface="Cambria Math" panose="02040503050406030204" pitchFamily="18" charset="0"/>
                      </a:rPr>
                      <m:t>)</m:t>
                    </m:r>
                  </m:oMath>
                </a14:m>
                <a:r>
                  <a:rPr lang="en-IN" sz="2000" dirty="0"/>
                  <a:t> </a:t>
                </a:r>
              </a:p>
              <a:p>
                <a:r>
                  <a:rPr lang="en-IN" sz="2000" dirty="0"/>
                  <a:t>  .</a:t>
                </a:r>
              </a:p>
              <a:p>
                <a:r>
                  <a:rPr lang="en-IN" sz="2000" dirty="0"/>
                  <a:t>  .</a:t>
                </a:r>
              </a:p>
              <a:p>
                <a14:m>
                  <m:oMath xmlns:m="http://schemas.openxmlformats.org/officeDocument/2006/math">
                    <m:r>
                      <a:rPr lang="en-IN" sz="2000" i="1">
                        <a:latin typeface="Cambria Math" panose="02040503050406030204" pitchFamily="18" charset="0"/>
                      </a:rPr>
                      <m:t>𝑂</m:t>
                    </m:r>
                    <m:r>
                      <a:rPr lang="en-IN" sz="2000" i="1" baseline="-25000">
                        <a:latin typeface="Cambria Math" panose="02040503050406030204" pitchFamily="18" charset="0"/>
                      </a:rPr>
                      <m:t>𝑁</m:t>
                    </m:r>
                    <m:r>
                      <a:rPr lang="en-IN" sz="2000" i="1">
                        <a:latin typeface="Cambria Math" panose="02040503050406030204" pitchFamily="18" charset="0"/>
                      </a:rPr>
                      <m:t>=</m:t>
                    </m:r>
                    <m:r>
                      <a:rPr lang="en-IN" sz="2000" i="1">
                        <a:latin typeface="Cambria Math" panose="02040503050406030204" pitchFamily="18" charset="0"/>
                      </a:rPr>
                      <m:t>𝐸</m:t>
                    </m:r>
                    <m:r>
                      <a:rPr lang="en-IN" sz="2000" i="1">
                        <a:latin typeface="Cambria Math" panose="02040503050406030204" pitchFamily="18" charset="0"/>
                      </a:rPr>
                      <m:t>(</m:t>
                    </m:r>
                    <m:r>
                      <a:rPr lang="en-IN" sz="2000" i="1">
                        <a:latin typeface="Cambria Math" panose="02040503050406030204" pitchFamily="18" charset="0"/>
                      </a:rPr>
                      <m:t>𝐾</m:t>
                    </m:r>
                    <m:r>
                      <a:rPr lang="en-IN" sz="2000" i="1">
                        <a:latin typeface="Cambria Math" panose="02040503050406030204" pitchFamily="18" charset="0"/>
                      </a:rPr>
                      <m:t>,</m:t>
                    </m:r>
                    <m:d>
                      <m:dPr>
                        <m:begChr m:val="["/>
                        <m:endChr m:val="]"/>
                        <m:ctrlPr>
                          <a:rPr lang="en-IN" sz="2000" i="1">
                            <a:latin typeface="Cambria Math" panose="02040503050406030204" pitchFamily="18" charset="0"/>
                          </a:rPr>
                        </m:ctrlPr>
                      </m:dPr>
                      <m:e>
                        <m:r>
                          <a:rPr lang="en-IN" sz="2000" i="1">
                            <a:latin typeface="Cambria Math" panose="02040503050406030204" pitchFamily="18" charset="0"/>
                          </a:rPr>
                          <m:t>𝐷</m:t>
                        </m:r>
                        <m:r>
                          <a:rPr lang="en-IN" sz="2000" i="1" baseline="-25000">
                            <a:latin typeface="Cambria Math" panose="02040503050406030204" pitchFamily="18" charset="0"/>
                          </a:rPr>
                          <m:t>𝑁</m:t>
                        </m:r>
                        <m:r>
                          <a:rPr lang="en-IN" sz="2000" i="1">
                            <a:latin typeface="Cambria Math" panose="02040503050406030204" pitchFamily="18" charset="0"/>
                          </a:rPr>
                          <m:t> ⊕</m:t>
                        </m:r>
                        <m:sSub>
                          <m:sSubPr>
                            <m:ctrlPr>
                              <a:rPr lang="en-IN" sz="2000" i="1">
                                <a:latin typeface="Cambria Math" panose="02040503050406030204" pitchFamily="18" charset="0"/>
                              </a:rPr>
                            </m:ctrlPr>
                          </m:sSubPr>
                          <m:e>
                            <m:r>
                              <a:rPr lang="en-IN" sz="2000" i="1">
                                <a:latin typeface="Cambria Math" panose="02040503050406030204" pitchFamily="18" charset="0"/>
                              </a:rPr>
                              <m:t>𝑂</m:t>
                            </m:r>
                          </m:e>
                          <m:sub>
                            <m:r>
                              <a:rPr lang="en-IN" sz="2000" i="1">
                                <a:latin typeface="Cambria Math" panose="02040503050406030204" pitchFamily="18" charset="0"/>
                              </a:rPr>
                              <m:t>𝑁</m:t>
                            </m:r>
                            <m:r>
                              <a:rPr lang="en-IN" sz="2000" i="1">
                                <a:latin typeface="Cambria Math" panose="02040503050406030204" pitchFamily="18" charset="0"/>
                              </a:rPr>
                              <m:t>−1</m:t>
                            </m:r>
                          </m:sub>
                        </m:sSub>
                      </m:e>
                    </m:d>
                    <m:r>
                      <a:rPr lang="en-IN" sz="2000" i="1">
                        <a:latin typeface="Cambria Math" panose="02040503050406030204" pitchFamily="18" charset="0"/>
                      </a:rPr>
                      <m:t>)</m:t>
                    </m:r>
                  </m:oMath>
                </a14:m>
                <a:r>
                  <a:rPr lang="en-IN" sz="2000" baseline="-25000" dirty="0"/>
                  <a:t> </a:t>
                </a:r>
              </a:p>
            </p:txBody>
          </p:sp>
        </mc:Choice>
        <mc:Fallback xmlns="">
          <p:sp>
            <p:nvSpPr>
              <p:cNvPr id="5" name="TextBox 4">
                <a:extLst>
                  <a:ext uri="{FF2B5EF4-FFF2-40B4-BE49-F238E27FC236}">
                    <a16:creationId xmlns:a16="http://schemas.microsoft.com/office/drawing/2014/main" id="{CB1D1FED-5B3C-0749-3DC8-D5FA5B74CBB5}"/>
                  </a:ext>
                </a:extLst>
              </p:cNvPr>
              <p:cNvSpPr txBox="1">
                <a:spLocks noRot="1" noChangeAspect="1" noMove="1" noResize="1" noEditPoints="1" noAdjustHandles="1" noChangeArrowheads="1" noChangeShapeType="1" noTextEdit="1"/>
              </p:cNvSpPr>
              <p:nvPr/>
            </p:nvSpPr>
            <p:spPr>
              <a:xfrm>
                <a:off x="9139801" y="3761748"/>
                <a:ext cx="2952784" cy="1931876"/>
              </a:xfrm>
              <a:prstGeom prst="rect">
                <a:avLst/>
              </a:prstGeom>
              <a:blipFill>
                <a:blip r:embed="rId2"/>
                <a:stretch>
                  <a:fillRect b="-3268"/>
                </a:stretch>
              </a:blipFill>
            </p:spPr>
            <p:txBody>
              <a:bodyPr/>
              <a:lstStyle/>
              <a:p>
                <a:r>
                  <a:rPr lang="en-US">
                    <a:noFill/>
                  </a:rPr>
                  <a:t> </a:t>
                </a:r>
              </a:p>
            </p:txBody>
          </p:sp>
        </mc:Fallback>
      </mc:AlternateContent>
    </p:spTree>
    <p:extLst>
      <p:ext uri="{BB962C8B-B14F-4D97-AF65-F5344CB8AC3E}">
        <p14:creationId xmlns:p14="http://schemas.microsoft.com/office/powerpoint/2010/main" val="232346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2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3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p:bldP spid="4" grpId="0"/>
      <p:bldP spid="40" grpId="0"/>
      <p:bldP spid="41" grpId="0" animBg="1"/>
      <p:bldP spid="98" grpId="0" animBg="1"/>
      <p:bldP spid="99" grpId="0" animBg="1"/>
      <p:bldP spid="100" grpId="0"/>
      <p:bldP spid="101" grpId="0"/>
      <p:bldP spid="103" grpId="0" animBg="1"/>
      <p:bldP spid="116" grpId="0" animBg="1"/>
      <p:bldP spid="117" grpId="0" animBg="1"/>
      <p:bldP spid="118" grpId="0"/>
      <p:bldP spid="119" grpId="0"/>
      <p:bldP spid="121" grpId="0" animBg="1"/>
      <p:bldP spid="125" grpId="0" animBg="1"/>
      <p:bldP spid="130" grpId="0" animBg="1"/>
      <p:bldP spid="131" grpId="0"/>
      <p:bldP spid="132" grpId="0" animBg="1"/>
      <p:bldP spid="133" grpId="0" animBg="1"/>
      <p:bldP spid="13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Data Authentication Algorithm (DAA)</a:t>
            </a:r>
          </a:p>
        </p:txBody>
      </p:sp>
      <p:sp>
        <p:nvSpPr>
          <p:cNvPr id="3" name="Content Placeholder 2"/>
          <p:cNvSpPr>
            <a:spLocks noGrp="1"/>
          </p:cNvSpPr>
          <p:nvPr>
            <p:ph idx="1"/>
          </p:nvPr>
        </p:nvSpPr>
        <p:spPr/>
        <p:txBody>
          <a:bodyPr>
            <a:normAutofit/>
          </a:bodyPr>
          <a:lstStyle/>
          <a:p>
            <a:r>
              <a:rPr lang="en-IN" dirty="0"/>
              <a:t>The data (e.g. message, record, file, or program) to be authenticated are grouped into contiguous 64-bit blocks D</a:t>
            </a:r>
            <a:r>
              <a:rPr lang="en-IN" baseline="-25000" dirty="0"/>
              <a:t>1</a:t>
            </a:r>
            <a:r>
              <a:rPr lang="en-IN" dirty="0"/>
              <a:t>, D</a:t>
            </a:r>
            <a:r>
              <a:rPr lang="en-IN" baseline="-25000" dirty="0"/>
              <a:t>2</a:t>
            </a:r>
            <a:r>
              <a:rPr lang="en-IN" dirty="0"/>
              <a:t>, …, D</a:t>
            </a:r>
            <a:r>
              <a:rPr lang="en-IN" baseline="-25000" dirty="0"/>
              <a:t>n</a:t>
            </a:r>
            <a:r>
              <a:rPr lang="en-IN" dirty="0"/>
              <a:t>.</a:t>
            </a:r>
          </a:p>
          <a:p>
            <a:r>
              <a:rPr lang="en-IN" dirty="0"/>
              <a:t>If necessary, the final block is padded on the right with zeroes to form a full 64-bit block. </a:t>
            </a:r>
          </a:p>
          <a:p>
            <a:r>
              <a:rPr lang="en-IN" dirty="0"/>
              <a:t>Using the DES encryption algorithm E and a secret key K, a data authentication code (DAC)</a:t>
            </a:r>
            <a:r>
              <a:rPr lang="en-IN" dirty="0">
                <a:solidFill>
                  <a:schemeClr val="tx2"/>
                </a:solidFill>
              </a:rPr>
              <a:t> </a:t>
            </a:r>
            <a:r>
              <a:rPr lang="en-IN" dirty="0"/>
              <a:t>is calculated.</a:t>
            </a:r>
          </a:p>
        </p:txBody>
      </p:sp>
    </p:spTree>
    <p:extLst>
      <p:ext uri="{BB962C8B-B14F-4D97-AF65-F5344CB8AC3E}">
        <p14:creationId xmlns:p14="http://schemas.microsoft.com/office/powerpoint/2010/main" val="175429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100" dirty="0"/>
              <a:t>Cipher-Based Message Authentication Code (CMAC)</a:t>
            </a:r>
          </a:p>
        </p:txBody>
      </p:sp>
      <p:sp>
        <p:nvSpPr>
          <p:cNvPr id="3" name="Content Placeholder 2"/>
          <p:cNvSpPr>
            <a:spLocks noGrp="1"/>
          </p:cNvSpPr>
          <p:nvPr>
            <p:ph idx="1"/>
          </p:nvPr>
        </p:nvSpPr>
        <p:spPr/>
        <p:txBody>
          <a:bodyPr>
            <a:normAutofit/>
          </a:bodyPr>
          <a:lstStyle/>
          <a:p>
            <a:r>
              <a:rPr lang="en-IN" dirty="0">
                <a:solidFill>
                  <a:srgbClr val="C00000"/>
                </a:solidFill>
              </a:rPr>
              <a:t>Cipher-based Message Authentication Code (CMAC)</a:t>
            </a:r>
            <a:r>
              <a:rPr lang="en-IN" dirty="0">
                <a:solidFill>
                  <a:srgbClr val="FF0000"/>
                </a:solidFill>
              </a:rPr>
              <a:t> </a:t>
            </a:r>
            <a:r>
              <a:rPr lang="en-IN" dirty="0"/>
              <a:t>mode of operation for use with AES and triple DES.</a:t>
            </a:r>
          </a:p>
          <a:p>
            <a:r>
              <a:rPr lang="en-IN" dirty="0"/>
              <a:t>First, let us define the operation of CMAC when the message is an integer multiple of n of the cipher block length b. </a:t>
            </a:r>
          </a:p>
          <a:p>
            <a:r>
              <a:rPr lang="en-IN" dirty="0"/>
              <a:t>For AES, b = 128, and for triple DES, b = 64. The message is divided into n blocks (M</a:t>
            </a:r>
            <a:r>
              <a:rPr lang="en-IN" baseline="-25000" dirty="0"/>
              <a:t>1</a:t>
            </a:r>
            <a:r>
              <a:rPr lang="en-IN" dirty="0"/>
              <a:t>, M</a:t>
            </a:r>
            <a:r>
              <a:rPr lang="en-IN" baseline="-25000" dirty="0"/>
              <a:t>2</a:t>
            </a:r>
            <a:r>
              <a:rPr lang="en-IN" dirty="0"/>
              <a:t>,…, </a:t>
            </a:r>
            <a:r>
              <a:rPr lang="en-IN" dirty="0" err="1"/>
              <a:t>M</a:t>
            </a:r>
            <a:r>
              <a:rPr lang="en-IN" baseline="-25000" dirty="0" err="1"/>
              <a:t>n</a:t>
            </a:r>
            <a:r>
              <a:rPr lang="en-IN" dirty="0"/>
              <a:t>).</a:t>
            </a:r>
          </a:p>
        </p:txBody>
      </p:sp>
    </p:spTree>
    <p:extLst>
      <p:ext uri="{BB962C8B-B14F-4D97-AF65-F5344CB8AC3E}">
        <p14:creationId xmlns:p14="http://schemas.microsoft.com/office/powerpoint/2010/main" val="336572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907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2" y="731706"/>
            <a:ext cx="7772400" cy="3785652"/>
          </a:xfrm>
          <a:prstGeom prst="rect">
            <a:avLst/>
          </a:prstGeom>
          <a:noFill/>
        </p:spPr>
        <p:txBody>
          <a:bodyPr wrap="square" rtlCol="0">
            <a:spAutoFit/>
          </a:bodyPr>
          <a:lstStyle/>
          <a:p>
            <a:r>
              <a:rPr lang="en-US" sz="2400" b="1" dirty="0"/>
              <a:t>Outline</a:t>
            </a:r>
          </a:p>
          <a:p>
            <a:pPr marL="742950" lvl="1" indent="-285750">
              <a:buFont typeface="Arial" panose="020B0604020202020204" pitchFamily="34" charset="0"/>
              <a:buChar char="•"/>
            </a:pPr>
            <a:r>
              <a:rPr lang="en-US" sz="2400" dirty="0">
                <a:solidFill>
                  <a:schemeClr val="bg1">
                    <a:lumMod val="50000"/>
                  </a:schemeClr>
                </a:solidFill>
              </a:rPr>
              <a:t>Message Authentication Codes - MAC</a:t>
            </a:r>
          </a:p>
          <a:p>
            <a:pPr marL="742950" lvl="1" indent="-285750">
              <a:buFont typeface="Arial" panose="020B0604020202020204" pitchFamily="34" charset="0"/>
              <a:buChar char="•"/>
            </a:pPr>
            <a:r>
              <a:rPr lang="en-US" sz="2400" dirty="0">
                <a:solidFill>
                  <a:schemeClr val="bg1">
                    <a:lumMod val="50000"/>
                  </a:schemeClr>
                </a:solidFill>
              </a:rPr>
              <a:t>MAC requirements and security</a:t>
            </a:r>
          </a:p>
          <a:p>
            <a:pPr marL="742950" lvl="1" indent="-285750">
              <a:buFont typeface="Arial" panose="020B0604020202020204" pitchFamily="34" charset="0"/>
              <a:buChar char="•"/>
            </a:pPr>
            <a:r>
              <a:rPr lang="en-US" sz="2400" dirty="0">
                <a:solidFill>
                  <a:schemeClr val="bg1">
                    <a:lumMod val="50000"/>
                  </a:schemeClr>
                </a:solidFill>
              </a:rPr>
              <a:t>MACs based on Hash Functions</a:t>
            </a:r>
          </a:p>
          <a:p>
            <a:pPr marL="742950" lvl="1" indent="-285750">
              <a:buFont typeface="Arial" panose="020B0604020202020204" pitchFamily="34" charset="0"/>
              <a:buChar char="•"/>
            </a:pPr>
            <a:r>
              <a:rPr lang="en-US" sz="2400" dirty="0">
                <a:solidFill>
                  <a:schemeClr val="bg1">
                    <a:lumMod val="50000"/>
                  </a:schemeClr>
                </a:solidFill>
              </a:rPr>
              <a:t>MACs based on Block Ciphers</a:t>
            </a:r>
          </a:p>
          <a:p>
            <a:pPr marL="742950" lvl="1" indent="-285750">
              <a:buFont typeface="Arial" panose="020B0604020202020204" pitchFamily="34" charset="0"/>
              <a:buChar char="•"/>
            </a:pPr>
            <a:r>
              <a:rPr lang="en-US" sz="2400" dirty="0">
                <a:solidFill>
                  <a:schemeClr val="bg1">
                    <a:lumMod val="50000"/>
                  </a:schemeClr>
                </a:solidFill>
              </a:rPr>
              <a:t>Digital Signature and its properties</a:t>
            </a:r>
          </a:p>
          <a:p>
            <a:pPr marL="742950" lvl="1" indent="-285750">
              <a:buFont typeface="Arial" panose="020B0604020202020204" pitchFamily="34" charset="0"/>
              <a:buChar char="•"/>
            </a:pPr>
            <a:r>
              <a:rPr lang="en-US" sz="2400" dirty="0">
                <a:solidFill>
                  <a:schemeClr val="bg1">
                    <a:lumMod val="50000"/>
                  </a:schemeClr>
                </a:solidFill>
              </a:rPr>
              <a:t>Requirements and security</a:t>
            </a:r>
          </a:p>
          <a:p>
            <a:pPr marL="742950" lvl="1" indent="-285750">
              <a:buFont typeface="Arial" panose="020B0604020202020204" pitchFamily="34" charset="0"/>
              <a:buChar char="•"/>
            </a:pPr>
            <a:r>
              <a:rPr lang="en-US" sz="2400" dirty="0">
                <a:solidFill>
                  <a:schemeClr val="bg1">
                    <a:lumMod val="50000"/>
                  </a:schemeClr>
                </a:solidFill>
              </a:rPr>
              <a:t>Various digital signature schemes </a:t>
            </a:r>
          </a:p>
          <a:p>
            <a:pPr marL="1200150" lvl="2" indent="-285750">
              <a:buFont typeface="Arial" panose="020B0604020202020204" pitchFamily="34" charset="0"/>
              <a:buChar char="•"/>
            </a:pPr>
            <a:r>
              <a:rPr lang="en-US" sz="2400" dirty="0" err="1">
                <a:solidFill>
                  <a:schemeClr val="bg1">
                    <a:lumMod val="50000"/>
                  </a:schemeClr>
                </a:solidFill>
              </a:rPr>
              <a:t>Elgamal</a:t>
            </a:r>
            <a:r>
              <a:rPr lang="en-US" sz="2400" dirty="0">
                <a:solidFill>
                  <a:schemeClr val="bg1">
                    <a:lumMod val="50000"/>
                  </a:schemeClr>
                </a:solidFill>
              </a:rPr>
              <a:t> and </a:t>
            </a:r>
            <a:r>
              <a:rPr lang="en-US" sz="2400" dirty="0" err="1">
                <a:solidFill>
                  <a:schemeClr val="bg1">
                    <a:lumMod val="50000"/>
                  </a:schemeClr>
                </a:solidFill>
              </a:rPr>
              <a:t>Schnorr</a:t>
            </a:r>
            <a:endParaRPr lang="en-US" sz="2400" dirty="0">
              <a:solidFill>
                <a:schemeClr val="bg1">
                  <a:lumMod val="50000"/>
                </a:schemeClr>
              </a:solidFill>
            </a:endParaRPr>
          </a:p>
          <a:p>
            <a:pPr marL="742950" lvl="1" indent="-285750">
              <a:buFont typeface="Arial" panose="020B0604020202020204" pitchFamily="34" charset="0"/>
              <a:buChar char="•"/>
            </a:pPr>
            <a:r>
              <a:rPr lang="en-US" sz="2400" dirty="0">
                <a:solidFill>
                  <a:schemeClr val="bg1">
                    <a:lumMod val="50000"/>
                  </a:schemeClr>
                </a:solidFill>
              </a:rPr>
              <a:t>NIST digital Signature algorithm</a:t>
            </a:r>
          </a:p>
        </p:txBody>
      </p:sp>
    </p:spTree>
    <p:extLst>
      <p:ext uri="{BB962C8B-B14F-4D97-AF65-F5344CB8AC3E}">
        <p14:creationId xmlns:p14="http://schemas.microsoft.com/office/powerpoint/2010/main" val="421630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500"/>
                                        <p:tgtEl>
                                          <p:spTgt spid="9">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animEffect transition="in" filter="fade">
                                      <p:cBhvr>
                                        <p:cTn id="16" dur="500"/>
                                        <p:tgtEl>
                                          <p:spTgt spid="9">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fade">
                                      <p:cBhvr>
                                        <p:cTn id="19" dur="500"/>
                                        <p:tgtEl>
                                          <p:spTgt spid="9">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animEffect transition="in" filter="fade">
                                      <p:cBhvr>
                                        <p:cTn id="25" dur="500"/>
                                        <p:tgtEl>
                                          <p:spTgt spid="9">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animEffect transition="in" filter="fade">
                                      <p:cBhvr>
                                        <p:cTn id="28" dur="500"/>
                                        <p:tgtEl>
                                          <p:spTgt spid="9">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animEffect transition="in" filter="fade">
                                      <p:cBhvr>
                                        <p:cTn id="31" dur="500"/>
                                        <p:tgtEl>
                                          <p:spTgt spid="9">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9">
                                            <p:txEl>
                                              <p:pRg st="8" end="8"/>
                                            </p:txEl>
                                          </p:spTgt>
                                        </p:tgtEl>
                                        <p:attrNameLst>
                                          <p:attrName>style.visibility</p:attrName>
                                        </p:attrNameLst>
                                      </p:cBhvr>
                                      <p:to>
                                        <p:strVal val="visible"/>
                                      </p:to>
                                    </p:set>
                                    <p:animEffect transition="in" filter="fade">
                                      <p:cBhvr>
                                        <p:cTn id="34" dur="500"/>
                                        <p:tgtEl>
                                          <p:spTgt spid="9">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9">
                                            <p:txEl>
                                              <p:pRg st="9" end="9"/>
                                            </p:txEl>
                                          </p:spTgt>
                                        </p:tgtEl>
                                        <p:attrNameLst>
                                          <p:attrName>style.visibility</p:attrName>
                                        </p:attrNameLst>
                                      </p:cBhvr>
                                      <p:to>
                                        <p:strVal val="visible"/>
                                      </p:to>
                                    </p:set>
                                    <p:animEffect transition="in" filter="fade">
                                      <p:cBhvr>
                                        <p:cTn id="37" dur="500"/>
                                        <p:tgtEl>
                                          <p:spTgt spid="9">
                                            <p:txEl>
                                              <p:pRg st="9" end="9"/>
                                            </p:txEl>
                                          </p:spTgt>
                                        </p:tgtEl>
                                      </p:cBhvr>
                                    </p:animEffect>
                                  </p:childTnLst>
                                </p:cTn>
                              </p:par>
                            </p:childTnLst>
                          </p:cTn>
                        </p:par>
                        <p:par>
                          <p:cTn id="38" fill="hold">
                            <p:stCondLst>
                              <p:cond delay="500"/>
                            </p:stCondLst>
                            <p:childTnLst>
                              <p:par>
                                <p:cTn id="39" presetID="53" presetClass="entr" presetSubtype="16"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par>
                          <p:cTn id="47" fill="hold">
                            <p:stCondLst>
                              <p:cond delay="1000"/>
                            </p:stCondLst>
                            <p:childTnLst>
                              <p:par>
                                <p:cTn id="48" presetID="1" presetClass="entr" presetSubtype="0" fill="hold" grpId="0" nodeType="afterEffect">
                                  <p:stCondLst>
                                    <p:cond delay="0"/>
                                  </p:stCondLst>
                                  <p:childTnLst>
                                    <p:set>
                                      <p:cBhvr>
                                        <p:cTn id="49" dur="1" fill="hold">
                                          <p:stCondLst>
                                            <p:cond delay="0"/>
                                          </p:stCondLst>
                                        </p:cTn>
                                        <p:tgtEl>
                                          <p:spTgt spid="7"/>
                                        </p:tgtEl>
                                        <p:attrNameLst>
                                          <p:attrName>style.visibility</p:attrName>
                                        </p:attrNameLst>
                                      </p:cBhvr>
                                      <p:to>
                                        <p:strVal val="visible"/>
                                      </p:to>
                                    </p:set>
                                  </p:childTnLst>
                                </p:cTn>
                              </p:par>
                            </p:childTnLst>
                          </p:cTn>
                        </p:par>
                        <p:par>
                          <p:cTn id="50" fill="hold">
                            <p:stCondLst>
                              <p:cond delay="1000"/>
                            </p:stCondLst>
                            <p:childTnLst>
                              <p:par>
                                <p:cTn id="51" presetID="22" presetClass="entr" presetSubtype="1"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up)">
                                      <p:cBhvr>
                                        <p:cTn id="53" dur="500"/>
                                        <p:tgtEl>
                                          <p:spTgt spid="8"/>
                                        </p:tgtEl>
                                      </p:cBhvr>
                                    </p:animEffect>
                                  </p:childTnLst>
                                </p:cTn>
                              </p:par>
                            </p:childTnLst>
                          </p:cTn>
                        </p:par>
                        <p:par>
                          <p:cTn id="54" fill="hold">
                            <p:stCondLst>
                              <p:cond delay="1500"/>
                            </p:stCondLst>
                            <p:childTnLst>
                              <p:par>
                                <p:cTn id="55" presetID="22" presetClass="entr" presetSubtype="1"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up)">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100" dirty="0"/>
              <a:t>Cipher-Based Message Authentication Code (CMAC)</a:t>
            </a:r>
          </a:p>
        </p:txBody>
      </p:sp>
      <p:sp>
        <p:nvSpPr>
          <p:cNvPr id="3" name="Content Placeholder 2"/>
          <p:cNvSpPr>
            <a:spLocks noGrp="1"/>
          </p:cNvSpPr>
          <p:nvPr>
            <p:ph idx="1"/>
          </p:nvPr>
        </p:nvSpPr>
        <p:spPr/>
        <p:txBody>
          <a:bodyPr>
            <a:normAutofit/>
          </a:bodyPr>
          <a:lstStyle/>
          <a:p>
            <a:r>
              <a:rPr lang="en-IN" dirty="0"/>
              <a:t>The algorithm makes use of a k-bit encryption key K and a b-bit constant K</a:t>
            </a:r>
            <a:r>
              <a:rPr lang="en-IN" baseline="-25000" dirty="0"/>
              <a:t>1</a:t>
            </a:r>
            <a:r>
              <a:rPr lang="en-IN" dirty="0"/>
              <a:t>.</a:t>
            </a:r>
          </a:p>
          <a:p>
            <a:r>
              <a:rPr lang="en-IN" dirty="0"/>
              <a:t>For AES, the key size k is 128, 192 or 256 bits. </a:t>
            </a:r>
          </a:p>
          <a:p>
            <a:r>
              <a:rPr lang="en-IN" dirty="0"/>
              <a:t>For triple DES, the key size is 112 or 168 bits. </a:t>
            </a:r>
          </a:p>
          <a:p>
            <a:pPr marL="0" indent="0">
              <a:buNone/>
            </a:pPr>
            <a:r>
              <a:rPr lang="en-IN" dirty="0"/>
              <a:t> </a:t>
            </a:r>
          </a:p>
        </p:txBody>
      </p:sp>
    </p:spTree>
    <p:extLst>
      <p:ext uri="{BB962C8B-B14F-4D97-AF65-F5344CB8AC3E}">
        <p14:creationId xmlns:p14="http://schemas.microsoft.com/office/powerpoint/2010/main" val="173704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100" dirty="0"/>
              <a:t>Cipher-Based Message Authentication Code (CMAC)</a:t>
            </a:r>
          </a:p>
        </p:txBody>
      </p:sp>
      <p:sp>
        <p:nvSpPr>
          <p:cNvPr id="7" name="Content Placeholder 6">
            <a:extLst>
              <a:ext uri="{FF2B5EF4-FFF2-40B4-BE49-F238E27FC236}">
                <a16:creationId xmlns:a16="http://schemas.microsoft.com/office/drawing/2014/main" id="{9B867748-F942-3094-9AE6-1F4CF8B5A495}"/>
              </a:ext>
            </a:extLst>
          </p:cNvPr>
          <p:cNvSpPr>
            <a:spLocks noGrp="1"/>
          </p:cNvSpPr>
          <p:nvPr>
            <p:ph idx="1"/>
          </p:nvPr>
        </p:nvSpPr>
        <p:spPr/>
        <p:txBody>
          <a:bodyPr/>
          <a:lstStyle/>
          <a:p>
            <a:endParaRPr lang="en-US" dirty="0"/>
          </a:p>
        </p:txBody>
      </p:sp>
      <p:sp>
        <p:nvSpPr>
          <p:cNvPr id="4" name="Rectangle 3"/>
          <p:cNvSpPr/>
          <p:nvPr/>
        </p:nvSpPr>
        <p:spPr>
          <a:xfrm>
            <a:off x="2567608" y="976662"/>
            <a:ext cx="1260140" cy="4639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b="1" i="1" dirty="0">
              <a:latin typeface="+mj-lt"/>
            </a:endParaRPr>
          </a:p>
          <a:p>
            <a:pPr algn="ctr"/>
            <a:r>
              <a:rPr lang="en-IN" sz="2000" b="1" i="1" dirty="0">
                <a:latin typeface="+mj-lt"/>
              </a:rPr>
              <a:t>M</a:t>
            </a:r>
            <a:r>
              <a:rPr lang="en-IN" sz="2000" b="1" i="1" baseline="-25000" dirty="0">
                <a:latin typeface="+mj-lt"/>
              </a:rPr>
              <a:t>1</a:t>
            </a:r>
            <a:endParaRPr lang="en-IN" sz="2000" b="1" i="1" dirty="0">
              <a:latin typeface="+mj-lt"/>
            </a:endParaRPr>
          </a:p>
          <a:p>
            <a:pPr algn="ctr"/>
            <a:endParaRPr lang="en-IN" sz="2000" b="1" i="1" baseline="-25000" dirty="0">
              <a:latin typeface="+mj-lt"/>
            </a:endParaRPr>
          </a:p>
          <a:p>
            <a:pPr algn="ctr"/>
            <a:endParaRPr lang="en-IN" sz="2000" b="1" baseline="-25000" dirty="0">
              <a:latin typeface="+mj-lt"/>
            </a:endParaRPr>
          </a:p>
        </p:txBody>
      </p:sp>
      <p:sp>
        <p:nvSpPr>
          <p:cNvPr id="5" name="Rounded Rectangle 4"/>
          <p:cNvSpPr/>
          <p:nvPr/>
        </p:nvSpPr>
        <p:spPr>
          <a:xfrm>
            <a:off x="2567608" y="2308810"/>
            <a:ext cx="1260140" cy="36004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mj-lt"/>
              </a:rPr>
              <a:t>Encrypt</a:t>
            </a:r>
          </a:p>
        </p:txBody>
      </p:sp>
      <p:cxnSp>
        <p:nvCxnSpPr>
          <p:cNvPr id="6" name="Straight Arrow Connector 5"/>
          <p:cNvCxnSpPr/>
          <p:nvPr/>
        </p:nvCxnSpPr>
        <p:spPr>
          <a:xfrm>
            <a:off x="3215680" y="1444714"/>
            <a:ext cx="0" cy="864096"/>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9" name="Flowchart: Or 8"/>
          <p:cNvSpPr/>
          <p:nvPr/>
        </p:nvSpPr>
        <p:spPr>
          <a:xfrm>
            <a:off x="5375920" y="1696742"/>
            <a:ext cx="252028" cy="241868"/>
          </a:xfrm>
          <a:prstGeom prst="flowChartOr">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000" b="1">
              <a:latin typeface="+mj-lt"/>
            </a:endParaRPr>
          </a:p>
        </p:txBody>
      </p:sp>
      <p:cxnSp>
        <p:nvCxnSpPr>
          <p:cNvPr id="10" name="Straight Arrow Connector 9"/>
          <p:cNvCxnSpPr/>
          <p:nvPr/>
        </p:nvCxnSpPr>
        <p:spPr>
          <a:xfrm>
            <a:off x="5501934" y="1408710"/>
            <a:ext cx="0" cy="324036"/>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p:cNvCxnSpPr/>
          <p:nvPr/>
        </p:nvCxnSpPr>
        <p:spPr>
          <a:xfrm>
            <a:off x="5501934" y="1948770"/>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2" name="Rectangle 11"/>
          <p:cNvSpPr/>
          <p:nvPr/>
        </p:nvSpPr>
        <p:spPr>
          <a:xfrm>
            <a:off x="4871864" y="984794"/>
            <a:ext cx="1260140" cy="4639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b="1" i="1" dirty="0">
              <a:latin typeface="+mj-lt"/>
            </a:endParaRPr>
          </a:p>
          <a:p>
            <a:pPr algn="ctr"/>
            <a:r>
              <a:rPr lang="en-IN" sz="2000" b="1" i="1" dirty="0">
                <a:latin typeface="+mj-lt"/>
              </a:rPr>
              <a:t>M</a:t>
            </a:r>
            <a:r>
              <a:rPr lang="en-IN" sz="2000" b="1" i="1" baseline="-25000" dirty="0">
                <a:latin typeface="+mj-lt"/>
              </a:rPr>
              <a:t>2</a:t>
            </a:r>
            <a:endParaRPr lang="en-IN" sz="2000" b="1" i="1" dirty="0">
              <a:latin typeface="+mj-lt"/>
            </a:endParaRPr>
          </a:p>
          <a:p>
            <a:pPr algn="ctr"/>
            <a:endParaRPr lang="en-IN" sz="2000" b="1" i="1" baseline="-25000" dirty="0">
              <a:latin typeface="+mj-lt"/>
            </a:endParaRPr>
          </a:p>
          <a:p>
            <a:pPr algn="ctr"/>
            <a:endParaRPr lang="en-IN" sz="2000" b="1" baseline="-25000" dirty="0">
              <a:latin typeface="+mj-lt"/>
            </a:endParaRPr>
          </a:p>
        </p:txBody>
      </p:sp>
      <p:sp>
        <p:nvSpPr>
          <p:cNvPr id="13" name="Rounded Rectangle 12"/>
          <p:cNvSpPr/>
          <p:nvPr/>
        </p:nvSpPr>
        <p:spPr>
          <a:xfrm>
            <a:off x="4871864" y="2308810"/>
            <a:ext cx="1260140" cy="36004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mj-lt"/>
              </a:rPr>
              <a:t>Encrypt</a:t>
            </a:r>
          </a:p>
        </p:txBody>
      </p:sp>
      <p:sp>
        <p:nvSpPr>
          <p:cNvPr id="18" name="Freeform 17"/>
          <p:cNvSpPr/>
          <p:nvPr/>
        </p:nvSpPr>
        <p:spPr>
          <a:xfrm>
            <a:off x="3190754" y="1804754"/>
            <a:ext cx="2185166" cy="1116124"/>
          </a:xfrm>
          <a:custGeom>
            <a:avLst/>
            <a:gdLst>
              <a:gd name="connsiteX0" fmla="*/ 0 w 1967697"/>
              <a:gd name="connsiteY0" fmla="*/ 879676 h 1145894"/>
              <a:gd name="connsiteX1" fmla="*/ 0 w 1967697"/>
              <a:gd name="connsiteY1" fmla="*/ 1145894 h 1145894"/>
              <a:gd name="connsiteX2" fmla="*/ 914400 w 1967697"/>
              <a:gd name="connsiteY2" fmla="*/ 1145894 h 1145894"/>
              <a:gd name="connsiteX3" fmla="*/ 914400 w 1967697"/>
              <a:gd name="connsiteY3" fmla="*/ 115747 h 1145894"/>
              <a:gd name="connsiteX4" fmla="*/ 914400 w 1967697"/>
              <a:gd name="connsiteY4" fmla="*/ 0 h 1145894"/>
              <a:gd name="connsiteX5" fmla="*/ 1967697 w 1967697"/>
              <a:gd name="connsiteY5" fmla="*/ 0 h 1145894"/>
              <a:gd name="connsiteX6" fmla="*/ 1967697 w 1967697"/>
              <a:gd name="connsiteY6" fmla="*/ 0 h 1145894"/>
              <a:gd name="connsiteX7" fmla="*/ 1967697 w 1967697"/>
              <a:gd name="connsiteY7" fmla="*/ 0 h 114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697" h="1145894">
                <a:moveTo>
                  <a:pt x="0" y="879676"/>
                </a:moveTo>
                <a:lnTo>
                  <a:pt x="0" y="1145894"/>
                </a:lnTo>
                <a:lnTo>
                  <a:pt x="914400" y="1145894"/>
                </a:lnTo>
                <a:lnTo>
                  <a:pt x="914400" y="115747"/>
                </a:lnTo>
                <a:lnTo>
                  <a:pt x="914400" y="0"/>
                </a:lnTo>
                <a:lnTo>
                  <a:pt x="1967697" y="0"/>
                </a:lnTo>
                <a:lnTo>
                  <a:pt x="1967697" y="0"/>
                </a:lnTo>
                <a:lnTo>
                  <a:pt x="1967697" y="0"/>
                </a:lnTo>
              </a:path>
            </a:pathLst>
          </a:custGeom>
          <a:ln>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latin typeface="+mj-lt"/>
            </a:endParaRPr>
          </a:p>
        </p:txBody>
      </p:sp>
      <p:sp>
        <p:nvSpPr>
          <p:cNvPr id="19" name="Flowchart: Or 18"/>
          <p:cNvSpPr/>
          <p:nvPr/>
        </p:nvSpPr>
        <p:spPr>
          <a:xfrm>
            <a:off x="8965242" y="1696742"/>
            <a:ext cx="252028" cy="241868"/>
          </a:xfrm>
          <a:prstGeom prst="flowChartOr">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000" b="1">
              <a:latin typeface="+mj-lt"/>
            </a:endParaRPr>
          </a:p>
        </p:txBody>
      </p:sp>
      <p:cxnSp>
        <p:nvCxnSpPr>
          <p:cNvPr id="20" name="Straight Arrow Connector 19"/>
          <p:cNvCxnSpPr/>
          <p:nvPr/>
        </p:nvCxnSpPr>
        <p:spPr>
          <a:xfrm>
            <a:off x="9091256" y="1408710"/>
            <a:ext cx="0" cy="324036"/>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0"/>
          <p:cNvCxnSpPr/>
          <p:nvPr/>
        </p:nvCxnSpPr>
        <p:spPr>
          <a:xfrm>
            <a:off x="9091256" y="1948770"/>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21"/>
          <p:cNvSpPr/>
          <p:nvPr/>
        </p:nvSpPr>
        <p:spPr>
          <a:xfrm>
            <a:off x="8461186" y="984794"/>
            <a:ext cx="1260140" cy="4639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b="1" i="1" dirty="0">
              <a:latin typeface="+mj-lt"/>
            </a:endParaRPr>
          </a:p>
          <a:p>
            <a:pPr algn="ctr"/>
            <a:r>
              <a:rPr lang="en-IN" sz="2000" b="1" i="1" dirty="0">
                <a:latin typeface="+mj-lt"/>
              </a:rPr>
              <a:t>M</a:t>
            </a:r>
            <a:r>
              <a:rPr lang="en-IN" sz="2000" b="1" i="1" baseline="-25000" dirty="0">
                <a:latin typeface="+mj-lt"/>
              </a:rPr>
              <a:t>n</a:t>
            </a:r>
            <a:endParaRPr lang="en-IN" sz="2000" b="1" i="1" dirty="0">
              <a:latin typeface="+mj-lt"/>
            </a:endParaRPr>
          </a:p>
          <a:p>
            <a:pPr algn="ctr"/>
            <a:endParaRPr lang="en-IN" sz="2000" b="1" i="1" baseline="-25000" dirty="0">
              <a:latin typeface="+mj-lt"/>
            </a:endParaRPr>
          </a:p>
          <a:p>
            <a:pPr algn="ctr"/>
            <a:endParaRPr lang="en-IN" sz="2000" b="1" baseline="-25000" dirty="0">
              <a:latin typeface="+mj-lt"/>
            </a:endParaRPr>
          </a:p>
        </p:txBody>
      </p:sp>
      <p:sp>
        <p:nvSpPr>
          <p:cNvPr id="23" name="Rounded Rectangle 22"/>
          <p:cNvSpPr/>
          <p:nvPr/>
        </p:nvSpPr>
        <p:spPr>
          <a:xfrm>
            <a:off x="8461186" y="2308810"/>
            <a:ext cx="1260140" cy="36004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mj-lt"/>
              </a:rPr>
              <a:t>Encrypt</a:t>
            </a:r>
          </a:p>
        </p:txBody>
      </p:sp>
      <p:sp>
        <p:nvSpPr>
          <p:cNvPr id="24" name="Freeform 23"/>
          <p:cNvSpPr/>
          <p:nvPr/>
        </p:nvSpPr>
        <p:spPr>
          <a:xfrm>
            <a:off x="5501935" y="1804754"/>
            <a:ext cx="3461863" cy="1116124"/>
          </a:xfrm>
          <a:custGeom>
            <a:avLst/>
            <a:gdLst>
              <a:gd name="connsiteX0" fmla="*/ 0 w 1967697"/>
              <a:gd name="connsiteY0" fmla="*/ 879676 h 1145894"/>
              <a:gd name="connsiteX1" fmla="*/ 0 w 1967697"/>
              <a:gd name="connsiteY1" fmla="*/ 1145894 h 1145894"/>
              <a:gd name="connsiteX2" fmla="*/ 914400 w 1967697"/>
              <a:gd name="connsiteY2" fmla="*/ 1145894 h 1145894"/>
              <a:gd name="connsiteX3" fmla="*/ 914400 w 1967697"/>
              <a:gd name="connsiteY3" fmla="*/ 115747 h 1145894"/>
              <a:gd name="connsiteX4" fmla="*/ 914400 w 1967697"/>
              <a:gd name="connsiteY4" fmla="*/ 0 h 1145894"/>
              <a:gd name="connsiteX5" fmla="*/ 1967697 w 1967697"/>
              <a:gd name="connsiteY5" fmla="*/ 0 h 1145894"/>
              <a:gd name="connsiteX6" fmla="*/ 1967697 w 1967697"/>
              <a:gd name="connsiteY6" fmla="*/ 0 h 1145894"/>
              <a:gd name="connsiteX7" fmla="*/ 1967697 w 1967697"/>
              <a:gd name="connsiteY7" fmla="*/ 0 h 114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697" h="1145894">
                <a:moveTo>
                  <a:pt x="0" y="879676"/>
                </a:moveTo>
                <a:lnTo>
                  <a:pt x="0" y="1145894"/>
                </a:lnTo>
                <a:lnTo>
                  <a:pt x="914400" y="1145894"/>
                </a:lnTo>
                <a:lnTo>
                  <a:pt x="914400" y="115747"/>
                </a:lnTo>
                <a:lnTo>
                  <a:pt x="914400" y="0"/>
                </a:lnTo>
                <a:lnTo>
                  <a:pt x="1967697" y="0"/>
                </a:lnTo>
                <a:lnTo>
                  <a:pt x="1967697" y="0"/>
                </a:lnTo>
                <a:lnTo>
                  <a:pt x="1967697" y="0"/>
                </a:lnTo>
              </a:path>
            </a:pathLst>
          </a:custGeom>
          <a:ln>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latin typeface="+mj-lt"/>
            </a:endParaRPr>
          </a:p>
        </p:txBody>
      </p:sp>
      <p:sp>
        <p:nvSpPr>
          <p:cNvPr id="25" name="Rectangle 24"/>
          <p:cNvSpPr/>
          <p:nvPr/>
        </p:nvSpPr>
        <p:spPr>
          <a:xfrm>
            <a:off x="8400256" y="3028890"/>
            <a:ext cx="1440160" cy="4639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b="1" i="1" dirty="0">
              <a:latin typeface="+mj-lt"/>
            </a:endParaRPr>
          </a:p>
          <a:p>
            <a:pPr algn="ctr"/>
            <a:r>
              <a:rPr lang="en-IN" sz="2000" b="1" i="1" dirty="0">
                <a:latin typeface="+mj-lt"/>
              </a:rPr>
              <a:t>MSB(</a:t>
            </a:r>
            <a:r>
              <a:rPr lang="en-IN" sz="2000" b="1" i="1" dirty="0" err="1">
                <a:latin typeface="+mj-lt"/>
              </a:rPr>
              <a:t>Tlen</a:t>
            </a:r>
            <a:r>
              <a:rPr lang="en-IN" sz="2000" b="1" i="1" dirty="0">
                <a:latin typeface="+mj-lt"/>
              </a:rPr>
              <a:t>)</a:t>
            </a:r>
          </a:p>
          <a:p>
            <a:pPr algn="ctr"/>
            <a:endParaRPr lang="en-IN" sz="2000" b="1" i="1" baseline="-25000" dirty="0">
              <a:latin typeface="+mj-lt"/>
            </a:endParaRPr>
          </a:p>
          <a:p>
            <a:pPr algn="ctr"/>
            <a:endParaRPr lang="en-IN" sz="2000" b="1" baseline="-25000" dirty="0">
              <a:latin typeface="+mj-lt"/>
            </a:endParaRPr>
          </a:p>
        </p:txBody>
      </p:sp>
      <p:cxnSp>
        <p:nvCxnSpPr>
          <p:cNvPr id="26" name="Straight Arrow Connector 25"/>
          <p:cNvCxnSpPr/>
          <p:nvPr/>
        </p:nvCxnSpPr>
        <p:spPr>
          <a:xfrm>
            <a:off x="9091256" y="2668850"/>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7" name="TextBox 26"/>
          <p:cNvSpPr txBox="1"/>
          <p:nvPr/>
        </p:nvSpPr>
        <p:spPr>
          <a:xfrm>
            <a:off x="1775520" y="2272806"/>
            <a:ext cx="360040" cy="400110"/>
          </a:xfrm>
          <a:prstGeom prst="rect">
            <a:avLst/>
          </a:prstGeom>
          <a:noFill/>
        </p:spPr>
        <p:txBody>
          <a:bodyPr wrap="square" rtlCol="0">
            <a:spAutoFit/>
          </a:bodyPr>
          <a:lstStyle/>
          <a:p>
            <a:r>
              <a:rPr lang="en-IN" sz="2000" b="1" i="1" dirty="0">
                <a:latin typeface="+mj-lt"/>
              </a:rPr>
              <a:t>K</a:t>
            </a:r>
          </a:p>
        </p:txBody>
      </p:sp>
      <p:cxnSp>
        <p:nvCxnSpPr>
          <p:cNvPr id="28" name="Straight Arrow Connector 27"/>
          <p:cNvCxnSpPr/>
          <p:nvPr/>
        </p:nvCxnSpPr>
        <p:spPr>
          <a:xfrm>
            <a:off x="2063608" y="2483209"/>
            <a:ext cx="504000"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9" name="TextBox 28"/>
          <p:cNvSpPr txBox="1"/>
          <p:nvPr/>
        </p:nvSpPr>
        <p:spPr>
          <a:xfrm>
            <a:off x="4151784" y="2272806"/>
            <a:ext cx="360040" cy="400110"/>
          </a:xfrm>
          <a:prstGeom prst="rect">
            <a:avLst/>
          </a:prstGeom>
          <a:noFill/>
        </p:spPr>
        <p:txBody>
          <a:bodyPr wrap="square" rtlCol="0">
            <a:spAutoFit/>
          </a:bodyPr>
          <a:lstStyle/>
          <a:p>
            <a:r>
              <a:rPr lang="en-IN" sz="2000" b="1" i="1" dirty="0">
                <a:latin typeface="+mj-lt"/>
              </a:rPr>
              <a:t>K</a:t>
            </a:r>
          </a:p>
        </p:txBody>
      </p:sp>
      <p:cxnSp>
        <p:nvCxnSpPr>
          <p:cNvPr id="30" name="Straight Arrow Connector 29"/>
          <p:cNvCxnSpPr/>
          <p:nvPr/>
        </p:nvCxnSpPr>
        <p:spPr>
          <a:xfrm>
            <a:off x="4367864" y="2483209"/>
            <a:ext cx="504000"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1" name="TextBox 30"/>
          <p:cNvSpPr txBox="1"/>
          <p:nvPr/>
        </p:nvSpPr>
        <p:spPr>
          <a:xfrm>
            <a:off x="7752184" y="2272806"/>
            <a:ext cx="360040" cy="400110"/>
          </a:xfrm>
          <a:prstGeom prst="rect">
            <a:avLst/>
          </a:prstGeom>
          <a:noFill/>
        </p:spPr>
        <p:txBody>
          <a:bodyPr wrap="square" rtlCol="0">
            <a:spAutoFit/>
          </a:bodyPr>
          <a:lstStyle/>
          <a:p>
            <a:r>
              <a:rPr lang="en-IN" sz="2000" b="1" i="1" dirty="0">
                <a:latin typeface="+mj-lt"/>
              </a:rPr>
              <a:t>K</a:t>
            </a:r>
          </a:p>
        </p:txBody>
      </p:sp>
      <p:cxnSp>
        <p:nvCxnSpPr>
          <p:cNvPr id="32" name="Straight Arrow Connector 31"/>
          <p:cNvCxnSpPr/>
          <p:nvPr/>
        </p:nvCxnSpPr>
        <p:spPr>
          <a:xfrm>
            <a:off x="7968264" y="2483209"/>
            <a:ext cx="504000"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6" name="Rectangle 35"/>
          <p:cNvSpPr/>
          <p:nvPr/>
        </p:nvSpPr>
        <p:spPr>
          <a:xfrm>
            <a:off x="2578686" y="3937122"/>
            <a:ext cx="1260140" cy="4639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b="1" i="1" dirty="0">
              <a:latin typeface="+mj-lt"/>
            </a:endParaRPr>
          </a:p>
          <a:p>
            <a:pPr algn="ctr"/>
            <a:r>
              <a:rPr lang="en-IN" sz="2000" b="1" i="1" dirty="0">
                <a:latin typeface="+mj-lt"/>
              </a:rPr>
              <a:t>M</a:t>
            </a:r>
            <a:r>
              <a:rPr lang="en-IN" sz="2000" b="1" i="1" baseline="-25000" dirty="0">
                <a:latin typeface="+mj-lt"/>
              </a:rPr>
              <a:t>1</a:t>
            </a:r>
            <a:endParaRPr lang="en-IN" sz="2000" b="1" i="1" dirty="0">
              <a:latin typeface="+mj-lt"/>
            </a:endParaRPr>
          </a:p>
          <a:p>
            <a:pPr algn="ctr"/>
            <a:endParaRPr lang="en-IN" sz="2000" b="1" i="1" baseline="-25000" dirty="0">
              <a:latin typeface="+mj-lt"/>
            </a:endParaRPr>
          </a:p>
          <a:p>
            <a:pPr algn="ctr"/>
            <a:endParaRPr lang="en-IN" sz="2000" b="1" baseline="-25000" dirty="0">
              <a:latin typeface="+mj-lt"/>
            </a:endParaRPr>
          </a:p>
        </p:txBody>
      </p:sp>
      <p:sp>
        <p:nvSpPr>
          <p:cNvPr id="37" name="Rounded Rectangle 36"/>
          <p:cNvSpPr/>
          <p:nvPr/>
        </p:nvSpPr>
        <p:spPr>
          <a:xfrm>
            <a:off x="2578686" y="5269270"/>
            <a:ext cx="1260140" cy="36004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mj-lt"/>
              </a:rPr>
              <a:t>Encrypt</a:t>
            </a:r>
          </a:p>
        </p:txBody>
      </p:sp>
      <p:cxnSp>
        <p:nvCxnSpPr>
          <p:cNvPr id="38" name="Straight Arrow Connector 37"/>
          <p:cNvCxnSpPr/>
          <p:nvPr/>
        </p:nvCxnSpPr>
        <p:spPr>
          <a:xfrm>
            <a:off x="3226758" y="4405174"/>
            <a:ext cx="0" cy="864096"/>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9" name="Flowchart: Or 38"/>
          <p:cNvSpPr/>
          <p:nvPr/>
        </p:nvSpPr>
        <p:spPr>
          <a:xfrm>
            <a:off x="5386998" y="4657202"/>
            <a:ext cx="252028" cy="241868"/>
          </a:xfrm>
          <a:prstGeom prst="flowChartOr">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000" b="1">
              <a:latin typeface="+mj-lt"/>
            </a:endParaRPr>
          </a:p>
        </p:txBody>
      </p:sp>
      <p:cxnSp>
        <p:nvCxnSpPr>
          <p:cNvPr id="40" name="Straight Arrow Connector 39"/>
          <p:cNvCxnSpPr/>
          <p:nvPr/>
        </p:nvCxnSpPr>
        <p:spPr>
          <a:xfrm>
            <a:off x="5513012" y="4369170"/>
            <a:ext cx="0" cy="324036"/>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Arrow Connector 40"/>
          <p:cNvCxnSpPr/>
          <p:nvPr/>
        </p:nvCxnSpPr>
        <p:spPr>
          <a:xfrm>
            <a:off x="5513012" y="4909230"/>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41"/>
          <p:cNvSpPr/>
          <p:nvPr/>
        </p:nvSpPr>
        <p:spPr>
          <a:xfrm>
            <a:off x="4882942" y="3901118"/>
            <a:ext cx="1260140" cy="4639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b="1" i="1" dirty="0">
              <a:latin typeface="+mj-lt"/>
            </a:endParaRPr>
          </a:p>
          <a:p>
            <a:pPr algn="ctr"/>
            <a:r>
              <a:rPr lang="en-IN" sz="2000" b="1" i="1" dirty="0">
                <a:latin typeface="+mj-lt"/>
              </a:rPr>
              <a:t>M</a:t>
            </a:r>
            <a:r>
              <a:rPr lang="en-IN" sz="2000" b="1" i="1" baseline="-25000" dirty="0">
                <a:latin typeface="+mj-lt"/>
              </a:rPr>
              <a:t>2</a:t>
            </a:r>
            <a:endParaRPr lang="en-IN" sz="2000" b="1" i="1" dirty="0">
              <a:latin typeface="+mj-lt"/>
            </a:endParaRPr>
          </a:p>
          <a:p>
            <a:pPr algn="ctr"/>
            <a:endParaRPr lang="en-IN" sz="2000" b="1" i="1" baseline="-25000" dirty="0">
              <a:latin typeface="+mj-lt"/>
            </a:endParaRPr>
          </a:p>
          <a:p>
            <a:pPr algn="ctr"/>
            <a:endParaRPr lang="en-IN" sz="2000" b="1" baseline="-25000" dirty="0">
              <a:latin typeface="+mj-lt"/>
            </a:endParaRPr>
          </a:p>
        </p:txBody>
      </p:sp>
      <p:sp>
        <p:nvSpPr>
          <p:cNvPr id="43" name="Rounded Rectangle 42"/>
          <p:cNvSpPr/>
          <p:nvPr/>
        </p:nvSpPr>
        <p:spPr>
          <a:xfrm>
            <a:off x="4882942" y="5269271"/>
            <a:ext cx="1260140" cy="328797"/>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mj-lt"/>
              </a:rPr>
              <a:t>Encrypt</a:t>
            </a:r>
          </a:p>
        </p:txBody>
      </p:sp>
      <p:sp>
        <p:nvSpPr>
          <p:cNvPr id="44" name="Freeform 43"/>
          <p:cNvSpPr/>
          <p:nvPr/>
        </p:nvSpPr>
        <p:spPr>
          <a:xfrm>
            <a:off x="3201832" y="4765214"/>
            <a:ext cx="2185166" cy="1116124"/>
          </a:xfrm>
          <a:custGeom>
            <a:avLst/>
            <a:gdLst>
              <a:gd name="connsiteX0" fmla="*/ 0 w 1967697"/>
              <a:gd name="connsiteY0" fmla="*/ 879676 h 1145894"/>
              <a:gd name="connsiteX1" fmla="*/ 0 w 1967697"/>
              <a:gd name="connsiteY1" fmla="*/ 1145894 h 1145894"/>
              <a:gd name="connsiteX2" fmla="*/ 914400 w 1967697"/>
              <a:gd name="connsiteY2" fmla="*/ 1145894 h 1145894"/>
              <a:gd name="connsiteX3" fmla="*/ 914400 w 1967697"/>
              <a:gd name="connsiteY3" fmla="*/ 115747 h 1145894"/>
              <a:gd name="connsiteX4" fmla="*/ 914400 w 1967697"/>
              <a:gd name="connsiteY4" fmla="*/ 0 h 1145894"/>
              <a:gd name="connsiteX5" fmla="*/ 1967697 w 1967697"/>
              <a:gd name="connsiteY5" fmla="*/ 0 h 1145894"/>
              <a:gd name="connsiteX6" fmla="*/ 1967697 w 1967697"/>
              <a:gd name="connsiteY6" fmla="*/ 0 h 1145894"/>
              <a:gd name="connsiteX7" fmla="*/ 1967697 w 1967697"/>
              <a:gd name="connsiteY7" fmla="*/ 0 h 114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697" h="1145894">
                <a:moveTo>
                  <a:pt x="0" y="879676"/>
                </a:moveTo>
                <a:lnTo>
                  <a:pt x="0" y="1145894"/>
                </a:lnTo>
                <a:lnTo>
                  <a:pt x="914400" y="1145894"/>
                </a:lnTo>
                <a:lnTo>
                  <a:pt x="914400" y="115747"/>
                </a:lnTo>
                <a:lnTo>
                  <a:pt x="914400" y="0"/>
                </a:lnTo>
                <a:lnTo>
                  <a:pt x="1967697" y="0"/>
                </a:lnTo>
                <a:lnTo>
                  <a:pt x="1967697" y="0"/>
                </a:lnTo>
                <a:lnTo>
                  <a:pt x="1967697" y="0"/>
                </a:lnTo>
              </a:path>
            </a:pathLst>
          </a:custGeom>
          <a:ln>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latin typeface="+mj-lt"/>
            </a:endParaRPr>
          </a:p>
        </p:txBody>
      </p:sp>
      <p:sp>
        <p:nvSpPr>
          <p:cNvPr id="45" name="Flowchart: Or 44"/>
          <p:cNvSpPr/>
          <p:nvPr/>
        </p:nvSpPr>
        <p:spPr>
          <a:xfrm>
            <a:off x="8976320" y="4657202"/>
            <a:ext cx="252028" cy="241868"/>
          </a:xfrm>
          <a:prstGeom prst="flowChartOr">
            <a:avLst/>
          </a:prstGeom>
          <a:ln w="28575">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sz="2000" b="1">
              <a:latin typeface="+mj-lt"/>
            </a:endParaRPr>
          </a:p>
        </p:txBody>
      </p:sp>
      <p:cxnSp>
        <p:nvCxnSpPr>
          <p:cNvPr id="46" name="Straight Arrow Connector 45"/>
          <p:cNvCxnSpPr/>
          <p:nvPr/>
        </p:nvCxnSpPr>
        <p:spPr>
          <a:xfrm>
            <a:off x="9102334" y="4369170"/>
            <a:ext cx="0" cy="324036"/>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Arrow Connector 46"/>
          <p:cNvCxnSpPr/>
          <p:nvPr/>
        </p:nvCxnSpPr>
        <p:spPr>
          <a:xfrm>
            <a:off x="9102334" y="4909230"/>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8" name="Rectangle 47"/>
          <p:cNvSpPr/>
          <p:nvPr/>
        </p:nvSpPr>
        <p:spPr>
          <a:xfrm>
            <a:off x="8472264" y="3937122"/>
            <a:ext cx="1368152" cy="4639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endParaRPr lang="en-IN" sz="2000" b="1" i="1" dirty="0">
              <a:latin typeface="+mj-lt"/>
            </a:endParaRPr>
          </a:p>
          <a:p>
            <a:r>
              <a:rPr lang="en-IN" sz="2000" b="1" i="1" dirty="0" err="1">
                <a:latin typeface="+mj-lt"/>
              </a:rPr>
              <a:t>M</a:t>
            </a:r>
            <a:r>
              <a:rPr lang="en-IN" sz="2000" b="1" i="1" baseline="-25000" dirty="0" err="1">
                <a:latin typeface="+mj-lt"/>
              </a:rPr>
              <a:t>n</a:t>
            </a:r>
            <a:r>
              <a:rPr lang="en-IN" sz="2000" b="1" i="1" baseline="-25000" dirty="0">
                <a:latin typeface="+mj-lt"/>
              </a:rPr>
              <a:t>      </a:t>
            </a:r>
            <a:r>
              <a:rPr lang="en-IN" sz="2000" b="1" i="1" dirty="0">
                <a:latin typeface="+mj-lt"/>
              </a:rPr>
              <a:t>10..0</a:t>
            </a:r>
          </a:p>
          <a:p>
            <a:pPr algn="ctr"/>
            <a:endParaRPr lang="en-IN" sz="2000" b="1" i="1" baseline="-25000" dirty="0">
              <a:latin typeface="+mj-lt"/>
            </a:endParaRPr>
          </a:p>
          <a:p>
            <a:pPr algn="ctr"/>
            <a:endParaRPr lang="en-IN" sz="2000" b="1" baseline="-25000" dirty="0">
              <a:latin typeface="+mj-lt"/>
            </a:endParaRPr>
          </a:p>
        </p:txBody>
      </p:sp>
      <p:sp>
        <p:nvSpPr>
          <p:cNvPr id="49" name="Rounded Rectangle 48"/>
          <p:cNvSpPr/>
          <p:nvPr/>
        </p:nvSpPr>
        <p:spPr>
          <a:xfrm>
            <a:off x="8472264" y="5269270"/>
            <a:ext cx="1260140" cy="36004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latin typeface="+mj-lt"/>
              </a:rPr>
              <a:t>Encrypt</a:t>
            </a:r>
          </a:p>
        </p:txBody>
      </p:sp>
      <p:sp>
        <p:nvSpPr>
          <p:cNvPr id="50" name="Freeform 49"/>
          <p:cNvSpPr/>
          <p:nvPr/>
        </p:nvSpPr>
        <p:spPr>
          <a:xfrm>
            <a:off x="5513013" y="4765214"/>
            <a:ext cx="3461863" cy="1116124"/>
          </a:xfrm>
          <a:custGeom>
            <a:avLst/>
            <a:gdLst>
              <a:gd name="connsiteX0" fmla="*/ 0 w 1967697"/>
              <a:gd name="connsiteY0" fmla="*/ 879676 h 1145894"/>
              <a:gd name="connsiteX1" fmla="*/ 0 w 1967697"/>
              <a:gd name="connsiteY1" fmla="*/ 1145894 h 1145894"/>
              <a:gd name="connsiteX2" fmla="*/ 914400 w 1967697"/>
              <a:gd name="connsiteY2" fmla="*/ 1145894 h 1145894"/>
              <a:gd name="connsiteX3" fmla="*/ 914400 w 1967697"/>
              <a:gd name="connsiteY3" fmla="*/ 115747 h 1145894"/>
              <a:gd name="connsiteX4" fmla="*/ 914400 w 1967697"/>
              <a:gd name="connsiteY4" fmla="*/ 0 h 1145894"/>
              <a:gd name="connsiteX5" fmla="*/ 1967697 w 1967697"/>
              <a:gd name="connsiteY5" fmla="*/ 0 h 1145894"/>
              <a:gd name="connsiteX6" fmla="*/ 1967697 w 1967697"/>
              <a:gd name="connsiteY6" fmla="*/ 0 h 1145894"/>
              <a:gd name="connsiteX7" fmla="*/ 1967697 w 1967697"/>
              <a:gd name="connsiteY7" fmla="*/ 0 h 114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7697" h="1145894">
                <a:moveTo>
                  <a:pt x="0" y="879676"/>
                </a:moveTo>
                <a:lnTo>
                  <a:pt x="0" y="1145894"/>
                </a:lnTo>
                <a:lnTo>
                  <a:pt x="914400" y="1145894"/>
                </a:lnTo>
                <a:lnTo>
                  <a:pt x="914400" y="115747"/>
                </a:lnTo>
                <a:lnTo>
                  <a:pt x="914400" y="0"/>
                </a:lnTo>
                <a:lnTo>
                  <a:pt x="1967697" y="0"/>
                </a:lnTo>
                <a:lnTo>
                  <a:pt x="1967697" y="0"/>
                </a:lnTo>
                <a:lnTo>
                  <a:pt x="1967697" y="0"/>
                </a:lnTo>
              </a:path>
            </a:pathLst>
          </a:custGeom>
          <a:ln>
            <a:prstDash val="dash"/>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latin typeface="+mj-lt"/>
            </a:endParaRPr>
          </a:p>
        </p:txBody>
      </p:sp>
      <p:sp>
        <p:nvSpPr>
          <p:cNvPr id="51" name="Rectangle 50"/>
          <p:cNvSpPr/>
          <p:nvPr/>
        </p:nvSpPr>
        <p:spPr>
          <a:xfrm>
            <a:off x="8292244" y="5989350"/>
            <a:ext cx="1584148" cy="4639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sz="2000" b="1" i="1" dirty="0">
              <a:latin typeface="+mj-lt"/>
            </a:endParaRPr>
          </a:p>
          <a:p>
            <a:pPr algn="ctr"/>
            <a:r>
              <a:rPr lang="en-IN" sz="2000" b="1" i="1" dirty="0">
                <a:latin typeface="+mj-lt"/>
              </a:rPr>
              <a:t>MSB(</a:t>
            </a:r>
            <a:r>
              <a:rPr lang="en-IN" sz="2000" b="1" i="1" dirty="0" err="1">
                <a:latin typeface="+mj-lt"/>
              </a:rPr>
              <a:t>Tlen</a:t>
            </a:r>
            <a:r>
              <a:rPr lang="en-IN" sz="2000" b="1" i="1" dirty="0">
                <a:latin typeface="+mj-lt"/>
              </a:rPr>
              <a:t>)</a:t>
            </a:r>
          </a:p>
          <a:p>
            <a:pPr algn="ctr"/>
            <a:endParaRPr lang="en-IN" sz="2000" b="1" i="1" baseline="-25000" dirty="0">
              <a:latin typeface="+mj-lt"/>
            </a:endParaRPr>
          </a:p>
          <a:p>
            <a:pPr algn="ctr"/>
            <a:endParaRPr lang="en-IN" sz="2000" b="1" baseline="-25000" dirty="0">
              <a:latin typeface="+mj-lt"/>
            </a:endParaRPr>
          </a:p>
        </p:txBody>
      </p:sp>
      <p:cxnSp>
        <p:nvCxnSpPr>
          <p:cNvPr id="52" name="Straight Arrow Connector 51"/>
          <p:cNvCxnSpPr/>
          <p:nvPr/>
        </p:nvCxnSpPr>
        <p:spPr>
          <a:xfrm>
            <a:off x="9102334" y="5629310"/>
            <a:ext cx="0" cy="349552"/>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3" name="TextBox 52"/>
          <p:cNvSpPr txBox="1"/>
          <p:nvPr/>
        </p:nvSpPr>
        <p:spPr>
          <a:xfrm>
            <a:off x="1786598" y="5233266"/>
            <a:ext cx="360040" cy="400110"/>
          </a:xfrm>
          <a:prstGeom prst="rect">
            <a:avLst/>
          </a:prstGeom>
          <a:noFill/>
        </p:spPr>
        <p:txBody>
          <a:bodyPr wrap="square" rtlCol="0">
            <a:spAutoFit/>
          </a:bodyPr>
          <a:lstStyle/>
          <a:p>
            <a:r>
              <a:rPr lang="en-IN" sz="2000" b="1" i="1" dirty="0">
                <a:latin typeface="+mj-lt"/>
              </a:rPr>
              <a:t>K</a:t>
            </a:r>
          </a:p>
        </p:txBody>
      </p:sp>
      <p:cxnSp>
        <p:nvCxnSpPr>
          <p:cNvPr id="54" name="Straight Arrow Connector 53"/>
          <p:cNvCxnSpPr/>
          <p:nvPr/>
        </p:nvCxnSpPr>
        <p:spPr>
          <a:xfrm>
            <a:off x="2074686" y="5443669"/>
            <a:ext cx="504000"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5" name="TextBox 54"/>
          <p:cNvSpPr txBox="1"/>
          <p:nvPr/>
        </p:nvSpPr>
        <p:spPr>
          <a:xfrm>
            <a:off x="4162862" y="5233266"/>
            <a:ext cx="360040" cy="400110"/>
          </a:xfrm>
          <a:prstGeom prst="rect">
            <a:avLst/>
          </a:prstGeom>
          <a:noFill/>
        </p:spPr>
        <p:txBody>
          <a:bodyPr wrap="square" rtlCol="0">
            <a:spAutoFit/>
          </a:bodyPr>
          <a:lstStyle/>
          <a:p>
            <a:r>
              <a:rPr lang="en-IN" sz="2000" b="1" i="1" dirty="0">
                <a:latin typeface="+mj-lt"/>
              </a:rPr>
              <a:t>K</a:t>
            </a:r>
          </a:p>
        </p:txBody>
      </p:sp>
      <p:cxnSp>
        <p:nvCxnSpPr>
          <p:cNvPr id="56" name="Straight Arrow Connector 55"/>
          <p:cNvCxnSpPr/>
          <p:nvPr/>
        </p:nvCxnSpPr>
        <p:spPr>
          <a:xfrm>
            <a:off x="4378942" y="5443669"/>
            <a:ext cx="504000"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7763262" y="5233266"/>
            <a:ext cx="360040" cy="400110"/>
          </a:xfrm>
          <a:prstGeom prst="rect">
            <a:avLst/>
          </a:prstGeom>
          <a:noFill/>
        </p:spPr>
        <p:txBody>
          <a:bodyPr wrap="square" rtlCol="0">
            <a:spAutoFit/>
          </a:bodyPr>
          <a:lstStyle/>
          <a:p>
            <a:r>
              <a:rPr lang="en-IN" sz="2000" b="1" i="1" dirty="0">
                <a:latin typeface="+mj-lt"/>
              </a:rPr>
              <a:t>K</a:t>
            </a:r>
          </a:p>
        </p:txBody>
      </p:sp>
      <p:cxnSp>
        <p:nvCxnSpPr>
          <p:cNvPr id="58" name="Straight Arrow Connector 57"/>
          <p:cNvCxnSpPr/>
          <p:nvPr/>
        </p:nvCxnSpPr>
        <p:spPr>
          <a:xfrm>
            <a:off x="7979342" y="5443669"/>
            <a:ext cx="504000"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9" name="TextBox 58"/>
          <p:cNvSpPr txBox="1"/>
          <p:nvPr/>
        </p:nvSpPr>
        <p:spPr>
          <a:xfrm>
            <a:off x="10272464" y="3100898"/>
            <a:ext cx="360040" cy="400110"/>
          </a:xfrm>
          <a:prstGeom prst="rect">
            <a:avLst/>
          </a:prstGeom>
          <a:noFill/>
        </p:spPr>
        <p:txBody>
          <a:bodyPr wrap="square" rtlCol="0">
            <a:spAutoFit/>
          </a:bodyPr>
          <a:lstStyle/>
          <a:p>
            <a:r>
              <a:rPr lang="en-IN" sz="2000" b="1" i="1" dirty="0">
                <a:latin typeface="+mj-lt"/>
              </a:rPr>
              <a:t>T</a:t>
            </a:r>
          </a:p>
        </p:txBody>
      </p:sp>
      <p:cxnSp>
        <p:nvCxnSpPr>
          <p:cNvPr id="60" name="Straight Arrow Connector 59"/>
          <p:cNvCxnSpPr/>
          <p:nvPr/>
        </p:nvCxnSpPr>
        <p:spPr>
          <a:xfrm>
            <a:off x="9840416" y="3275297"/>
            <a:ext cx="504000"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p:cNvCxnSpPr/>
          <p:nvPr/>
        </p:nvCxnSpPr>
        <p:spPr>
          <a:xfrm flipH="1">
            <a:off x="9192344" y="1817676"/>
            <a:ext cx="528982"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64" name="TextBox 63"/>
          <p:cNvSpPr txBox="1"/>
          <p:nvPr/>
        </p:nvSpPr>
        <p:spPr>
          <a:xfrm>
            <a:off x="9732404" y="1633010"/>
            <a:ext cx="504000" cy="400110"/>
          </a:xfrm>
          <a:prstGeom prst="rect">
            <a:avLst/>
          </a:prstGeom>
          <a:noFill/>
        </p:spPr>
        <p:txBody>
          <a:bodyPr wrap="square" rtlCol="0">
            <a:spAutoFit/>
          </a:bodyPr>
          <a:lstStyle/>
          <a:p>
            <a:r>
              <a:rPr lang="en-IN" sz="2000" b="1" i="1" dirty="0">
                <a:latin typeface="+mj-lt"/>
              </a:rPr>
              <a:t>K</a:t>
            </a:r>
            <a:r>
              <a:rPr lang="en-IN" sz="2000" b="1" i="1" baseline="-25000" dirty="0">
                <a:latin typeface="+mj-lt"/>
              </a:rPr>
              <a:t>1</a:t>
            </a:r>
          </a:p>
        </p:txBody>
      </p:sp>
      <p:cxnSp>
        <p:nvCxnSpPr>
          <p:cNvPr id="65" name="Straight Arrow Connector 64"/>
          <p:cNvCxnSpPr/>
          <p:nvPr/>
        </p:nvCxnSpPr>
        <p:spPr>
          <a:xfrm flipH="1">
            <a:off x="9228348" y="4797152"/>
            <a:ext cx="528982"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66" name="TextBox 65"/>
          <p:cNvSpPr txBox="1"/>
          <p:nvPr/>
        </p:nvSpPr>
        <p:spPr>
          <a:xfrm>
            <a:off x="9768408" y="4571836"/>
            <a:ext cx="504000" cy="400110"/>
          </a:xfrm>
          <a:prstGeom prst="rect">
            <a:avLst/>
          </a:prstGeom>
          <a:noFill/>
        </p:spPr>
        <p:txBody>
          <a:bodyPr wrap="square" rtlCol="0">
            <a:spAutoFit/>
          </a:bodyPr>
          <a:lstStyle/>
          <a:p>
            <a:r>
              <a:rPr lang="en-IN" sz="2000" b="1" i="1" dirty="0">
                <a:latin typeface="+mj-lt"/>
              </a:rPr>
              <a:t>K</a:t>
            </a:r>
            <a:r>
              <a:rPr lang="en-IN" sz="2000" b="1" i="1" baseline="-25000" dirty="0">
                <a:latin typeface="+mj-lt"/>
              </a:rPr>
              <a:t>2</a:t>
            </a:r>
          </a:p>
        </p:txBody>
      </p:sp>
      <p:sp>
        <p:nvSpPr>
          <p:cNvPr id="3" name="TextBox 2"/>
          <p:cNvSpPr txBox="1"/>
          <p:nvPr/>
        </p:nvSpPr>
        <p:spPr>
          <a:xfrm>
            <a:off x="308634" y="3060272"/>
            <a:ext cx="6128601" cy="400110"/>
          </a:xfrm>
          <a:prstGeom prst="rect">
            <a:avLst/>
          </a:prstGeom>
          <a:noFill/>
        </p:spPr>
        <p:txBody>
          <a:bodyPr wrap="none" rtlCol="0">
            <a:spAutoFit/>
          </a:bodyPr>
          <a:lstStyle/>
          <a:p>
            <a:r>
              <a:rPr lang="en-IN" sz="2000" b="1" dirty="0">
                <a:solidFill>
                  <a:srgbClr val="C00000"/>
                </a:solidFill>
                <a:latin typeface="+mj-lt"/>
              </a:rPr>
              <a:t>(a) Message length is integer multiple of block size </a:t>
            </a:r>
          </a:p>
        </p:txBody>
      </p:sp>
      <p:sp>
        <p:nvSpPr>
          <p:cNvPr id="62" name="TextBox 61"/>
          <p:cNvSpPr txBox="1"/>
          <p:nvPr/>
        </p:nvSpPr>
        <p:spPr>
          <a:xfrm>
            <a:off x="325695" y="5986397"/>
            <a:ext cx="6574236" cy="400110"/>
          </a:xfrm>
          <a:prstGeom prst="rect">
            <a:avLst/>
          </a:prstGeom>
          <a:noFill/>
        </p:spPr>
        <p:txBody>
          <a:bodyPr wrap="none" rtlCol="0">
            <a:spAutoFit/>
          </a:bodyPr>
          <a:lstStyle/>
          <a:p>
            <a:r>
              <a:rPr lang="en-IN" sz="2000" b="1" dirty="0">
                <a:solidFill>
                  <a:srgbClr val="C00000"/>
                </a:solidFill>
                <a:latin typeface="+mj-lt"/>
              </a:rPr>
              <a:t>(b) Message length is not integer multiple of block size </a:t>
            </a:r>
          </a:p>
        </p:txBody>
      </p:sp>
      <p:cxnSp>
        <p:nvCxnSpPr>
          <p:cNvPr id="15" name="Straight Connector 14"/>
          <p:cNvCxnSpPr/>
          <p:nvPr/>
        </p:nvCxnSpPr>
        <p:spPr>
          <a:xfrm>
            <a:off x="8976320" y="3937122"/>
            <a:ext cx="0" cy="463986"/>
          </a:xfrm>
          <a:prstGeom prst="line">
            <a:avLst/>
          </a:prstGeom>
        </p:spPr>
        <p:style>
          <a:lnRef idx="2">
            <a:schemeClr val="dk1"/>
          </a:lnRef>
          <a:fillRef idx="0">
            <a:schemeClr val="dk1"/>
          </a:fillRef>
          <a:effectRef idx="1">
            <a:schemeClr val="dk1"/>
          </a:effectRef>
          <a:fontRef idx="minor">
            <a:schemeClr val="tx1"/>
          </a:fontRef>
        </p:style>
      </p:cxnSp>
      <p:sp>
        <p:nvSpPr>
          <p:cNvPr id="63" name="TextBox 62"/>
          <p:cNvSpPr txBox="1"/>
          <p:nvPr/>
        </p:nvSpPr>
        <p:spPr>
          <a:xfrm>
            <a:off x="10308468" y="6057292"/>
            <a:ext cx="360040" cy="400110"/>
          </a:xfrm>
          <a:prstGeom prst="rect">
            <a:avLst/>
          </a:prstGeom>
          <a:noFill/>
        </p:spPr>
        <p:txBody>
          <a:bodyPr wrap="square" rtlCol="0">
            <a:spAutoFit/>
          </a:bodyPr>
          <a:lstStyle/>
          <a:p>
            <a:r>
              <a:rPr lang="en-IN" sz="2000" b="1" i="1" dirty="0">
                <a:latin typeface="+mj-lt"/>
              </a:rPr>
              <a:t>T</a:t>
            </a:r>
          </a:p>
        </p:txBody>
      </p:sp>
      <p:cxnSp>
        <p:nvCxnSpPr>
          <p:cNvPr id="67" name="Straight Arrow Connector 66"/>
          <p:cNvCxnSpPr/>
          <p:nvPr/>
        </p:nvCxnSpPr>
        <p:spPr>
          <a:xfrm>
            <a:off x="9876420" y="6231691"/>
            <a:ext cx="504000" cy="0"/>
          </a:xfrm>
          <a:prstGeom prst="straightConnector1">
            <a:avLst/>
          </a:pr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68" name="TextBox 67"/>
          <p:cNvSpPr txBox="1"/>
          <p:nvPr/>
        </p:nvSpPr>
        <p:spPr>
          <a:xfrm>
            <a:off x="6960096" y="3570112"/>
            <a:ext cx="648072" cy="830997"/>
          </a:xfrm>
          <a:prstGeom prst="rect">
            <a:avLst/>
          </a:prstGeom>
          <a:noFill/>
        </p:spPr>
        <p:txBody>
          <a:bodyPr wrap="square" rtlCol="0">
            <a:spAutoFit/>
          </a:bodyPr>
          <a:lstStyle/>
          <a:p>
            <a:r>
              <a:rPr lang="en-IN" sz="4800" b="1" dirty="0"/>
              <a:t>…</a:t>
            </a:r>
            <a:endParaRPr lang="en-IN" b="1" dirty="0"/>
          </a:p>
        </p:txBody>
      </p:sp>
      <p:sp>
        <p:nvSpPr>
          <p:cNvPr id="69" name="TextBox 68"/>
          <p:cNvSpPr txBox="1"/>
          <p:nvPr/>
        </p:nvSpPr>
        <p:spPr>
          <a:xfrm>
            <a:off x="6960096" y="689792"/>
            <a:ext cx="648072" cy="830997"/>
          </a:xfrm>
          <a:prstGeom prst="rect">
            <a:avLst/>
          </a:prstGeom>
          <a:noFill/>
        </p:spPr>
        <p:txBody>
          <a:bodyPr wrap="square" rtlCol="0">
            <a:spAutoFit/>
          </a:bodyPr>
          <a:lstStyle/>
          <a:p>
            <a:r>
              <a:rPr lang="en-IN" sz="4800" b="1" dirty="0"/>
              <a:t>…</a:t>
            </a:r>
            <a:endParaRPr lang="en-IN" b="1" dirty="0"/>
          </a:p>
        </p:txBody>
      </p:sp>
      <p:cxnSp>
        <p:nvCxnSpPr>
          <p:cNvPr id="8" name="Straight Connector 7"/>
          <p:cNvCxnSpPr/>
          <p:nvPr/>
        </p:nvCxnSpPr>
        <p:spPr>
          <a:xfrm flipV="1">
            <a:off x="3035660" y="1754814"/>
            <a:ext cx="360040" cy="162018"/>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flipV="1">
            <a:off x="2182614" y="2384884"/>
            <a:ext cx="168970" cy="202088"/>
          </a:xfrm>
          <a:prstGeom prst="line">
            <a:avLst/>
          </a:prstGeom>
        </p:spPr>
        <p:style>
          <a:lnRef idx="2">
            <a:schemeClr val="dk1"/>
          </a:lnRef>
          <a:fillRef idx="0">
            <a:schemeClr val="dk1"/>
          </a:fillRef>
          <a:effectRef idx="1">
            <a:schemeClr val="dk1"/>
          </a:effectRef>
          <a:fontRef idx="minor">
            <a:schemeClr val="tx1"/>
          </a:fontRef>
        </p:style>
      </p:cxnSp>
      <p:sp>
        <p:nvSpPr>
          <p:cNvPr id="35" name="TextBox 34"/>
          <p:cNvSpPr txBox="1"/>
          <p:nvPr/>
        </p:nvSpPr>
        <p:spPr>
          <a:xfrm>
            <a:off x="3215680" y="1727520"/>
            <a:ext cx="314510" cy="369332"/>
          </a:xfrm>
          <a:prstGeom prst="rect">
            <a:avLst/>
          </a:prstGeom>
          <a:noFill/>
        </p:spPr>
        <p:txBody>
          <a:bodyPr wrap="none" rtlCol="0">
            <a:spAutoFit/>
          </a:bodyPr>
          <a:lstStyle/>
          <a:p>
            <a:r>
              <a:rPr lang="en-IN" dirty="0"/>
              <a:t>b</a:t>
            </a:r>
          </a:p>
        </p:txBody>
      </p:sp>
      <p:sp>
        <p:nvSpPr>
          <p:cNvPr id="71" name="TextBox 70"/>
          <p:cNvSpPr txBox="1"/>
          <p:nvPr/>
        </p:nvSpPr>
        <p:spPr>
          <a:xfrm>
            <a:off x="2098726" y="2132856"/>
            <a:ext cx="301686" cy="369332"/>
          </a:xfrm>
          <a:prstGeom prst="rect">
            <a:avLst/>
          </a:prstGeom>
          <a:noFill/>
        </p:spPr>
        <p:txBody>
          <a:bodyPr wrap="none" rtlCol="0">
            <a:spAutoFit/>
          </a:bodyPr>
          <a:lstStyle/>
          <a:p>
            <a:r>
              <a:rPr lang="en-IN" dirty="0"/>
              <a:t>k</a:t>
            </a:r>
          </a:p>
        </p:txBody>
      </p:sp>
    </p:spTree>
    <p:extLst>
      <p:ext uri="{BB962C8B-B14F-4D97-AF65-F5344CB8AC3E}">
        <p14:creationId xmlns:p14="http://schemas.microsoft.com/office/powerpoint/2010/main" val="188291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7"/>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38"/>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3"/>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5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9"/>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4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5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45"/>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6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6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5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57"/>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4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5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51"/>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67"/>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6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2" grpId="0" animBg="1"/>
      <p:bldP spid="13" grpId="0" animBg="1"/>
      <p:bldP spid="18" grpId="0" animBg="1"/>
      <p:bldP spid="19" grpId="0" animBg="1"/>
      <p:bldP spid="22" grpId="0" animBg="1"/>
      <p:bldP spid="23" grpId="0" animBg="1"/>
      <p:bldP spid="24" grpId="0" animBg="1"/>
      <p:bldP spid="25" grpId="0" animBg="1"/>
      <p:bldP spid="27" grpId="0"/>
      <p:bldP spid="29" grpId="0"/>
      <p:bldP spid="31" grpId="0"/>
      <p:bldP spid="36" grpId="0" animBg="1"/>
      <p:bldP spid="37" grpId="0" animBg="1"/>
      <p:bldP spid="39" grpId="0" animBg="1"/>
      <p:bldP spid="42" grpId="0" animBg="1"/>
      <p:bldP spid="43" grpId="0" animBg="1"/>
      <p:bldP spid="44" grpId="0" animBg="1"/>
      <p:bldP spid="45" grpId="0" animBg="1"/>
      <p:bldP spid="48" grpId="0" animBg="1"/>
      <p:bldP spid="49" grpId="0" animBg="1"/>
      <p:bldP spid="50" grpId="0" animBg="1"/>
      <p:bldP spid="51" grpId="0" animBg="1"/>
      <p:bldP spid="53" grpId="0"/>
      <p:bldP spid="55" grpId="0"/>
      <p:bldP spid="57" grpId="0"/>
      <p:bldP spid="59" grpId="0"/>
      <p:bldP spid="64" grpId="0"/>
      <p:bldP spid="66" grpId="0"/>
      <p:bldP spid="3" grpId="0"/>
      <p:bldP spid="62" grpId="0"/>
      <p:bldP spid="63" grpId="0"/>
      <p:bldP spid="68" grpId="0"/>
      <p:bldP spid="69" grpId="0"/>
      <p:bldP spid="35" grpId="0"/>
      <p:bldP spid="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100" dirty="0"/>
              <a:t>Cipher-Based Message Authentication Code (CMAC)</a:t>
            </a:r>
          </a:p>
        </p:txBody>
      </p:sp>
      <p:sp>
        <p:nvSpPr>
          <p:cNvPr id="3" name="Content Placeholder 2">
            <a:extLst>
              <a:ext uri="{FF2B5EF4-FFF2-40B4-BE49-F238E27FC236}">
                <a16:creationId xmlns:a16="http://schemas.microsoft.com/office/drawing/2014/main" id="{F05957D5-91A8-5E44-FEED-B6FB9C8BEA69}"/>
              </a:ext>
            </a:extLst>
          </p:cNvPr>
          <p:cNvSpPr>
            <a:spLocks noGrp="1"/>
          </p:cNvSpPr>
          <p:nvPr>
            <p:ph idx="1"/>
          </p:nvPr>
        </p:nvSpPr>
        <p:spPr/>
        <p:txBody>
          <a:bodyPr/>
          <a:lstStyle/>
          <a:p>
            <a:endParaRPr lang="en-US"/>
          </a:p>
        </p:txBody>
      </p:sp>
      <p:pic>
        <p:nvPicPr>
          <p:cNvPr id="7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584684"/>
            <a:ext cx="8640961" cy="305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2" name="TextBox 71"/>
              <p:cNvSpPr txBox="1"/>
              <p:nvPr/>
            </p:nvSpPr>
            <p:spPr>
              <a:xfrm>
                <a:off x="3646768" y="3658726"/>
                <a:ext cx="4380430" cy="267765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IN" sz="2400" i="1">
                          <a:latin typeface="Cambria Math"/>
                        </a:rPr>
                        <m:t>𝐶</m:t>
                      </m:r>
                      <m:r>
                        <a:rPr lang="en-IN" sz="2400" i="1" baseline="-25000">
                          <a:latin typeface="Cambria Math"/>
                        </a:rPr>
                        <m:t>1</m:t>
                      </m:r>
                      <m:r>
                        <a:rPr lang="en-IN" sz="2400" i="1">
                          <a:latin typeface="Cambria Math"/>
                        </a:rPr>
                        <m:t>=</m:t>
                      </m:r>
                      <m:r>
                        <a:rPr lang="en-IN" sz="2400" i="1">
                          <a:latin typeface="Cambria Math"/>
                        </a:rPr>
                        <m:t>𝐸</m:t>
                      </m:r>
                      <m:d>
                        <m:dPr>
                          <m:ctrlPr>
                            <a:rPr lang="en-IN" sz="2400" i="1">
                              <a:latin typeface="Cambria Math" panose="02040503050406030204" pitchFamily="18" charset="0"/>
                            </a:rPr>
                          </m:ctrlPr>
                        </m:dPr>
                        <m:e>
                          <m:r>
                            <a:rPr lang="en-IN" sz="2400" i="1">
                              <a:latin typeface="Cambria Math"/>
                            </a:rPr>
                            <m:t>𝐾</m:t>
                          </m:r>
                          <m:r>
                            <a:rPr lang="en-IN" sz="2400" i="1">
                              <a:latin typeface="Cambria Math"/>
                            </a:rPr>
                            <m:t>, </m:t>
                          </m:r>
                          <m:r>
                            <a:rPr lang="en-IN" sz="2400" i="1">
                              <a:latin typeface="Cambria Math"/>
                            </a:rPr>
                            <m:t>𝑀</m:t>
                          </m:r>
                          <m:r>
                            <a:rPr lang="en-IN" sz="2400" i="1" baseline="-25000">
                              <a:latin typeface="Cambria Math"/>
                            </a:rPr>
                            <m:t>1</m:t>
                          </m:r>
                        </m:e>
                      </m:d>
                    </m:oMath>
                  </m:oMathPara>
                </a14:m>
                <a:endParaRPr lang="en-IN" sz="2400" dirty="0"/>
              </a:p>
              <a:p>
                <a:pPr/>
                <a14:m>
                  <m:oMathPara xmlns:m="http://schemas.openxmlformats.org/officeDocument/2006/math">
                    <m:oMathParaPr>
                      <m:jc m:val="left"/>
                    </m:oMathParaPr>
                    <m:oMath xmlns:m="http://schemas.openxmlformats.org/officeDocument/2006/math">
                      <m:r>
                        <a:rPr lang="en-IN" sz="2400" i="1">
                          <a:latin typeface="Cambria Math"/>
                        </a:rPr>
                        <m:t>𝐶</m:t>
                      </m:r>
                      <m:r>
                        <a:rPr lang="en-IN" sz="2400" i="1" baseline="-25000">
                          <a:latin typeface="Cambria Math"/>
                        </a:rPr>
                        <m:t>2</m:t>
                      </m:r>
                      <m:r>
                        <a:rPr lang="en-IN" sz="2400" i="1">
                          <a:latin typeface="Cambria Math"/>
                        </a:rPr>
                        <m:t>=</m:t>
                      </m:r>
                      <m:r>
                        <a:rPr lang="en-IN" sz="2400" i="1">
                          <a:latin typeface="Cambria Math"/>
                        </a:rPr>
                        <m:t>𝐸</m:t>
                      </m:r>
                      <m:d>
                        <m:dPr>
                          <m:ctrlPr>
                            <a:rPr lang="en-IN" sz="2400" i="1">
                              <a:latin typeface="Cambria Math" panose="02040503050406030204" pitchFamily="18" charset="0"/>
                            </a:rPr>
                          </m:ctrlPr>
                        </m:dPr>
                        <m:e>
                          <m:r>
                            <a:rPr lang="en-IN" sz="2400" i="1">
                              <a:latin typeface="Cambria Math"/>
                            </a:rPr>
                            <m:t>𝐾</m:t>
                          </m:r>
                          <m:r>
                            <a:rPr lang="en-IN" sz="2400" i="1">
                              <a:latin typeface="Cambria Math"/>
                            </a:rPr>
                            <m:t>, </m:t>
                          </m:r>
                          <m:d>
                            <m:dPr>
                              <m:begChr m:val="["/>
                              <m:endChr m:val="]"/>
                              <m:ctrlPr>
                                <a:rPr lang="en-IN" sz="2400" i="1">
                                  <a:latin typeface="Cambria Math" panose="02040503050406030204" pitchFamily="18" charset="0"/>
                                </a:rPr>
                              </m:ctrlPr>
                            </m:dPr>
                            <m:e>
                              <m:r>
                                <a:rPr lang="en-IN" sz="2400" i="1">
                                  <a:latin typeface="Cambria Math"/>
                                </a:rPr>
                                <m:t>𝑀</m:t>
                              </m:r>
                              <m:r>
                                <a:rPr lang="en-IN" sz="2400" i="1" baseline="-25000">
                                  <a:latin typeface="Cambria Math"/>
                                </a:rPr>
                                <m:t>2</m:t>
                              </m:r>
                              <m:r>
                                <a:rPr lang="en-IN" sz="2400" i="1">
                                  <a:latin typeface="Cambria Math"/>
                                </a:rPr>
                                <m:t> ⊕</m:t>
                              </m:r>
                              <m:r>
                                <a:rPr lang="en-IN" sz="2400" i="1">
                                  <a:latin typeface="Cambria Math"/>
                                </a:rPr>
                                <m:t>𝐶</m:t>
                              </m:r>
                              <m:r>
                                <a:rPr lang="en-IN" sz="2400" i="1" baseline="-25000">
                                  <a:latin typeface="Cambria Math"/>
                                </a:rPr>
                                <m:t>1</m:t>
                              </m:r>
                            </m:e>
                          </m:d>
                        </m:e>
                      </m:d>
                    </m:oMath>
                  </m:oMathPara>
                </a14:m>
                <a:endParaRPr lang="en-IN" sz="2400" dirty="0"/>
              </a:p>
              <a:p>
                <a14:m>
                  <m:oMath xmlns:m="http://schemas.openxmlformats.org/officeDocument/2006/math">
                    <m:r>
                      <a:rPr lang="en-IN" sz="2400" i="1">
                        <a:latin typeface="Cambria Math"/>
                      </a:rPr>
                      <m:t>𝐶</m:t>
                    </m:r>
                    <m:r>
                      <a:rPr lang="en-IN" sz="2400" i="1" baseline="-25000">
                        <a:latin typeface="Cambria Math"/>
                      </a:rPr>
                      <m:t>3</m:t>
                    </m:r>
                    <m:r>
                      <a:rPr lang="en-IN" sz="2400" i="1">
                        <a:latin typeface="Cambria Math"/>
                      </a:rPr>
                      <m:t>=</m:t>
                    </m:r>
                    <m:r>
                      <a:rPr lang="en-IN" sz="2400" i="1">
                        <a:latin typeface="Cambria Math"/>
                      </a:rPr>
                      <m:t>𝐸</m:t>
                    </m:r>
                    <m:r>
                      <a:rPr lang="en-IN" sz="2400" i="1">
                        <a:latin typeface="Cambria Math"/>
                      </a:rPr>
                      <m:t>(</m:t>
                    </m:r>
                    <m:r>
                      <a:rPr lang="en-IN" sz="2400" i="1">
                        <a:latin typeface="Cambria Math"/>
                      </a:rPr>
                      <m:t>𝐾</m:t>
                    </m:r>
                    <m:r>
                      <a:rPr lang="en-IN" sz="2400" i="1">
                        <a:latin typeface="Cambria Math"/>
                      </a:rPr>
                      <m:t>,</m:t>
                    </m:r>
                    <m:d>
                      <m:dPr>
                        <m:begChr m:val="["/>
                        <m:endChr m:val="]"/>
                        <m:ctrlPr>
                          <a:rPr lang="en-IN" sz="2400" i="1">
                            <a:latin typeface="Cambria Math" panose="02040503050406030204" pitchFamily="18" charset="0"/>
                          </a:rPr>
                        </m:ctrlPr>
                      </m:dPr>
                      <m:e>
                        <m:r>
                          <a:rPr lang="en-IN" sz="2400" i="1">
                            <a:latin typeface="Cambria Math"/>
                          </a:rPr>
                          <m:t>𝑀</m:t>
                        </m:r>
                        <m:r>
                          <a:rPr lang="en-IN" sz="2400" i="1" baseline="-25000">
                            <a:latin typeface="Cambria Math"/>
                          </a:rPr>
                          <m:t>3</m:t>
                        </m:r>
                        <m:r>
                          <a:rPr lang="en-IN" sz="2400" i="1">
                            <a:latin typeface="Cambria Math"/>
                          </a:rPr>
                          <m:t> ⊕</m:t>
                        </m:r>
                        <m:r>
                          <a:rPr lang="en-IN" sz="2400" i="1">
                            <a:latin typeface="Cambria Math"/>
                          </a:rPr>
                          <m:t>𝐶</m:t>
                        </m:r>
                        <m:r>
                          <a:rPr lang="en-IN" sz="2400" i="1" baseline="-25000">
                            <a:latin typeface="Cambria Math"/>
                          </a:rPr>
                          <m:t>2</m:t>
                        </m:r>
                      </m:e>
                    </m:d>
                    <m:r>
                      <a:rPr lang="en-IN" sz="2400" i="1">
                        <a:latin typeface="Cambria Math"/>
                      </a:rPr>
                      <m:t>)</m:t>
                    </m:r>
                  </m:oMath>
                </a14:m>
                <a:r>
                  <a:rPr lang="en-IN" sz="2400" dirty="0"/>
                  <a:t> </a:t>
                </a:r>
              </a:p>
              <a:p>
                <a:r>
                  <a:rPr lang="en-IN" sz="2400" dirty="0"/>
                  <a:t>  .</a:t>
                </a:r>
              </a:p>
              <a:p>
                <a:r>
                  <a:rPr lang="en-IN" sz="2400" dirty="0"/>
                  <a:t>  .</a:t>
                </a:r>
              </a:p>
              <a:p>
                <a:pPr/>
                <a14:m>
                  <m:oMathPara xmlns:m="http://schemas.openxmlformats.org/officeDocument/2006/math">
                    <m:oMathParaPr>
                      <m:jc m:val="centerGroup"/>
                    </m:oMathParaPr>
                    <m:oMath xmlns:m="http://schemas.openxmlformats.org/officeDocument/2006/math">
                      <m:r>
                        <a:rPr lang="en-IN" sz="2400" i="1">
                          <a:latin typeface="Cambria Math"/>
                        </a:rPr>
                        <m:t>𝐶</m:t>
                      </m:r>
                      <m:r>
                        <a:rPr lang="en-IN" sz="2400" i="1" baseline="-25000">
                          <a:latin typeface="Cambria Math"/>
                        </a:rPr>
                        <m:t>𝑛</m:t>
                      </m:r>
                      <m:r>
                        <a:rPr lang="en-IN" sz="2400" i="1">
                          <a:latin typeface="Cambria Math"/>
                        </a:rPr>
                        <m:t>=</m:t>
                      </m:r>
                      <m:r>
                        <a:rPr lang="en-IN" sz="2400" i="1">
                          <a:latin typeface="Cambria Math"/>
                        </a:rPr>
                        <m:t>𝐸</m:t>
                      </m:r>
                      <m:d>
                        <m:dPr>
                          <m:ctrlPr>
                            <a:rPr lang="en-IN" sz="2400" i="1">
                              <a:latin typeface="Cambria Math" panose="02040503050406030204" pitchFamily="18" charset="0"/>
                            </a:rPr>
                          </m:ctrlPr>
                        </m:dPr>
                        <m:e>
                          <m:r>
                            <a:rPr lang="en-IN" sz="2400" i="1">
                              <a:latin typeface="Cambria Math"/>
                            </a:rPr>
                            <m:t>𝐾</m:t>
                          </m:r>
                          <m:r>
                            <a:rPr lang="en-IN" sz="2400" i="1">
                              <a:latin typeface="Cambria Math"/>
                            </a:rPr>
                            <m:t>, </m:t>
                          </m:r>
                          <m:d>
                            <m:dPr>
                              <m:begChr m:val="["/>
                              <m:endChr m:val="]"/>
                              <m:ctrlPr>
                                <a:rPr lang="en-IN" sz="2400" i="1">
                                  <a:latin typeface="Cambria Math" panose="02040503050406030204" pitchFamily="18" charset="0"/>
                                </a:rPr>
                              </m:ctrlPr>
                            </m:dPr>
                            <m:e>
                              <m:r>
                                <a:rPr lang="en-IN" sz="2400" i="1">
                                  <a:latin typeface="Cambria Math"/>
                                </a:rPr>
                                <m:t>𝑀</m:t>
                              </m:r>
                              <m:r>
                                <a:rPr lang="en-IN" sz="2400" i="1" baseline="-25000">
                                  <a:latin typeface="Cambria Math"/>
                                </a:rPr>
                                <m:t>𝑛</m:t>
                              </m:r>
                              <m:r>
                                <a:rPr lang="en-IN" sz="2400" i="1">
                                  <a:latin typeface="Cambria Math"/>
                                </a:rPr>
                                <m:t> ⊕</m:t>
                              </m:r>
                              <m:sSub>
                                <m:sSubPr>
                                  <m:ctrlPr>
                                    <a:rPr lang="en-IN" sz="2400" i="1">
                                      <a:latin typeface="Cambria Math" panose="02040503050406030204" pitchFamily="18" charset="0"/>
                                    </a:rPr>
                                  </m:ctrlPr>
                                </m:sSubPr>
                                <m:e>
                                  <m:r>
                                    <a:rPr lang="en-IN" sz="2400" i="1">
                                      <a:latin typeface="Cambria Math"/>
                                    </a:rPr>
                                    <m:t>𝑂</m:t>
                                  </m:r>
                                </m:e>
                                <m:sub>
                                  <m:r>
                                    <a:rPr lang="en-IN" sz="2400" i="1">
                                      <a:latin typeface="Cambria Math"/>
                                    </a:rPr>
                                    <m:t>𝑛</m:t>
                                  </m:r>
                                  <m:r>
                                    <a:rPr lang="en-IN" sz="2400" i="1">
                                      <a:latin typeface="Cambria Math"/>
                                    </a:rPr>
                                    <m:t>−1</m:t>
                                  </m:r>
                                </m:sub>
                              </m:sSub>
                              <m:r>
                                <a:rPr lang="en-IN" sz="2400" i="1">
                                  <a:latin typeface="Cambria Math"/>
                                </a:rPr>
                                <m:t>⊕</m:t>
                              </m:r>
                              <m:r>
                                <a:rPr lang="en-IN" sz="2400" i="1">
                                  <a:latin typeface="Cambria Math"/>
                                </a:rPr>
                                <m:t>𝐾</m:t>
                              </m:r>
                              <m:r>
                                <a:rPr lang="en-IN" sz="2400" i="1" baseline="-25000">
                                  <a:latin typeface="Cambria Math"/>
                                </a:rPr>
                                <m:t>1</m:t>
                              </m:r>
                            </m:e>
                          </m:d>
                        </m:e>
                      </m:d>
                    </m:oMath>
                  </m:oMathPara>
                </a14:m>
                <a:endParaRPr lang="en-IN" sz="2400" dirty="0"/>
              </a:p>
              <a:p>
                <a:r>
                  <a:rPr lang="en-IN" sz="2400" dirty="0"/>
                  <a:t> </a:t>
                </a:r>
                <a14:m>
                  <m:oMath xmlns:m="http://schemas.openxmlformats.org/officeDocument/2006/math">
                    <m:r>
                      <a:rPr lang="en-IN" sz="2400" i="1">
                        <a:latin typeface="Cambria Math"/>
                      </a:rPr>
                      <m:t>𝑇</m:t>
                    </m:r>
                    <m:r>
                      <a:rPr lang="en-IN" sz="2400" i="1">
                        <a:latin typeface="Cambria Math"/>
                      </a:rPr>
                      <m:t>=</m:t>
                    </m:r>
                    <m:r>
                      <a:rPr lang="en-IN" sz="2400" i="1">
                        <a:latin typeface="Cambria Math"/>
                      </a:rPr>
                      <m:t>𝑀𝑆𝐵𝑇𝑙𝑒𝑛</m:t>
                    </m:r>
                    <m:r>
                      <a:rPr lang="en-IN" sz="2400" i="1">
                        <a:latin typeface="Cambria Math"/>
                      </a:rPr>
                      <m:t>(</m:t>
                    </m:r>
                    <m:r>
                      <a:rPr lang="en-IN" sz="2400" i="1">
                        <a:latin typeface="Cambria Math"/>
                      </a:rPr>
                      <m:t>𝐶𝑛</m:t>
                    </m:r>
                    <m:r>
                      <a:rPr lang="en-IN" sz="2400" i="1">
                        <a:latin typeface="Cambria Math"/>
                      </a:rPr>
                      <m:t>)</m:t>
                    </m:r>
                  </m:oMath>
                </a14:m>
                <a:r>
                  <a:rPr lang="en-IN" sz="2400" baseline="-25000" dirty="0"/>
                  <a:t> </a:t>
                </a:r>
              </a:p>
            </p:txBody>
          </p:sp>
        </mc:Choice>
        <mc:Fallback xmlns="">
          <p:sp>
            <p:nvSpPr>
              <p:cNvPr id="72" name="TextBox 71"/>
              <p:cNvSpPr txBox="1">
                <a:spLocks noRot="1" noChangeAspect="1" noMove="1" noResize="1" noEditPoints="1" noAdjustHandles="1" noChangeArrowheads="1" noChangeShapeType="1" noTextEdit="1"/>
              </p:cNvSpPr>
              <p:nvPr/>
            </p:nvSpPr>
            <p:spPr>
              <a:xfrm>
                <a:off x="3646768" y="3658726"/>
                <a:ext cx="4380430" cy="2677656"/>
              </a:xfrm>
              <a:prstGeom prst="rect">
                <a:avLst/>
              </a:prstGeom>
              <a:blipFill>
                <a:blip r:embed="rId3"/>
                <a:stretch>
                  <a:fillRect l="-289" b="-2844"/>
                </a:stretch>
              </a:blipFill>
            </p:spPr>
            <p:txBody>
              <a:bodyPr/>
              <a:lstStyle/>
              <a:p>
                <a:r>
                  <a:rPr lang="en-US">
                    <a:noFill/>
                  </a:rPr>
                  <a:t> </a:t>
                </a:r>
              </a:p>
            </p:txBody>
          </p:sp>
        </mc:Fallback>
      </mc:AlternateContent>
    </p:spTree>
    <p:extLst>
      <p:ext uri="{BB962C8B-B14F-4D97-AF65-F5344CB8AC3E}">
        <p14:creationId xmlns:p14="http://schemas.microsoft.com/office/powerpoint/2010/main" val="399698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20" name="Rectangle 128"/>
          <p:cNvSpPr>
            <a:spLocks noChangeArrowheads="1"/>
          </p:cNvSpPr>
          <p:nvPr/>
        </p:nvSpPr>
        <p:spPr bwMode="auto">
          <a:xfrm>
            <a:off x="306363" y="3104863"/>
            <a:ext cx="2404285" cy="3095625"/>
          </a:xfrm>
          <a:prstGeom prst="rect">
            <a:avLst/>
          </a:prstGeom>
          <a:solidFill>
            <a:schemeClr val="accent6">
              <a:lumMod val="20000"/>
              <a:lumOff val="80000"/>
              <a:alpha val="17999"/>
            </a:schemeClr>
          </a:solidFill>
          <a:ln w="9525">
            <a:solidFill>
              <a:schemeClr val="tx1"/>
            </a:solidFill>
            <a:miter lim="800000"/>
            <a:headEnd/>
            <a:tailEnd/>
          </a:ln>
          <a:effectLst/>
        </p:spPr>
        <p:txBody>
          <a:bodyPr wrap="none"/>
          <a:lstStyle/>
          <a:p>
            <a:pPr marL="342900" indent="-342900">
              <a:buFont typeface="Wingdings" pitchFamily="2" charset="2"/>
              <a:buChar char="§"/>
            </a:pPr>
            <a:r>
              <a:rPr lang="en-US" altLang="en-US" sz="2000" dirty="0"/>
              <a:t>Symmetric-key </a:t>
            </a:r>
          </a:p>
          <a:p>
            <a:r>
              <a:rPr lang="en-US" altLang="en-US" sz="2000" dirty="0"/>
              <a:t>      ciphers:</a:t>
            </a:r>
          </a:p>
          <a:p>
            <a:pPr marL="274638" lvl="1" indent="182563">
              <a:lnSpc>
                <a:spcPct val="120000"/>
              </a:lnSpc>
              <a:buClr>
                <a:schemeClr val="tx1"/>
              </a:buClr>
              <a:buFont typeface="Arial" panose="020B0604020202020204" pitchFamily="34" charset="0"/>
              <a:buChar char="•"/>
            </a:pPr>
            <a:r>
              <a:rPr lang="en-US" altLang="en-US" sz="2000" dirty="0"/>
              <a:t>Block ciphers</a:t>
            </a:r>
            <a:endParaRPr lang="ru-RU" altLang="en-US" sz="2000" dirty="0"/>
          </a:p>
          <a:p>
            <a:pPr marL="274638" lvl="1" indent="182563">
              <a:lnSpc>
                <a:spcPct val="120000"/>
              </a:lnSpc>
              <a:buClr>
                <a:schemeClr val="tx1"/>
              </a:buClr>
              <a:buFont typeface="Arial" panose="020B0604020202020204" pitchFamily="34" charset="0"/>
              <a:buChar char="•"/>
            </a:pPr>
            <a:r>
              <a:rPr lang="en-US" altLang="en-US" sz="2000" dirty="0"/>
              <a:t>Stream ciphers</a:t>
            </a:r>
          </a:p>
          <a:p>
            <a:pPr>
              <a:buClr>
                <a:schemeClr val="accent2"/>
              </a:buClr>
              <a:buFont typeface="Wingdings" panose="05000000000000000000" pitchFamily="2" charset="2"/>
              <a:buChar char="§"/>
            </a:pPr>
            <a:endParaRPr lang="en-US" altLang="en-US" sz="2000" dirty="0"/>
          </a:p>
          <a:p>
            <a:pPr marL="342900" indent="-342900">
              <a:buFont typeface="Wingdings" pitchFamily="2" charset="2"/>
              <a:buChar char="§"/>
            </a:pPr>
            <a:r>
              <a:rPr lang="en-US" altLang="en-US" sz="2000" dirty="0"/>
              <a:t>Public-key </a:t>
            </a:r>
          </a:p>
          <a:p>
            <a:r>
              <a:rPr lang="en-US" altLang="en-US" sz="2000" dirty="0"/>
              <a:t>      ciphers</a:t>
            </a:r>
            <a:endParaRPr lang="ru-RU" altLang="en-US" sz="2000" dirty="0"/>
          </a:p>
        </p:txBody>
      </p:sp>
      <p:sp>
        <p:nvSpPr>
          <p:cNvPr id="59394" name="Rectangle 2"/>
          <p:cNvSpPr>
            <a:spLocks noGrp="1" noChangeArrowheads="1"/>
          </p:cNvSpPr>
          <p:nvPr>
            <p:ph type="title"/>
          </p:nvPr>
        </p:nvSpPr>
        <p:spPr/>
        <p:txBody>
          <a:bodyPr/>
          <a:lstStyle/>
          <a:p>
            <a:r>
              <a:rPr lang="en-US" altLang="en-US" sz="3400" dirty="0"/>
              <a:t>Cryptographic Goals</a:t>
            </a:r>
            <a:endParaRPr lang="ru-RU" altLang="en-US" sz="3400" dirty="0"/>
          </a:p>
        </p:txBody>
      </p:sp>
      <p:sp>
        <p:nvSpPr>
          <p:cNvPr id="59396" name="Rectangle 4"/>
          <p:cNvSpPr>
            <a:spLocks noChangeArrowheads="1"/>
          </p:cNvSpPr>
          <p:nvPr/>
        </p:nvSpPr>
        <p:spPr bwMode="auto">
          <a:xfrm>
            <a:off x="4583113" y="1088740"/>
            <a:ext cx="2881312" cy="647700"/>
          </a:xfrm>
          <a:prstGeom prst="rect">
            <a:avLst/>
          </a:prstGeom>
          <a:solidFill>
            <a:schemeClr val="accent6"/>
          </a:solidFill>
          <a:ln w="9525">
            <a:solidFill>
              <a:schemeClr val="tx1"/>
            </a:solidFill>
            <a:miter lim="800000"/>
            <a:headEnd/>
            <a:tailEnd/>
          </a:ln>
          <a:effectLst/>
        </p:spPr>
        <p:txBody>
          <a:bodyPr wrap="none" anchor="ctr"/>
          <a:lstStyle/>
          <a:p>
            <a:pPr algn="ctr"/>
            <a:r>
              <a:rPr lang="en-US" altLang="en-US" sz="2400" b="1" dirty="0">
                <a:solidFill>
                  <a:schemeClr val="bg1"/>
                </a:solidFill>
              </a:rPr>
              <a:t>Cryptographic Goals</a:t>
            </a:r>
            <a:endParaRPr lang="ru-RU" altLang="en-US" sz="2400" b="1" dirty="0">
              <a:solidFill>
                <a:schemeClr val="bg1"/>
              </a:solidFill>
            </a:endParaRPr>
          </a:p>
        </p:txBody>
      </p:sp>
      <p:sp>
        <p:nvSpPr>
          <p:cNvPr id="59397" name="Rectangle 5"/>
          <p:cNvSpPr>
            <a:spLocks noChangeArrowheads="1"/>
          </p:cNvSpPr>
          <p:nvPr/>
        </p:nvSpPr>
        <p:spPr bwMode="auto">
          <a:xfrm>
            <a:off x="306364" y="2457165"/>
            <a:ext cx="2404283" cy="647700"/>
          </a:xfrm>
          <a:prstGeom prst="rect">
            <a:avLst/>
          </a:prstGeom>
          <a:solidFill>
            <a:schemeClr val="accent6"/>
          </a:solidFill>
          <a:ln w="9525">
            <a:solidFill>
              <a:schemeClr val="tx1"/>
            </a:solidFill>
            <a:miter lim="800000"/>
            <a:headEnd/>
            <a:tailEnd/>
          </a:ln>
          <a:effectLst/>
        </p:spPr>
        <p:txBody>
          <a:bodyPr wrap="none" anchor="ctr"/>
          <a:lstStyle/>
          <a:p>
            <a:pPr algn="ctr"/>
            <a:r>
              <a:rPr lang="en-US" altLang="en-US" sz="2400" b="1" dirty="0">
                <a:solidFill>
                  <a:schemeClr val="bg1"/>
                </a:solidFill>
              </a:rPr>
              <a:t>Confidentiality</a:t>
            </a:r>
            <a:endParaRPr lang="ru-RU" altLang="en-US" sz="2400" b="1" dirty="0">
              <a:solidFill>
                <a:schemeClr val="bg1"/>
              </a:solidFill>
            </a:endParaRPr>
          </a:p>
        </p:txBody>
      </p:sp>
      <p:sp>
        <p:nvSpPr>
          <p:cNvPr id="59398" name="Rectangle 6"/>
          <p:cNvSpPr>
            <a:spLocks noChangeArrowheads="1"/>
          </p:cNvSpPr>
          <p:nvPr/>
        </p:nvSpPr>
        <p:spPr bwMode="auto">
          <a:xfrm>
            <a:off x="3013389" y="2457165"/>
            <a:ext cx="2525038" cy="647700"/>
          </a:xfrm>
          <a:prstGeom prst="rect">
            <a:avLst/>
          </a:prstGeom>
          <a:solidFill>
            <a:schemeClr val="accent6"/>
          </a:solidFill>
          <a:ln w="9525">
            <a:solidFill>
              <a:schemeClr val="tx1"/>
            </a:solidFill>
            <a:miter lim="800000"/>
            <a:headEnd/>
            <a:tailEnd/>
          </a:ln>
          <a:effectLst/>
        </p:spPr>
        <p:txBody>
          <a:bodyPr wrap="none" anchor="ctr"/>
          <a:lstStyle/>
          <a:p>
            <a:pPr algn="ctr"/>
            <a:r>
              <a:rPr lang="en-US" altLang="en-US" sz="2400" b="1" dirty="0">
                <a:solidFill>
                  <a:schemeClr val="bg1"/>
                </a:solidFill>
              </a:rPr>
              <a:t>Data Integrity</a:t>
            </a:r>
            <a:endParaRPr lang="ru-RU" altLang="en-US" sz="2400" b="1" dirty="0">
              <a:solidFill>
                <a:schemeClr val="bg1"/>
              </a:solidFill>
            </a:endParaRPr>
          </a:p>
        </p:txBody>
      </p:sp>
      <p:sp>
        <p:nvSpPr>
          <p:cNvPr id="59399" name="Rectangle 7"/>
          <p:cNvSpPr>
            <a:spLocks noChangeArrowheads="1"/>
          </p:cNvSpPr>
          <p:nvPr/>
        </p:nvSpPr>
        <p:spPr bwMode="auto">
          <a:xfrm>
            <a:off x="5837661" y="2457163"/>
            <a:ext cx="3458878" cy="647700"/>
          </a:xfrm>
          <a:prstGeom prst="rect">
            <a:avLst/>
          </a:prstGeom>
          <a:solidFill>
            <a:schemeClr val="accent6"/>
          </a:solidFill>
          <a:ln w="9525">
            <a:solidFill>
              <a:schemeClr val="tx1"/>
            </a:solidFill>
            <a:miter lim="800000"/>
            <a:headEnd/>
            <a:tailEnd/>
          </a:ln>
          <a:effectLst/>
        </p:spPr>
        <p:txBody>
          <a:bodyPr wrap="none" anchor="ctr"/>
          <a:lstStyle/>
          <a:p>
            <a:pPr algn="ctr"/>
            <a:r>
              <a:rPr lang="en-US" altLang="en-US" sz="2400" b="1" dirty="0">
                <a:solidFill>
                  <a:schemeClr val="bg1"/>
                </a:solidFill>
              </a:rPr>
              <a:t>Authentication</a:t>
            </a:r>
            <a:endParaRPr lang="ru-RU" altLang="en-US" sz="2400" b="1" dirty="0">
              <a:solidFill>
                <a:schemeClr val="bg1"/>
              </a:solidFill>
            </a:endParaRPr>
          </a:p>
        </p:txBody>
      </p:sp>
      <p:sp>
        <p:nvSpPr>
          <p:cNvPr id="59400" name="Rectangle 8"/>
          <p:cNvSpPr>
            <a:spLocks noChangeArrowheads="1"/>
          </p:cNvSpPr>
          <p:nvPr/>
        </p:nvSpPr>
        <p:spPr bwMode="auto">
          <a:xfrm>
            <a:off x="9595773" y="2457163"/>
            <a:ext cx="2447924" cy="647700"/>
          </a:xfrm>
          <a:prstGeom prst="rect">
            <a:avLst/>
          </a:prstGeom>
          <a:solidFill>
            <a:schemeClr val="accent6"/>
          </a:solidFill>
          <a:ln w="9525">
            <a:solidFill>
              <a:schemeClr val="tx1"/>
            </a:solidFill>
            <a:miter lim="800000"/>
            <a:headEnd/>
            <a:tailEnd/>
          </a:ln>
          <a:effectLst/>
        </p:spPr>
        <p:txBody>
          <a:bodyPr wrap="none" anchor="ctr"/>
          <a:lstStyle/>
          <a:p>
            <a:pPr algn="ctr"/>
            <a:r>
              <a:rPr lang="en-US" altLang="en-US" sz="2400" b="1" dirty="0">
                <a:solidFill>
                  <a:schemeClr val="bg1"/>
                </a:solidFill>
              </a:rPr>
              <a:t> Non-repudiation</a:t>
            </a:r>
            <a:endParaRPr lang="ru-RU" altLang="en-US" sz="2400" b="1" dirty="0">
              <a:solidFill>
                <a:schemeClr val="bg1"/>
              </a:solidFill>
            </a:endParaRPr>
          </a:p>
        </p:txBody>
      </p:sp>
      <p:sp>
        <p:nvSpPr>
          <p:cNvPr id="59401" name="Line 9"/>
          <p:cNvSpPr>
            <a:spLocks noChangeShapeType="1"/>
          </p:cNvSpPr>
          <p:nvPr/>
        </p:nvSpPr>
        <p:spPr bwMode="auto">
          <a:xfrm>
            <a:off x="5951538" y="1736441"/>
            <a:ext cx="0" cy="288925"/>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a:p>
        </p:txBody>
      </p:sp>
      <p:sp>
        <p:nvSpPr>
          <p:cNvPr id="59402" name="Line 10"/>
          <p:cNvSpPr>
            <a:spLocks noChangeShapeType="1"/>
          </p:cNvSpPr>
          <p:nvPr/>
        </p:nvSpPr>
        <p:spPr bwMode="auto">
          <a:xfrm>
            <a:off x="1508504" y="2025364"/>
            <a:ext cx="9329122" cy="1905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a:p>
        </p:txBody>
      </p:sp>
      <p:sp>
        <p:nvSpPr>
          <p:cNvPr id="59403" name="Line 11"/>
          <p:cNvSpPr>
            <a:spLocks noChangeShapeType="1"/>
          </p:cNvSpPr>
          <p:nvPr/>
        </p:nvSpPr>
        <p:spPr bwMode="auto">
          <a:xfrm>
            <a:off x="1508505" y="2025365"/>
            <a:ext cx="0" cy="431800"/>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a:p>
        </p:txBody>
      </p:sp>
      <p:sp>
        <p:nvSpPr>
          <p:cNvPr id="59404" name="Line 12"/>
          <p:cNvSpPr>
            <a:spLocks noChangeShapeType="1"/>
          </p:cNvSpPr>
          <p:nvPr/>
        </p:nvSpPr>
        <p:spPr bwMode="auto">
          <a:xfrm>
            <a:off x="4299024" y="2025365"/>
            <a:ext cx="0" cy="431800"/>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a:p>
        </p:txBody>
      </p:sp>
      <p:sp>
        <p:nvSpPr>
          <p:cNvPr id="59405" name="Line 13"/>
          <p:cNvSpPr>
            <a:spLocks noChangeShapeType="1"/>
          </p:cNvSpPr>
          <p:nvPr/>
        </p:nvSpPr>
        <p:spPr bwMode="auto">
          <a:xfrm>
            <a:off x="7571947" y="2048910"/>
            <a:ext cx="0" cy="431800"/>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a:p>
        </p:txBody>
      </p:sp>
      <p:sp>
        <p:nvSpPr>
          <p:cNvPr id="59406" name="Line 14"/>
          <p:cNvSpPr>
            <a:spLocks noChangeShapeType="1"/>
          </p:cNvSpPr>
          <p:nvPr/>
        </p:nvSpPr>
        <p:spPr bwMode="auto">
          <a:xfrm>
            <a:off x="10837628" y="2048910"/>
            <a:ext cx="0" cy="431800"/>
          </a:xfrm>
          <a:prstGeom prst="line">
            <a:avLst/>
          </a:prstGeom>
          <a:noFill/>
          <a:ln w="222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a:p>
        </p:txBody>
      </p:sp>
      <p:sp>
        <p:nvSpPr>
          <p:cNvPr id="59523" name="Rectangle 131"/>
          <p:cNvSpPr>
            <a:spLocks noChangeArrowheads="1"/>
          </p:cNvSpPr>
          <p:nvPr/>
        </p:nvSpPr>
        <p:spPr bwMode="auto">
          <a:xfrm>
            <a:off x="3013388" y="3104863"/>
            <a:ext cx="2525039" cy="3095625"/>
          </a:xfrm>
          <a:prstGeom prst="rect">
            <a:avLst/>
          </a:prstGeom>
          <a:solidFill>
            <a:schemeClr val="accent6">
              <a:lumMod val="20000"/>
              <a:lumOff val="80000"/>
              <a:alpha val="17999"/>
            </a:schemeClr>
          </a:solidFill>
          <a:ln w="9525">
            <a:solidFill>
              <a:schemeClr val="tx1"/>
            </a:solidFill>
            <a:miter lim="800000"/>
            <a:headEnd/>
            <a:tailEnd/>
          </a:ln>
          <a:effectLst/>
        </p:spPr>
        <p:txBody>
          <a:bodyPr wrap="none"/>
          <a:lstStyle/>
          <a:p>
            <a:pPr marL="342900" indent="-342900">
              <a:buFont typeface="Wingdings" pitchFamily="2" charset="2"/>
              <a:buChar char="§"/>
            </a:pPr>
            <a:r>
              <a:rPr lang="en-US" altLang="en-US" sz="2000" dirty="0"/>
              <a:t>Arbitrary length</a:t>
            </a:r>
          </a:p>
          <a:p>
            <a:r>
              <a:rPr lang="en-US" altLang="en-US" sz="2000" dirty="0"/>
              <a:t>      hash functions</a:t>
            </a:r>
          </a:p>
          <a:p>
            <a:endParaRPr lang="en-US" altLang="en-US" sz="2000" dirty="0"/>
          </a:p>
          <a:p>
            <a:pPr marL="342900" indent="-342900">
              <a:buFont typeface="Wingdings" pitchFamily="2" charset="2"/>
              <a:buChar char="§"/>
            </a:pPr>
            <a:r>
              <a:rPr lang="en-US" altLang="en-US" sz="2000" dirty="0"/>
              <a:t>Message </a:t>
            </a:r>
          </a:p>
          <a:p>
            <a:r>
              <a:rPr lang="en-US" altLang="en-US" sz="2000" dirty="0"/>
              <a:t>      Authentication </a:t>
            </a:r>
          </a:p>
          <a:p>
            <a:r>
              <a:rPr lang="en-US" altLang="en-US" sz="2000" dirty="0"/>
              <a:t>      Codes (MACs)</a:t>
            </a:r>
          </a:p>
          <a:p>
            <a:endParaRPr lang="en-US" altLang="en-US" sz="2000" dirty="0"/>
          </a:p>
          <a:p>
            <a:pPr marL="342900" indent="-342900">
              <a:buFont typeface="Wingdings" pitchFamily="2" charset="2"/>
              <a:buChar char="§"/>
            </a:pPr>
            <a:r>
              <a:rPr lang="en-US" altLang="en-US" sz="2000" dirty="0"/>
              <a:t>Digital Signatures</a:t>
            </a:r>
            <a:endParaRPr lang="ru-RU" altLang="en-US" sz="2000" dirty="0"/>
          </a:p>
        </p:txBody>
      </p:sp>
      <p:sp>
        <p:nvSpPr>
          <p:cNvPr id="59526" name="Rectangle 134"/>
          <p:cNvSpPr>
            <a:spLocks noChangeArrowheads="1"/>
          </p:cNvSpPr>
          <p:nvPr/>
        </p:nvSpPr>
        <p:spPr bwMode="auto">
          <a:xfrm>
            <a:off x="9595773" y="3100152"/>
            <a:ext cx="2447779" cy="3095625"/>
          </a:xfrm>
          <a:prstGeom prst="rect">
            <a:avLst/>
          </a:prstGeom>
          <a:solidFill>
            <a:schemeClr val="accent6">
              <a:lumMod val="20000"/>
              <a:lumOff val="80000"/>
              <a:alpha val="17999"/>
            </a:schemeClr>
          </a:solidFill>
          <a:ln w="9525">
            <a:solidFill>
              <a:schemeClr val="tx1"/>
            </a:solidFill>
            <a:miter lim="800000"/>
            <a:headEnd/>
            <a:tailEnd/>
          </a:ln>
          <a:effectLst/>
        </p:spPr>
        <p:txBody>
          <a:bodyPr wrap="none" lIns="54000"/>
          <a:lstStyle/>
          <a:p>
            <a:pPr marL="182563" indent="-182563">
              <a:buFont typeface="Wingdings" pitchFamily="2" charset="2"/>
              <a:buChar char="§"/>
            </a:pPr>
            <a:r>
              <a:rPr lang="en-US" altLang="en-US" sz="2000" dirty="0"/>
              <a:t>Digital Signatures</a:t>
            </a:r>
            <a:endParaRPr lang="ru-RU" altLang="en-US" sz="2000" dirty="0"/>
          </a:p>
        </p:txBody>
      </p:sp>
      <p:sp>
        <p:nvSpPr>
          <p:cNvPr id="28" name="Rectangle 128"/>
          <p:cNvSpPr>
            <a:spLocks noChangeArrowheads="1"/>
          </p:cNvSpPr>
          <p:nvPr/>
        </p:nvSpPr>
        <p:spPr bwMode="auto">
          <a:xfrm>
            <a:off x="5837661" y="3100152"/>
            <a:ext cx="3458878" cy="3095625"/>
          </a:xfrm>
          <a:prstGeom prst="rect">
            <a:avLst/>
          </a:prstGeom>
          <a:solidFill>
            <a:schemeClr val="accent6">
              <a:lumMod val="20000"/>
              <a:lumOff val="80000"/>
              <a:alpha val="17999"/>
            </a:schemeClr>
          </a:solidFill>
          <a:ln w="9525">
            <a:solidFill>
              <a:schemeClr val="tx1"/>
            </a:solidFill>
            <a:miter lim="800000"/>
            <a:headEnd/>
            <a:tailEnd/>
          </a:ln>
          <a:effectLst/>
        </p:spPr>
        <p:txBody>
          <a:bodyPr wrap="none"/>
          <a:lstStyle/>
          <a:p>
            <a:pPr marL="342900" indent="-342900">
              <a:buFont typeface="Wingdings" pitchFamily="2" charset="2"/>
              <a:buChar char="§"/>
            </a:pPr>
            <a:r>
              <a:rPr lang="en-US" altLang="en-US" sz="2000" dirty="0"/>
              <a:t>Entity Authentication</a:t>
            </a:r>
          </a:p>
          <a:p>
            <a:pPr marL="365125" lvl="1" indent="-76200">
              <a:buFont typeface="Arial" pitchFamily="34" charset="0"/>
              <a:buChar char="•"/>
            </a:pPr>
            <a:r>
              <a:rPr lang="en-US" altLang="en-US" sz="2000" dirty="0"/>
              <a:t>  Authentication Primitives</a:t>
            </a:r>
          </a:p>
          <a:p>
            <a:pPr>
              <a:buClr>
                <a:schemeClr val="accent2"/>
              </a:buClr>
              <a:buFont typeface="Wingdings" panose="05000000000000000000" pitchFamily="2" charset="2"/>
              <a:buChar char="§"/>
            </a:pPr>
            <a:endParaRPr lang="en-US" altLang="en-US" sz="2000" dirty="0"/>
          </a:p>
          <a:p>
            <a:pPr marL="342900" indent="-342900">
              <a:buFont typeface="Wingdings" pitchFamily="2" charset="2"/>
              <a:buChar char="§"/>
            </a:pPr>
            <a:r>
              <a:rPr lang="en-US" altLang="en-US" sz="2000" dirty="0"/>
              <a:t>Message Authentication</a:t>
            </a:r>
          </a:p>
          <a:p>
            <a:pPr marL="365125" lvl="1" indent="92075">
              <a:buFont typeface="Arial" pitchFamily="34" charset="0"/>
              <a:buChar char="•"/>
            </a:pPr>
            <a:r>
              <a:rPr lang="en-US" altLang="en-US" sz="2000" dirty="0"/>
              <a:t>  MACS</a:t>
            </a:r>
          </a:p>
          <a:p>
            <a:pPr marL="365125" lvl="2" indent="168275">
              <a:buFont typeface="Arial" pitchFamily="34" charset="0"/>
              <a:buChar char="•"/>
            </a:pPr>
            <a:r>
              <a:rPr lang="en-US" altLang="en-US" sz="2000" dirty="0"/>
              <a:t> Digital Signatures</a:t>
            </a:r>
            <a:endParaRPr lang="ru-RU" altLang="en-US" sz="2000" dirty="0"/>
          </a:p>
        </p:txBody>
      </p:sp>
    </p:spTree>
    <p:extLst>
      <p:ext uri="{BB962C8B-B14F-4D97-AF65-F5344CB8AC3E}">
        <p14:creationId xmlns:p14="http://schemas.microsoft.com/office/powerpoint/2010/main" val="152814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4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4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40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4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40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40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39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39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3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4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5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5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20" grpId="0" animBg="1"/>
      <p:bldP spid="59396" grpId="0" animBg="1"/>
      <p:bldP spid="59397" grpId="0" animBg="1"/>
      <p:bldP spid="59398" grpId="0" animBg="1"/>
      <p:bldP spid="59399" grpId="0" animBg="1"/>
      <p:bldP spid="59400" grpId="0" animBg="1"/>
      <p:bldP spid="59401" grpId="0" animBg="1"/>
      <p:bldP spid="59402" grpId="0" animBg="1"/>
      <p:bldP spid="59403" grpId="0" animBg="1"/>
      <p:bldP spid="59404" grpId="0" animBg="1"/>
      <p:bldP spid="59405" grpId="0" animBg="1"/>
      <p:bldP spid="59406" grpId="0" animBg="1"/>
      <p:bldP spid="59523" grpId="0" animBg="1"/>
      <p:bldP spid="59526"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a:t>
            </a:r>
          </a:p>
        </p:txBody>
      </p:sp>
      <p:sp>
        <p:nvSpPr>
          <p:cNvPr id="3" name="Content Placeholder 2"/>
          <p:cNvSpPr>
            <a:spLocks noGrp="1"/>
          </p:cNvSpPr>
          <p:nvPr>
            <p:ph idx="1"/>
          </p:nvPr>
        </p:nvSpPr>
        <p:spPr/>
        <p:txBody>
          <a:bodyPr>
            <a:normAutofit/>
          </a:bodyPr>
          <a:lstStyle/>
          <a:p>
            <a:r>
              <a:rPr lang="en-IN" dirty="0"/>
              <a:t>A digital signature is an authentication mechanism that enables the </a:t>
            </a:r>
            <a:r>
              <a:rPr lang="en-IN" dirty="0">
                <a:solidFill>
                  <a:srgbClr val="C00000"/>
                </a:solidFill>
              </a:rPr>
              <a:t>creator of a message to attach a code that acts as a signature.</a:t>
            </a:r>
          </a:p>
          <a:p>
            <a:r>
              <a:rPr lang="en-IN" dirty="0"/>
              <a:t>Typically the signature is formed by taking the </a:t>
            </a:r>
            <a:r>
              <a:rPr lang="en-IN" dirty="0">
                <a:solidFill>
                  <a:srgbClr val="C00000"/>
                </a:solidFill>
              </a:rPr>
              <a:t>hash of the message </a:t>
            </a:r>
            <a:r>
              <a:rPr lang="en-IN" dirty="0"/>
              <a:t>and encrypting the message with the </a:t>
            </a:r>
            <a:r>
              <a:rPr lang="en-IN" dirty="0">
                <a:solidFill>
                  <a:srgbClr val="C00000"/>
                </a:solidFill>
              </a:rPr>
              <a:t>creator’s private key. </a:t>
            </a:r>
          </a:p>
          <a:p>
            <a:r>
              <a:rPr lang="en-IN" dirty="0"/>
              <a:t>The signature </a:t>
            </a:r>
            <a:r>
              <a:rPr lang="en-IN" dirty="0">
                <a:solidFill>
                  <a:srgbClr val="C00000"/>
                </a:solidFill>
              </a:rPr>
              <a:t>guarantees</a:t>
            </a:r>
            <a:r>
              <a:rPr lang="en-IN" dirty="0"/>
              <a:t> the </a:t>
            </a:r>
            <a:r>
              <a:rPr lang="en-IN" dirty="0">
                <a:solidFill>
                  <a:srgbClr val="C00000"/>
                </a:solidFill>
              </a:rPr>
              <a:t>source and integrity of the message</a:t>
            </a:r>
            <a:r>
              <a:rPr lang="en-IN" dirty="0"/>
              <a:t>.</a:t>
            </a:r>
          </a:p>
          <a:p>
            <a:r>
              <a:rPr lang="en-IN" dirty="0"/>
              <a:t>The digital signature standard (DSS) is an NIST standard that uses the secure hash algorithm (SHA).</a:t>
            </a:r>
          </a:p>
        </p:txBody>
      </p:sp>
      <p:pic>
        <p:nvPicPr>
          <p:cNvPr id="1026" name="Picture 2">
            <a:extLst>
              <a:ext uri="{FF2B5EF4-FFF2-40B4-BE49-F238E27FC236}">
                <a16:creationId xmlns:a16="http://schemas.microsoft.com/office/drawing/2014/main" id="{2ED4FC95-C7CD-CEB0-1326-46A7C10771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892387" y="3658726"/>
            <a:ext cx="4407226" cy="233583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92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548340" y="44624"/>
            <a:ext cx="923925" cy="1374328"/>
            <a:chOff x="1066471" y="3446975"/>
            <a:chExt cx="923925" cy="1374328"/>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471" y="3446975"/>
              <a:ext cx="923925"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04235" y="4421193"/>
              <a:ext cx="747320" cy="400110"/>
            </a:xfrm>
            <a:prstGeom prst="rect">
              <a:avLst/>
            </a:prstGeom>
            <a:noFill/>
          </p:spPr>
          <p:txBody>
            <a:bodyPr wrap="none" rtlCol="0">
              <a:spAutoFit/>
            </a:bodyPr>
            <a:lstStyle/>
            <a:p>
              <a:r>
                <a:rPr lang="en-IN" sz="2000" dirty="0"/>
                <a:t>Alice</a:t>
              </a:r>
            </a:p>
          </p:txBody>
        </p:sp>
      </p:grpSp>
      <p:grpSp>
        <p:nvGrpSpPr>
          <p:cNvPr id="7" name="Group 6"/>
          <p:cNvGrpSpPr/>
          <p:nvPr/>
        </p:nvGrpSpPr>
        <p:grpSpPr>
          <a:xfrm>
            <a:off x="3227860" y="77326"/>
            <a:ext cx="923925" cy="1371660"/>
            <a:chOff x="7153861" y="3475550"/>
            <a:chExt cx="923925" cy="137166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3861" y="3475550"/>
              <a:ext cx="92392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351094" y="4447100"/>
              <a:ext cx="635110" cy="400110"/>
            </a:xfrm>
            <a:prstGeom prst="rect">
              <a:avLst/>
            </a:prstGeom>
            <a:noFill/>
          </p:spPr>
          <p:txBody>
            <a:bodyPr wrap="none" rtlCol="0">
              <a:spAutoFit/>
            </a:bodyPr>
            <a:lstStyle/>
            <a:p>
              <a:r>
                <a:rPr lang="en-IN" sz="2000" dirty="0"/>
                <a:t>Bob</a:t>
              </a:r>
            </a:p>
          </p:txBody>
        </p:sp>
      </p:grpSp>
      <p:sp>
        <p:nvSpPr>
          <p:cNvPr id="11" name="Rectangle 10"/>
          <p:cNvSpPr/>
          <p:nvPr/>
        </p:nvSpPr>
        <p:spPr>
          <a:xfrm>
            <a:off x="2856691" y="1601924"/>
            <a:ext cx="1716804"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Message M</a:t>
            </a:r>
          </a:p>
        </p:txBody>
      </p:sp>
      <p:sp>
        <p:nvSpPr>
          <p:cNvPr id="12" name="Rounded Rectangle 11"/>
          <p:cNvSpPr/>
          <p:nvPr/>
        </p:nvSpPr>
        <p:spPr>
          <a:xfrm>
            <a:off x="2783632" y="2370584"/>
            <a:ext cx="1872208" cy="91440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Cryptographic</a:t>
            </a:r>
          </a:p>
          <a:p>
            <a:pPr algn="ctr"/>
            <a:r>
              <a:rPr lang="en-IN" sz="2000" dirty="0">
                <a:solidFill>
                  <a:schemeClr val="tx1"/>
                </a:solidFill>
              </a:rPr>
              <a:t>Hash function </a:t>
            </a:r>
          </a:p>
        </p:txBody>
      </p:sp>
      <p:sp>
        <p:nvSpPr>
          <p:cNvPr id="14" name="Rectangle 13"/>
          <p:cNvSpPr/>
          <p:nvPr/>
        </p:nvSpPr>
        <p:spPr>
          <a:xfrm>
            <a:off x="3270044" y="3619872"/>
            <a:ext cx="786161"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h</a:t>
            </a:r>
          </a:p>
        </p:txBody>
      </p:sp>
      <p:sp>
        <p:nvSpPr>
          <p:cNvPr id="15" name="Rounded Rectangle 14"/>
          <p:cNvSpPr/>
          <p:nvPr/>
        </p:nvSpPr>
        <p:spPr>
          <a:xfrm>
            <a:off x="3137102" y="4401108"/>
            <a:ext cx="1167766" cy="64807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Encrypt</a:t>
            </a:r>
          </a:p>
        </p:txBody>
      </p:sp>
      <p:sp>
        <p:nvSpPr>
          <p:cNvPr id="16" name="Rectangle 15"/>
          <p:cNvSpPr/>
          <p:nvPr/>
        </p:nvSpPr>
        <p:spPr>
          <a:xfrm>
            <a:off x="3290652" y="5384068"/>
            <a:ext cx="786161"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S</a:t>
            </a:r>
          </a:p>
        </p:txBody>
      </p:sp>
      <p:cxnSp>
        <p:nvCxnSpPr>
          <p:cNvPr id="18" name="Straight Arrow Connector 17"/>
          <p:cNvCxnSpPr>
            <a:cxnSpLocks/>
            <a:stCxn id="11" idx="2"/>
            <a:endCxn id="12" idx="0"/>
          </p:cNvCxnSpPr>
          <p:nvPr/>
        </p:nvCxnSpPr>
        <p:spPr>
          <a:xfrm>
            <a:off x="3715093" y="2059124"/>
            <a:ext cx="4643" cy="31146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3683732" y="3288432"/>
            <a:ext cx="0" cy="320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a:off x="3683732" y="4077072"/>
            <a:ext cx="0" cy="320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a:off x="3690184" y="5063480"/>
            <a:ext cx="0" cy="320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9536" y="3825044"/>
            <a:ext cx="476316" cy="476316"/>
          </a:xfrm>
          <a:prstGeom prst="rect">
            <a:avLst/>
          </a:prstGeom>
        </p:spPr>
      </p:pic>
      <p:sp>
        <p:nvSpPr>
          <p:cNvPr id="25" name="TextBox 24"/>
          <p:cNvSpPr txBox="1"/>
          <p:nvPr/>
        </p:nvSpPr>
        <p:spPr>
          <a:xfrm>
            <a:off x="1595500" y="2816933"/>
            <a:ext cx="1044116" cy="1015663"/>
          </a:xfrm>
          <a:prstGeom prst="rect">
            <a:avLst/>
          </a:prstGeom>
          <a:noFill/>
        </p:spPr>
        <p:txBody>
          <a:bodyPr wrap="square" rtlCol="0">
            <a:spAutoFit/>
          </a:bodyPr>
          <a:lstStyle/>
          <a:p>
            <a:pPr algn="ctr"/>
            <a:r>
              <a:rPr lang="en-IN" sz="2000" dirty="0"/>
              <a:t>Bob’s Private key</a:t>
            </a:r>
          </a:p>
        </p:txBody>
      </p:sp>
      <p:sp>
        <p:nvSpPr>
          <p:cNvPr id="26" name="Freeform 25"/>
          <p:cNvSpPr/>
          <p:nvPr/>
        </p:nvSpPr>
        <p:spPr>
          <a:xfrm>
            <a:off x="2157695" y="4365104"/>
            <a:ext cx="979406" cy="372962"/>
          </a:xfrm>
          <a:custGeom>
            <a:avLst/>
            <a:gdLst>
              <a:gd name="connsiteX0" fmla="*/ 0 w 564205"/>
              <a:gd name="connsiteY0" fmla="*/ 0 h 201039"/>
              <a:gd name="connsiteX1" fmla="*/ 0 w 564205"/>
              <a:gd name="connsiteY1" fmla="*/ 201039 h 201039"/>
              <a:gd name="connsiteX2" fmla="*/ 564205 w 564205"/>
              <a:gd name="connsiteY2" fmla="*/ 201039 h 201039"/>
            </a:gdLst>
            <a:ahLst/>
            <a:cxnLst>
              <a:cxn ang="0">
                <a:pos x="connsiteX0" y="connsiteY0"/>
              </a:cxn>
              <a:cxn ang="0">
                <a:pos x="connsiteX1" y="connsiteY1"/>
              </a:cxn>
              <a:cxn ang="0">
                <a:pos x="connsiteX2" y="connsiteY2"/>
              </a:cxn>
            </a:cxnLst>
            <a:rect l="l" t="t" r="r" b="b"/>
            <a:pathLst>
              <a:path w="564205" h="201039">
                <a:moveTo>
                  <a:pt x="0" y="0"/>
                </a:moveTo>
                <a:lnTo>
                  <a:pt x="0" y="201039"/>
                </a:lnTo>
                <a:lnTo>
                  <a:pt x="564205" y="201039"/>
                </a:lnTo>
              </a:path>
            </a:pathLst>
          </a:custGeom>
          <a:noFill/>
          <a:ln>
            <a:solidFill>
              <a:schemeClr val="tx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27" name="TextBox 26"/>
          <p:cNvSpPr txBox="1"/>
          <p:nvPr/>
        </p:nvSpPr>
        <p:spPr>
          <a:xfrm>
            <a:off x="2395851" y="5949280"/>
            <a:ext cx="2638485" cy="400110"/>
          </a:xfrm>
          <a:prstGeom prst="rect">
            <a:avLst/>
          </a:prstGeom>
          <a:noFill/>
        </p:spPr>
        <p:txBody>
          <a:bodyPr wrap="square" rtlCol="0">
            <a:spAutoFit/>
          </a:bodyPr>
          <a:lstStyle/>
          <a:p>
            <a:pPr algn="ctr"/>
            <a:r>
              <a:rPr lang="en-IN" sz="2000" dirty="0"/>
              <a:t>Bob’s Signature for M</a:t>
            </a:r>
          </a:p>
        </p:txBody>
      </p:sp>
      <p:sp>
        <p:nvSpPr>
          <p:cNvPr id="28" name="Rectangle 27"/>
          <p:cNvSpPr/>
          <p:nvPr/>
        </p:nvSpPr>
        <p:spPr>
          <a:xfrm>
            <a:off x="5849666" y="1567471"/>
            <a:ext cx="1716804"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Message M</a:t>
            </a:r>
          </a:p>
        </p:txBody>
      </p:sp>
      <p:sp>
        <p:nvSpPr>
          <p:cNvPr id="29" name="Rounded Rectangle 28"/>
          <p:cNvSpPr/>
          <p:nvPr/>
        </p:nvSpPr>
        <p:spPr>
          <a:xfrm>
            <a:off x="5771964" y="2334580"/>
            <a:ext cx="1872208" cy="914400"/>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Cryptographic</a:t>
            </a:r>
          </a:p>
          <a:p>
            <a:pPr algn="ctr"/>
            <a:r>
              <a:rPr lang="en-IN" sz="2000" dirty="0">
                <a:solidFill>
                  <a:schemeClr val="tx1"/>
                </a:solidFill>
              </a:rPr>
              <a:t>Hash function </a:t>
            </a:r>
          </a:p>
        </p:txBody>
      </p:sp>
      <p:sp>
        <p:nvSpPr>
          <p:cNvPr id="30" name="Rectangle 29"/>
          <p:cNvSpPr/>
          <p:nvPr/>
        </p:nvSpPr>
        <p:spPr>
          <a:xfrm>
            <a:off x="6330384" y="3583868"/>
            <a:ext cx="786161"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h</a:t>
            </a:r>
          </a:p>
        </p:txBody>
      </p:sp>
      <p:cxnSp>
        <p:nvCxnSpPr>
          <p:cNvPr id="31" name="Straight Arrow Connector 30"/>
          <p:cNvCxnSpPr>
            <a:cxnSpLocks/>
            <a:stCxn id="28" idx="2"/>
            <a:endCxn id="29" idx="0"/>
          </p:cNvCxnSpPr>
          <p:nvPr/>
        </p:nvCxnSpPr>
        <p:spPr>
          <a:xfrm>
            <a:off x="6708068" y="2024671"/>
            <a:ext cx="0" cy="30990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2" name="Straight Arrow Connector 31"/>
          <p:cNvCxnSpPr/>
          <p:nvPr/>
        </p:nvCxnSpPr>
        <p:spPr>
          <a:xfrm>
            <a:off x="6744072" y="3252428"/>
            <a:ext cx="0" cy="320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4" name="Rectangle 33"/>
          <p:cNvSpPr/>
          <p:nvPr/>
        </p:nvSpPr>
        <p:spPr>
          <a:xfrm>
            <a:off x="8442188" y="1571092"/>
            <a:ext cx="786161"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S</a:t>
            </a:r>
          </a:p>
        </p:txBody>
      </p:sp>
      <p:sp>
        <p:nvSpPr>
          <p:cNvPr id="35" name="Rounded Rectangle 34"/>
          <p:cNvSpPr/>
          <p:nvPr/>
        </p:nvSpPr>
        <p:spPr>
          <a:xfrm>
            <a:off x="8190714" y="2348880"/>
            <a:ext cx="1181652" cy="64807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Decrypt</a:t>
            </a:r>
          </a:p>
        </p:txBody>
      </p:sp>
      <p:sp>
        <p:nvSpPr>
          <p:cNvPr id="36" name="Rectangle 35"/>
          <p:cNvSpPr/>
          <p:nvPr/>
        </p:nvSpPr>
        <p:spPr>
          <a:xfrm>
            <a:off x="8442188" y="3573016"/>
            <a:ext cx="786161" cy="457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h’</a:t>
            </a:r>
          </a:p>
        </p:txBody>
      </p:sp>
      <p:sp>
        <p:nvSpPr>
          <p:cNvPr id="37" name="Rounded Rectangle 36"/>
          <p:cNvSpPr/>
          <p:nvPr/>
        </p:nvSpPr>
        <p:spPr>
          <a:xfrm>
            <a:off x="7146702" y="4581128"/>
            <a:ext cx="1289558" cy="64807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rPr>
              <a:t>Compare</a:t>
            </a:r>
          </a:p>
        </p:txBody>
      </p:sp>
      <p:sp>
        <p:nvSpPr>
          <p:cNvPr id="38" name="Freeform 37"/>
          <p:cNvSpPr/>
          <p:nvPr/>
        </p:nvSpPr>
        <p:spPr>
          <a:xfrm>
            <a:off x="6742960" y="4030217"/>
            <a:ext cx="901212" cy="550913"/>
          </a:xfrm>
          <a:custGeom>
            <a:avLst/>
            <a:gdLst>
              <a:gd name="connsiteX0" fmla="*/ 0 w 849085"/>
              <a:gd name="connsiteY0" fmla="*/ 0 h 404948"/>
              <a:gd name="connsiteX1" fmla="*/ 0 w 849085"/>
              <a:gd name="connsiteY1" fmla="*/ 209006 h 404948"/>
              <a:gd name="connsiteX2" fmla="*/ 849085 w 849085"/>
              <a:gd name="connsiteY2" fmla="*/ 209006 h 404948"/>
              <a:gd name="connsiteX3" fmla="*/ 849085 w 849085"/>
              <a:gd name="connsiteY3" fmla="*/ 404948 h 404948"/>
              <a:gd name="connsiteX4" fmla="*/ 849085 w 849085"/>
              <a:gd name="connsiteY4" fmla="*/ 404948 h 40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085" h="404948">
                <a:moveTo>
                  <a:pt x="0" y="0"/>
                </a:moveTo>
                <a:lnTo>
                  <a:pt x="0" y="209006"/>
                </a:lnTo>
                <a:lnTo>
                  <a:pt x="849085" y="209006"/>
                </a:lnTo>
                <a:lnTo>
                  <a:pt x="849085" y="404948"/>
                </a:lnTo>
                <a:lnTo>
                  <a:pt x="849085" y="404948"/>
                </a:lnTo>
              </a:path>
            </a:pathLst>
          </a:custGeom>
          <a:ln>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a:p>
        </p:txBody>
      </p:sp>
      <p:sp>
        <p:nvSpPr>
          <p:cNvPr id="40" name="Freeform 39"/>
          <p:cNvSpPr/>
          <p:nvPr/>
        </p:nvSpPr>
        <p:spPr>
          <a:xfrm>
            <a:off x="7894820" y="4030217"/>
            <a:ext cx="964388" cy="550912"/>
          </a:xfrm>
          <a:custGeom>
            <a:avLst/>
            <a:gdLst>
              <a:gd name="connsiteX0" fmla="*/ 869429 w 869429"/>
              <a:gd name="connsiteY0" fmla="*/ 0 h 464695"/>
              <a:gd name="connsiteX1" fmla="*/ 869429 w 869429"/>
              <a:gd name="connsiteY1" fmla="*/ 239843 h 464695"/>
              <a:gd name="connsiteX2" fmla="*/ 0 w 869429"/>
              <a:gd name="connsiteY2" fmla="*/ 239843 h 464695"/>
              <a:gd name="connsiteX3" fmla="*/ 14990 w 869429"/>
              <a:gd name="connsiteY3" fmla="*/ 464695 h 464695"/>
            </a:gdLst>
            <a:ahLst/>
            <a:cxnLst>
              <a:cxn ang="0">
                <a:pos x="connsiteX0" y="connsiteY0"/>
              </a:cxn>
              <a:cxn ang="0">
                <a:pos x="connsiteX1" y="connsiteY1"/>
              </a:cxn>
              <a:cxn ang="0">
                <a:pos x="connsiteX2" y="connsiteY2"/>
              </a:cxn>
              <a:cxn ang="0">
                <a:pos x="connsiteX3" y="connsiteY3"/>
              </a:cxn>
            </a:cxnLst>
            <a:rect l="l" t="t" r="r" b="b"/>
            <a:pathLst>
              <a:path w="869429" h="464695">
                <a:moveTo>
                  <a:pt x="869429" y="0"/>
                </a:moveTo>
                <a:lnTo>
                  <a:pt x="869429" y="239843"/>
                </a:lnTo>
                <a:lnTo>
                  <a:pt x="0" y="239843"/>
                </a:lnTo>
                <a:lnTo>
                  <a:pt x="14990" y="464695"/>
                </a:lnTo>
              </a:path>
            </a:pathLst>
          </a:custGeom>
          <a:ln>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a:p>
        </p:txBody>
      </p:sp>
      <p:cxnSp>
        <p:nvCxnSpPr>
          <p:cNvPr id="41" name="Straight Arrow Connector 40"/>
          <p:cNvCxnSpPr/>
          <p:nvPr/>
        </p:nvCxnSpPr>
        <p:spPr>
          <a:xfrm>
            <a:off x="8832304" y="2028292"/>
            <a:ext cx="0" cy="320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p:nvPr/>
        </p:nvCxnSpPr>
        <p:spPr>
          <a:xfrm>
            <a:off x="8832304" y="3000400"/>
            <a:ext cx="0" cy="57261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p:nvPr/>
        </p:nvCxnSpPr>
        <p:spPr>
          <a:xfrm>
            <a:off x="7791481" y="5229200"/>
            <a:ext cx="0" cy="38346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6517471" y="5625244"/>
            <a:ext cx="2548020" cy="707886"/>
          </a:xfrm>
          <a:prstGeom prst="rect">
            <a:avLst/>
          </a:prstGeom>
          <a:noFill/>
        </p:spPr>
        <p:txBody>
          <a:bodyPr wrap="square" rtlCol="0">
            <a:spAutoFit/>
          </a:bodyPr>
          <a:lstStyle/>
          <a:p>
            <a:pPr algn="ctr"/>
            <a:r>
              <a:rPr lang="en-IN" sz="2000" dirty="0"/>
              <a:t>Return Signature</a:t>
            </a:r>
          </a:p>
          <a:p>
            <a:pPr algn="ctr"/>
            <a:r>
              <a:rPr lang="en-IN" sz="2000" dirty="0"/>
              <a:t>valid or not valid</a:t>
            </a:r>
          </a:p>
        </p:txBody>
      </p:sp>
      <p:sp>
        <p:nvSpPr>
          <p:cNvPr id="53" name="Freeform 52"/>
          <p:cNvSpPr/>
          <p:nvPr/>
        </p:nvSpPr>
        <p:spPr>
          <a:xfrm>
            <a:off x="9378846" y="2334581"/>
            <a:ext cx="719528" cy="333669"/>
          </a:xfrm>
          <a:custGeom>
            <a:avLst/>
            <a:gdLst>
              <a:gd name="connsiteX0" fmla="*/ 0 w 719528"/>
              <a:gd name="connsiteY0" fmla="*/ 644577 h 644577"/>
              <a:gd name="connsiteX1" fmla="*/ 719528 w 719528"/>
              <a:gd name="connsiteY1" fmla="*/ 644577 h 644577"/>
              <a:gd name="connsiteX2" fmla="*/ 719528 w 719528"/>
              <a:gd name="connsiteY2" fmla="*/ 0 h 644577"/>
              <a:gd name="connsiteX3" fmla="*/ 719528 w 719528"/>
              <a:gd name="connsiteY3" fmla="*/ 0 h 644577"/>
            </a:gdLst>
            <a:ahLst/>
            <a:cxnLst>
              <a:cxn ang="0">
                <a:pos x="connsiteX0" y="connsiteY0"/>
              </a:cxn>
              <a:cxn ang="0">
                <a:pos x="connsiteX1" y="connsiteY1"/>
              </a:cxn>
              <a:cxn ang="0">
                <a:pos x="connsiteX2" y="connsiteY2"/>
              </a:cxn>
              <a:cxn ang="0">
                <a:pos x="connsiteX3" y="connsiteY3"/>
              </a:cxn>
            </a:cxnLst>
            <a:rect l="l" t="t" r="r" b="b"/>
            <a:pathLst>
              <a:path w="719528" h="644577">
                <a:moveTo>
                  <a:pt x="0" y="644577"/>
                </a:moveTo>
                <a:lnTo>
                  <a:pt x="719528" y="644577"/>
                </a:lnTo>
                <a:lnTo>
                  <a:pt x="719528" y="0"/>
                </a:lnTo>
                <a:lnTo>
                  <a:pt x="719528" y="0"/>
                </a:lnTo>
              </a:path>
            </a:pathLst>
          </a:custGeom>
          <a:ln>
            <a:headEnd type="arrow" w="med" len="med"/>
            <a:tailEnd type="non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a:p>
        </p:txBody>
      </p:sp>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0416" y="1800556"/>
            <a:ext cx="476316" cy="476316"/>
          </a:xfrm>
          <a:prstGeom prst="rect">
            <a:avLst/>
          </a:prstGeom>
        </p:spPr>
      </p:pic>
      <p:sp>
        <p:nvSpPr>
          <p:cNvPr id="55" name="TextBox 54"/>
          <p:cNvSpPr txBox="1"/>
          <p:nvPr/>
        </p:nvSpPr>
        <p:spPr>
          <a:xfrm>
            <a:off x="9624392" y="792445"/>
            <a:ext cx="1091554" cy="1015663"/>
          </a:xfrm>
          <a:prstGeom prst="rect">
            <a:avLst/>
          </a:prstGeom>
          <a:noFill/>
        </p:spPr>
        <p:txBody>
          <a:bodyPr wrap="square" rtlCol="0">
            <a:spAutoFit/>
          </a:bodyPr>
          <a:lstStyle/>
          <a:p>
            <a:pPr algn="ctr"/>
            <a:r>
              <a:rPr lang="en-IN" sz="2000" dirty="0"/>
              <a:t>Bob’s Public key</a:t>
            </a:r>
          </a:p>
        </p:txBody>
      </p:sp>
    </p:spTree>
    <p:extLst>
      <p:ext uri="{BB962C8B-B14F-4D97-AF65-F5344CB8AC3E}">
        <p14:creationId xmlns:p14="http://schemas.microsoft.com/office/powerpoint/2010/main" val="1091821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25" grpId="0"/>
      <p:bldP spid="26" grpId="0" animBg="1"/>
      <p:bldP spid="27" grpId="0"/>
      <p:bldP spid="28" grpId="0" animBg="1"/>
      <p:bldP spid="29" grpId="0" animBg="1"/>
      <p:bldP spid="30" grpId="0" animBg="1"/>
      <p:bldP spid="34" grpId="0" animBg="1"/>
      <p:bldP spid="35" grpId="0" animBg="1"/>
      <p:bldP spid="36" grpId="0" animBg="1"/>
      <p:bldP spid="37" grpId="0" animBg="1"/>
      <p:bldP spid="38" grpId="0" animBg="1"/>
      <p:bldP spid="40" grpId="0" animBg="1"/>
      <p:bldP spid="48" grpId="0"/>
      <p:bldP spid="53" grpId="0" animBg="1"/>
      <p:bldP spid="5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normAutofit/>
          </a:bodyPr>
          <a:lstStyle/>
          <a:p>
            <a:r>
              <a:rPr lang="en-IN"/>
              <a:t>Hash Code, MAC and Digital Signature</a:t>
            </a:r>
            <a:endParaRPr lang="en-IN" dirty="0"/>
          </a:p>
        </p:txBody>
      </p:sp>
      <p:sp>
        <p:nvSpPr>
          <p:cNvPr id="3" name="Content Placeholder 2"/>
          <p:cNvSpPr>
            <a:spLocks noGrp="1"/>
          </p:cNvSpPr>
          <p:nvPr>
            <p:ph idx="1"/>
          </p:nvPr>
        </p:nvSpPr>
        <p:spPr>
          <a:xfrm>
            <a:off x="131180" y="863444"/>
            <a:ext cx="11929641" cy="5590565"/>
          </a:xfrm>
        </p:spPr>
        <p:txBody>
          <a:bodyPr>
            <a:normAutofit/>
          </a:bodyPr>
          <a:lstStyle/>
          <a:p>
            <a:pPr marL="457200" indent="-457200">
              <a:buFont typeface="+mj-lt"/>
              <a:buAutoNum type="arabicPeriod"/>
            </a:pPr>
            <a:r>
              <a:rPr lang="en-IN" b="1" dirty="0">
                <a:solidFill>
                  <a:srgbClr val="C00000"/>
                </a:solidFill>
              </a:rPr>
              <a:t>Hash Code</a:t>
            </a:r>
          </a:p>
          <a:p>
            <a:r>
              <a:rPr lang="en-IN" dirty="0"/>
              <a:t>A hash of the message, if appended to the message itself, only protects against accidental changes to the message, as an attacker who modifies the message can simply calculate a new hash and use it instead of the original one. So this </a:t>
            </a:r>
            <a:r>
              <a:rPr lang="en-IN" dirty="0">
                <a:solidFill>
                  <a:srgbClr val="C00000"/>
                </a:solidFill>
              </a:rPr>
              <a:t>only gives integrity.</a:t>
            </a:r>
          </a:p>
          <a:p>
            <a:pPr marL="457200" indent="-457200">
              <a:buFont typeface="+mj-lt"/>
              <a:buAutoNum type="arabicPeriod" startAt="2"/>
            </a:pPr>
            <a:endParaRPr lang="en-IN" b="1" dirty="0">
              <a:solidFill>
                <a:srgbClr val="C00000"/>
              </a:solidFill>
            </a:endParaRPr>
          </a:p>
          <a:p>
            <a:pPr marL="457200" indent="-457200">
              <a:buFont typeface="+mj-lt"/>
              <a:buAutoNum type="arabicPeriod" startAt="2"/>
            </a:pPr>
            <a:r>
              <a:rPr lang="en-IN" b="1" dirty="0">
                <a:solidFill>
                  <a:srgbClr val="C00000"/>
                </a:solidFill>
              </a:rPr>
              <a:t>MAC</a:t>
            </a:r>
          </a:p>
          <a:p>
            <a:r>
              <a:rPr lang="en-IN" dirty="0"/>
              <a:t>A message authentication code (MAC) (sometimes also known as keyed hash) protects against message forgery by anyone who doesn't know the secret.</a:t>
            </a:r>
          </a:p>
          <a:p>
            <a:r>
              <a:rPr lang="en-IN" dirty="0"/>
              <a:t>This means that the receiver can forge any message – thus we have </a:t>
            </a:r>
            <a:r>
              <a:rPr lang="en-IN" dirty="0">
                <a:solidFill>
                  <a:srgbClr val="C00000"/>
                </a:solidFill>
              </a:rPr>
              <a:t>both integrity and authentication </a:t>
            </a:r>
            <a:r>
              <a:rPr lang="en-IN" dirty="0"/>
              <a:t>(as long as the receiver doesn't have a split personality), </a:t>
            </a:r>
            <a:r>
              <a:rPr lang="en-IN" dirty="0">
                <a:solidFill>
                  <a:srgbClr val="C00000"/>
                </a:solidFill>
              </a:rPr>
              <a:t>but not non-repudiation.</a:t>
            </a:r>
          </a:p>
        </p:txBody>
      </p:sp>
    </p:spTree>
    <p:extLst>
      <p:ext uri="{BB962C8B-B14F-4D97-AF65-F5344CB8AC3E}">
        <p14:creationId xmlns:p14="http://schemas.microsoft.com/office/powerpoint/2010/main" val="108167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711200"/>
          </a:xfrm>
        </p:spPr>
        <p:txBody>
          <a:bodyPr>
            <a:normAutofit/>
          </a:bodyPr>
          <a:lstStyle/>
          <a:p>
            <a:r>
              <a:rPr lang="en-IN" dirty="0"/>
              <a:t>Hash Code, MAC and Digital Signature</a:t>
            </a:r>
          </a:p>
        </p:txBody>
      </p:sp>
      <p:sp>
        <p:nvSpPr>
          <p:cNvPr id="3" name="Content Placeholder 2"/>
          <p:cNvSpPr>
            <a:spLocks noGrp="1"/>
          </p:cNvSpPr>
          <p:nvPr>
            <p:ph idx="1"/>
          </p:nvPr>
        </p:nvSpPr>
        <p:spPr>
          <a:xfrm>
            <a:off x="131180" y="863444"/>
            <a:ext cx="11929641" cy="5590565"/>
          </a:xfrm>
        </p:spPr>
        <p:txBody>
          <a:bodyPr>
            <a:normAutofit/>
          </a:bodyPr>
          <a:lstStyle/>
          <a:p>
            <a:pPr marL="457200" indent="-457200">
              <a:buFont typeface="+mj-lt"/>
              <a:buAutoNum type="arabicPeriod" startAt="3"/>
            </a:pPr>
            <a:r>
              <a:rPr lang="en-IN" b="1" dirty="0">
                <a:solidFill>
                  <a:srgbClr val="C00000"/>
                </a:solidFill>
              </a:rPr>
              <a:t>Digital Signature</a:t>
            </a:r>
          </a:p>
          <a:p>
            <a:r>
              <a:rPr lang="en-IN" dirty="0"/>
              <a:t>A digital signature is created with a </a:t>
            </a:r>
            <a:r>
              <a:rPr lang="en-IN" dirty="0">
                <a:solidFill>
                  <a:srgbClr val="C00000"/>
                </a:solidFill>
              </a:rPr>
              <a:t>private key</a:t>
            </a:r>
            <a:r>
              <a:rPr lang="en-IN" dirty="0"/>
              <a:t>, and verified with the corresponding </a:t>
            </a:r>
            <a:r>
              <a:rPr lang="en-IN" dirty="0">
                <a:solidFill>
                  <a:srgbClr val="C00000"/>
                </a:solidFill>
              </a:rPr>
              <a:t>public key of an asymmetric key-pair</a:t>
            </a:r>
            <a:r>
              <a:rPr lang="en-IN" dirty="0"/>
              <a:t>. </a:t>
            </a:r>
          </a:p>
          <a:p>
            <a:r>
              <a:rPr lang="en-IN" dirty="0"/>
              <a:t>Only the holder of the private key can create this signature, and normally anyone knowing the public key can verify it. So digital signature provides </a:t>
            </a:r>
            <a:r>
              <a:rPr lang="en-IN" dirty="0">
                <a:solidFill>
                  <a:srgbClr val="C00000"/>
                </a:solidFill>
              </a:rPr>
              <a:t>non-repudiation.</a:t>
            </a:r>
          </a:p>
        </p:txBody>
      </p:sp>
    </p:spTree>
    <p:extLst>
      <p:ext uri="{BB962C8B-B14F-4D97-AF65-F5344CB8AC3E}">
        <p14:creationId xmlns:p14="http://schemas.microsoft.com/office/powerpoint/2010/main" val="206672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Attacks</a:t>
            </a:r>
          </a:p>
        </p:txBody>
      </p:sp>
      <p:sp>
        <p:nvSpPr>
          <p:cNvPr id="3" name="Content Placeholder 2"/>
          <p:cNvSpPr>
            <a:spLocks noGrp="1"/>
          </p:cNvSpPr>
          <p:nvPr>
            <p:ph idx="1"/>
          </p:nvPr>
        </p:nvSpPr>
        <p:spPr/>
        <p:txBody>
          <a:bodyPr>
            <a:noAutofit/>
          </a:bodyPr>
          <a:lstStyle/>
          <a:p>
            <a:r>
              <a:rPr lang="en-IN" dirty="0"/>
              <a:t>C = Attacker, A = Victim</a:t>
            </a:r>
          </a:p>
          <a:p>
            <a:r>
              <a:rPr lang="en-IN" b="1" dirty="0">
                <a:solidFill>
                  <a:srgbClr val="C00000"/>
                </a:solidFill>
              </a:rPr>
              <a:t>Key-only attack:</a:t>
            </a:r>
            <a:r>
              <a:rPr lang="en-IN" dirty="0">
                <a:solidFill>
                  <a:srgbClr val="C00000"/>
                </a:solidFill>
              </a:rPr>
              <a:t> </a:t>
            </a:r>
            <a:r>
              <a:rPr lang="en-IN" dirty="0"/>
              <a:t>C only knows A’s public key. </a:t>
            </a:r>
          </a:p>
          <a:p>
            <a:r>
              <a:rPr lang="en-IN" b="1" dirty="0">
                <a:solidFill>
                  <a:srgbClr val="C00000"/>
                </a:solidFill>
              </a:rPr>
              <a:t>Known message attack: </a:t>
            </a:r>
            <a:r>
              <a:rPr lang="en-IN" dirty="0"/>
              <a:t>C has set of messages, signatures.</a:t>
            </a:r>
          </a:p>
          <a:p>
            <a:r>
              <a:rPr lang="en-IN" b="1" dirty="0">
                <a:solidFill>
                  <a:srgbClr val="C00000"/>
                </a:solidFill>
              </a:rPr>
              <a:t>Generic chosen message attack: </a:t>
            </a:r>
            <a:r>
              <a:rPr lang="en-IN" dirty="0"/>
              <a:t>C obtains A’s signatures on messages selected without knowledge of A’s public key.</a:t>
            </a:r>
          </a:p>
          <a:p>
            <a:r>
              <a:rPr lang="en-IN" b="1" dirty="0">
                <a:solidFill>
                  <a:srgbClr val="C00000"/>
                </a:solidFill>
              </a:rPr>
              <a:t>Directed chosen message attack:</a:t>
            </a:r>
            <a:r>
              <a:rPr lang="en-IN" dirty="0">
                <a:solidFill>
                  <a:srgbClr val="C00000"/>
                </a:solidFill>
              </a:rPr>
              <a:t> </a:t>
            </a:r>
            <a:r>
              <a:rPr lang="en-IN" dirty="0"/>
              <a:t>C obtains A’s signatures on messages selected after knowing A’s public key.</a:t>
            </a:r>
          </a:p>
          <a:p>
            <a:r>
              <a:rPr lang="en-IN" b="1" dirty="0">
                <a:solidFill>
                  <a:srgbClr val="C00000"/>
                </a:solidFill>
              </a:rPr>
              <a:t>Adaptive chosen message attack:</a:t>
            </a:r>
            <a:r>
              <a:rPr lang="en-IN" b="1" dirty="0">
                <a:solidFill>
                  <a:schemeClr val="tx2"/>
                </a:solidFill>
              </a:rPr>
              <a:t> </a:t>
            </a:r>
            <a:r>
              <a:rPr lang="en-IN" dirty="0"/>
              <a:t>C may request signatures on messages depending upon previous message-signature pairs.</a:t>
            </a:r>
          </a:p>
        </p:txBody>
      </p:sp>
    </p:spTree>
    <p:extLst>
      <p:ext uri="{BB962C8B-B14F-4D97-AF65-F5344CB8AC3E}">
        <p14:creationId xmlns:p14="http://schemas.microsoft.com/office/powerpoint/2010/main" val="134188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Forgeries</a:t>
            </a:r>
          </a:p>
        </p:txBody>
      </p:sp>
      <p:sp>
        <p:nvSpPr>
          <p:cNvPr id="3" name="Content Placeholder 2"/>
          <p:cNvSpPr>
            <a:spLocks noGrp="1"/>
          </p:cNvSpPr>
          <p:nvPr>
            <p:ph idx="1"/>
          </p:nvPr>
        </p:nvSpPr>
        <p:spPr/>
        <p:txBody>
          <a:bodyPr>
            <a:noAutofit/>
          </a:bodyPr>
          <a:lstStyle/>
          <a:p>
            <a:r>
              <a:rPr lang="en-IN" b="1" dirty="0">
                <a:solidFill>
                  <a:srgbClr val="C00000"/>
                </a:solidFill>
              </a:rPr>
              <a:t>Total break:</a:t>
            </a:r>
            <a:r>
              <a:rPr lang="en-IN" dirty="0">
                <a:solidFill>
                  <a:srgbClr val="C00000"/>
                </a:solidFill>
              </a:rPr>
              <a:t> </a:t>
            </a:r>
            <a:r>
              <a:rPr lang="en-IN" dirty="0"/>
              <a:t>C determines A’s private key.</a:t>
            </a:r>
          </a:p>
          <a:p>
            <a:r>
              <a:rPr lang="en-IN" b="1" dirty="0">
                <a:solidFill>
                  <a:srgbClr val="C00000"/>
                </a:solidFill>
              </a:rPr>
              <a:t>Universal forgery: </a:t>
            </a:r>
            <a:r>
              <a:rPr lang="en-IN" dirty="0"/>
              <a:t>C finds an efficient signing algorithm that provides an equivalent way of constructing signatures on arbitrary messages.</a:t>
            </a:r>
          </a:p>
          <a:p>
            <a:r>
              <a:rPr lang="en-IN" b="1" dirty="0">
                <a:solidFill>
                  <a:srgbClr val="C00000"/>
                </a:solidFill>
              </a:rPr>
              <a:t>Selective forgery: </a:t>
            </a:r>
            <a:r>
              <a:rPr lang="en-IN" dirty="0"/>
              <a:t>C forges a signature for a particular message chosen by C.</a:t>
            </a:r>
          </a:p>
          <a:p>
            <a:r>
              <a:rPr lang="en-IN" b="1" dirty="0">
                <a:solidFill>
                  <a:srgbClr val="C00000"/>
                </a:solidFill>
              </a:rPr>
              <a:t>Existential forgery: </a:t>
            </a:r>
            <a:r>
              <a:rPr lang="en-IN" dirty="0"/>
              <a:t>C forges a signature for a particular message not chosen by C. Consequently, this forgery may only be a minor nuisance to A.</a:t>
            </a:r>
          </a:p>
        </p:txBody>
      </p:sp>
    </p:spTree>
    <p:extLst>
      <p:ext uri="{BB962C8B-B14F-4D97-AF65-F5344CB8AC3E}">
        <p14:creationId xmlns:p14="http://schemas.microsoft.com/office/powerpoint/2010/main" val="88290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Message Authentication</a:t>
            </a:r>
          </a:p>
        </p:txBody>
      </p:sp>
      <p:sp>
        <p:nvSpPr>
          <p:cNvPr id="3" name="Content Placeholder 2"/>
          <p:cNvSpPr>
            <a:spLocks noGrp="1"/>
          </p:cNvSpPr>
          <p:nvPr>
            <p:ph idx="1"/>
          </p:nvPr>
        </p:nvSpPr>
        <p:spPr/>
        <p:txBody>
          <a:bodyPr>
            <a:normAutofit/>
          </a:bodyPr>
          <a:lstStyle/>
          <a:p>
            <a:r>
              <a:rPr lang="en-IN" dirty="0">
                <a:solidFill>
                  <a:srgbClr val="C00000"/>
                </a:solidFill>
              </a:rPr>
              <a:t>Message authentication </a:t>
            </a:r>
            <a:r>
              <a:rPr lang="en-IN" dirty="0"/>
              <a:t>is a procedure to verify that </a:t>
            </a:r>
            <a:r>
              <a:rPr lang="en-IN" dirty="0">
                <a:solidFill>
                  <a:srgbClr val="C00000"/>
                </a:solidFill>
              </a:rPr>
              <a:t>received message came from the genuine source and has not been altered.</a:t>
            </a:r>
            <a:r>
              <a:rPr lang="en-IN" dirty="0"/>
              <a:t> </a:t>
            </a:r>
          </a:p>
          <a:p>
            <a:r>
              <a:rPr lang="en-IN" dirty="0"/>
              <a:t>Message authentication may also verify sequencing and timeliness. </a:t>
            </a:r>
          </a:p>
          <a:p>
            <a:r>
              <a:rPr lang="en-IN" dirty="0"/>
              <a:t>Message authentication is a mechanism or service used to verify the </a:t>
            </a:r>
            <a:r>
              <a:rPr lang="en-IN" dirty="0">
                <a:solidFill>
                  <a:srgbClr val="C00000"/>
                </a:solidFill>
              </a:rPr>
              <a:t>integrity of  a message. </a:t>
            </a:r>
          </a:p>
          <a:p>
            <a:r>
              <a:rPr lang="en-IN" dirty="0"/>
              <a:t>Message authentication assures that data received are exactly same as sent (i.e., message contains no modification, no insertion, no deletion, or no replay). </a:t>
            </a:r>
          </a:p>
        </p:txBody>
      </p:sp>
    </p:spTree>
    <p:extLst>
      <p:ext uri="{BB962C8B-B14F-4D97-AF65-F5344CB8AC3E}">
        <p14:creationId xmlns:p14="http://schemas.microsoft.com/office/powerpoint/2010/main" val="78556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 Requirements</a:t>
            </a:r>
          </a:p>
        </p:txBody>
      </p:sp>
      <p:sp>
        <p:nvSpPr>
          <p:cNvPr id="3" name="Content Placeholder 2"/>
          <p:cNvSpPr>
            <a:spLocks noGrp="1"/>
          </p:cNvSpPr>
          <p:nvPr>
            <p:ph idx="1"/>
          </p:nvPr>
        </p:nvSpPr>
        <p:spPr/>
        <p:txBody>
          <a:bodyPr>
            <a:noAutofit/>
          </a:bodyPr>
          <a:lstStyle/>
          <a:p>
            <a:pPr marL="457200" indent="-457200">
              <a:buFont typeface="+mj-lt"/>
              <a:buAutoNum type="arabicPeriod"/>
            </a:pPr>
            <a:r>
              <a:rPr lang="en-IN" sz="2300" dirty="0"/>
              <a:t>The signature must be a </a:t>
            </a:r>
            <a:r>
              <a:rPr lang="en-IN" sz="2300" dirty="0">
                <a:solidFill>
                  <a:srgbClr val="C00000"/>
                </a:solidFill>
              </a:rPr>
              <a:t>bit pattern </a:t>
            </a:r>
            <a:r>
              <a:rPr lang="en-IN" sz="2300" dirty="0"/>
              <a:t>that depends on the message being signed.</a:t>
            </a:r>
          </a:p>
          <a:p>
            <a:pPr marL="457200" indent="-457200">
              <a:buFont typeface="+mj-lt"/>
              <a:buAutoNum type="arabicPeriod"/>
            </a:pPr>
            <a:r>
              <a:rPr lang="en-IN" sz="2300" dirty="0"/>
              <a:t>The signature must use some information </a:t>
            </a:r>
            <a:r>
              <a:rPr lang="en-IN" sz="2300" dirty="0">
                <a:solidFill>
                  <a:srgbClr val="C00000"/>
                </a:solidFill>
              </a:rPr>
              <a:t>unique</a:t>
            </a:r>
            <a:r>
              <a:rPr lang="en-IN" sz="2300" dirty="0"/>
              <a:t> to the sender to prevent both forgery and denial.</a:t>
            </a:r>
          </a:p>
          <a:p>
            <a:pPr marL="457200" indent="-457200">
              <a:buFont typeface="+mj-lt"/>
              <a:buAutoNum type="arabicPeriod"/>
            </a:pPr>
            <a:r>
              <a:rPr lang="en-IN" sz="2300" dirty="0"/>
              <a:t>It must be relatively </a:t>
            </a:r>
            <a:r>
              <a:rPr lang="en-IN" sz="2300" dirty="0">
                <a:solidFill>
                  <a:srgbClr val="C00000"/>
                </a:solidFill>
              </a:rPr>
              <a:t>easy to produce </a:t>
            </a:r>
            <a:r>
              <a:rPr lang="en-IN" sz="2300" dirty="0"/>
              <a:t>the digital signature.</a:t>
            </a:r>
          </a:p>
          <a:p>
            <a:pPr marL="457200" indent="-457200">
              <a:buFont typeface="+mj-lt"/>
              <a:buAutoNum type="arabicPeriod"/>
            </a:pPr>
            <a:r>
              <a:rPr lang="en-IN" sz="2300" dirty="0"/>
              <a:t>It must be relatively </a:t>
            </a:r>
            <a:r>
              <a:rPr lang="en-IN" sz="2300" dirty="0">
                <a:solidFill>
                  <a:srgbClr val="C00000"/>
                </a:solidFill>
              </a:rPr>
              <a:t>easy to recognize</a:t>
            </a:r>
            <a:r>
              <a:rPr lang="en-IN" sz="2300" b="1" dirty="0">
                <a:solidFill>
                  <a:srgbClr val="C00000"/>
                </a:solidFill>
              </a:rPr>
              <a:t> </a:t>
            </a:r>
            <a:r>
              <a:rPr lang="en-IN" sz="2300" dirty="0"/>
              <a:t>and </a:t>
            </a:r>
            <a:r>
              <a:rPr lang="en-IN" sz="2300" dirty="0">
                <a:solidFill>
                  <a:srgbClr val="C00000"/>
                </a:solidFill>
              </a:rPr>
              <a:t>verify</a:t>
            </a:r>
            <a:r>
              <a:rPr lang="en-IN" sz="2300" dirty="0"/>
              <a:t> the digital signature.</a:t>
            </a:r>
          </a:p>
          <a:p>
            <a:pPr marL="457200" indent="-457200">
              <a:buFont typeface="+mj-lt"/>
              <a:buAutoNum type="arabicPeriod"/>
            </a:pPr>
            <a:r>
              <a:rPr lang="en-IN" sz="2300" dirty="0"/>
              <a:t>It must be computationally </a:t>
            </a:r>
            <a:r>
              <a:rPr lang="en-IN" sz="2300" dirty="0">
                <a:solidFill>
                  <a:srgbClr val="C00000"/>
                </a:solidFill>
              </a:rPr>
              <a:t>infeasible to forge </a:t>
            </a:r>
            <a:r>
              <a:rPr lang="en-IN" sz="2300" dirty="0"/>
              <a:t>a digital signature, either by </a:t>
            </a:r>
            <a:r>
              <a:rPr lang="en-IN" sz="2300" dirty="0">
                <a:solidFill>
                  <a:srgbClr val="C00000"/>
                </a:solidFill>
              </a:rPr>
              <a:t>constructing a new message for an existing digital signature</a:t>
            </a:r>
            <a:r>
              <a:rPr lang="en-IN" sz="2300" dirty="0">
                <a:solidFill>
                  <a:srgbClr val="FF0000"/>
                </a:solidFill>
              </a:rPr>
              <a:t> </a:t>
            </a:r>
            <a:r>
              <a:rPr lang="en-IN" sz="2300" dirty="0"/>
              <a:t>or by </a:t>
            </a:r>
            <a:r>
              <a:rPr lang="en-IN" sz="2300" dirty="0">
                <a:solidFill>
                  <a:srgbClr val="C00000"/>
                </a:solidFill>
              </a:rPr>
              <a:t>constructing a fraudulent digital signature for a given message.</a:t>
            </a:r>
          </a:p>
          <a:p>
            <a:pPr marL="457200" indent="-457200">
              <a:buFont typeface="+mj-lt"/>
              <a:buAutoNum type="arabicPeriod"/>
            </a:pPr>
            <a:r>
              <a:rPr lang="en-IN" sz="2300" dirty="0"/>
              <a:t>It must be </a:t>
            </a:r>
            <a:r>
              <a:rPr lang="en-IN" sz="2300" dirty="0">
                <a:solidFill>
                  <a:srgbClr val="C00000"/>
                </a:solidFill>
              </a:rPr>
              <a:t>practical to retain a copy</a:t>
            </a:r>
            <a:r>
              <a:rPr lang="en-IN" sz="2300" b="1" dirty="0">
                <a:solidFill>
                  <a:srgbClr val="C00000"/>
                </a:solidFill>
              </a:rPr>
              <a:t> </a:t>
            </a:r>
            <a:r>
              <a:rPr lang="en-IN" sz="2300" dirty="0"/>
              <a:t>of the digital signature in storage.</a:t>
            </a:r>
          </a:p>
        </p:txBody>
      </p:sp>
    </p:spTree>
    <p:extLst>
      <p:ext uri="{BB962C8B-B14F-4D97-AF65-F5344CB8AC3E}">
        <p14:creationId xmlns:p14="http://schemas.microsoft.com/office/powerpoint/2010/main" val="365419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 Standard / DSA</a:t>
            </a:r>
          </a:p>
        </p:txBody>
      </p:sp>
      <p:sp>
        <p:nvSpPr>
          <p:cNvPr id="3" name="Content Placeholder 2"/>
          <p:cNvSpPr>
            <a:spLocks noGrp="1"/>
          </p:cNvSpPr>
          <p:nvPr>
            <p:ph idx="1"/>
          </p:nvPr>
        </p:nvSpPr>
        <p:spPr/>
        <p:txBody>
          <a:bodyPr/>
          <a:lstStyle/>
          <a:p>
            <a:r>
              <a:rPr lang="en-IN" dirty="0"/>
              <a:t>The </a:t>
            </a:r>
            <a:r>
              <a:rPr lang="en-IN" dirty="0">
                <a:solidFill>
                  <a:srgbClr val="C00000"/>
                </a:solidFill>
              </a:rPr>
              <a:t>DSS</a:t>
            </a:r>
            <a:r>
              <a:rPr lang="en-IN" dirty="0">
                <a:solidFill>
                  <a:srgbClr val="FF0000"/>
                </a:solidFill>
              </a:rPr>
              <a:t> </a:t>
            </a:r>
            <a:r>
              <a:rPr lang="en-IN" dirty="0"/>
              <a:t>uses an algorithm that is designed to provide </a:t>
            </a:r>
            <a:r>
              <a:rPr lang="en-IN" dirty="0">
                <a:solidFill>
                  <a:srgbClr val="C00000"/>
                </a:solidFill>
              </a:rPr>
              <a:t>only the digital signature </a:t>
            </a:r>
            <a:r>
              <a:rPr lang="en-IN" dirty="0"/>
              <a:t>function. </a:t>
            </a:r>
          </a:p>
          <a:p>
            <a:r>
              <a:rPr lang="en-IN" dirty="0"/>
              <a:t>Unlike RSA, it cannot be used for encryption or key exchange.</a:t>
            </a:r>
          </a:p>
          <a:p>
            <a:endParaRPr lang="en-IN" dirty="0"/>
          </a:p>
        </p:txBody>
      </p:sp>
    </p:spTree>
    <p:extLst>
      <p:ext uri="{BB962C8B-B14F-4D97-AF65-F5344CB8AC3E}">
        <p14:creationId xmlns:p14="http://schemas.microsoft.com/office/powerpoint/2010/main" val="423651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RSA Approach</a:t>
            </a:r>
          </a:p>
        </p:txBody>
      </p:sp>
      <p:sp>
        <p:nvSpPr>
          <p:cNvPr id="3" name="Content Placeholder 2"/>
          <p:cNvSpPr>
            <a:spLocks noGrp="1"/>
          </p:cNvSpPr>
          <p:nvPr>
            <p:ph idx="1"/>
          </p:nvPr>
        </p:nvSpPr>
        <p:spPr/>
        <p:txBody>
          <a:bodyPr>
            <a:normAutofit/>
          </a:bodyPr>
          <a:lstStyle/>
          <a:p>
            <a:r>
              <a:rPr lang="en-IN" dirty="0"/>
              <a:t>In the RSA approach, the message to be signed is input to a hash function that produces a </a:t>
            </a:r>
            <a:r>
              <a:rPr lang="en-IN" dirty="0">
                <a:solidFill>
                  <a:srgbClr val="C00000"/>
                </a:solidFill>
              </a:rPr>
              <a:t>secure hash code of fixed length. </a:t>
            </a:r>
          </a:p>
          <a:p>
            <a:r>
              <a:rPr lang="en-IN" dirty="0"/>
              <a:t>This hash code is then encrypted using the </a:t>
            </a:r>
            <a:r>
              <a:rPr lang="en-IN" dirty="0">
                <a:solidFill>
                  <a:srgbClr val="C00000"/>
                </a:solidFill>
              </a:rPr>
              <a:t>sender’s private key </a:t>
            </a:r>
            <a:r>
              <a:rPr lang="en-IN" dirty="0"/>
              <a:t>to form the </a:t>
            </a:r>
            <a:r>
              <a:rPr lang="en-IN" dirty="0">
                <a:solidFill>
                  <a:srgbClr val="C00000"/>
                </a:solidFill>
              </a:rPr>
              <a:t>signature. </a:t>
            </a:r>
          </a:p>
          <a:p>
            <a:r>
              <a:rPr lang="en-IN" dirty="0"/>
              <a:t>Both the </a:t>
            </a:r>
            <a:r>
              <a:rPr lang="en-IN" dirty="0">
                <a:solidFill>
                  <a:srgbClr val="C00000"/>
                </a:solidFill>
              </a:rPr>
              <a:t>message</a:t>
            </a:r>
            <a:r>
              <a:rPr lang="en-IN" dirty="0"/>
              <a:t> and the </a:t>
            </a:r>
            <a:r>
              <a:rPr lang="en-IN" dirty="0">
                <a:solidFill>
                  <a:srgbClr val="C00000"/>
                </a:solidFill>
              </a:rPr>
              <a:t>signature</a:t>
            </a:r>
            <a:r>
              <a:rPr lang="en-IN" dirty="0"/>
              <a:t> are then </a:t>
            </a:r>
            <a:r>
              <a:rPr lang="en-IN" dirty="0">
                <a:solidFill>
                  <a:srgbClr val="C00000"/>
                </a:solidFill>
              </a:rPr>
              <a:t>transmitted</a:t>
            </a:r>
            <a:r>
              <a:rPr lang="en-IN" dirty="0">
                <a:solidFill>
                  <a:srgbClr val="FF0000"/>
                </a:solidFill>
              </a:rPr>
              <a:t>. </a:t>
            </a:r>
          </a:p>
          <a:p>
            <a:r>
              <a:rPr lang="en-IN" dirty="0"/>
              <a:t>The </a:t>
            </a:r>
            <a:r>
              <a:rPr lang="en-IN" dirty="0">
                <a:solidFill>
                  <a:srgbClr val="C00000"/>
                </a:solidFill>
              </a:rPr>
              <a:t>recipient</a:t>
            </a:r>
            <a:r>
              <a:rPr lang="en-IN" dirty="0"/>
              <a:t> takes the message and </a:t>
            </a:r>
            <a:r>
              <a:rPr lang="en-IN" dirty="0">
                <a:solidFill>
                  <a:srgbClr val="C00000"/>
                </a:solidFill>
              </a:rPr>
              <a:t>produces a hash code. </a:t>
            </a:r>
          </a:p>
        </p:txBody>
      </p:sp>
      <p:sp>
        <p:nvSpPr>
          <p:cNvPr id="5" name="Rounded Rectangle 4"/>
          <p:cNvSpPr/>
          <p:nvPr/>
        </p:nvSpPr>
        <p:spPr>
          <a:xfrm>
            <a:off x="3040640" y="5245013"/>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H</a:t>
            </a:r>
            <a:endParaRPr lang="en-IN" sz="2000" b="1" dirty="0">
              <a:solidFill>
                <a:schemeClr val="tx1"/>
              </a:solidFill>
            </a:endParaRPr>
          </a:p>
        </p:txBody>
      </p:sp>
      <p:sp>
        <p:nvSpPr>
          <p:cNvPr id="6" name="Rectangle 5"/>
          <p:cNvSpPr/>
          <p:nvPr/>
        </p:nvSpPr>
        <p:spPr>
          <a:xfrm>
            <a:off x="1876971" y="4115954"/>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i="1" dirty="0">
                <a:solidFill>
                  <a:schemeClr val="tx1"/>
                </a:solidFill>
              </a:rPr>
              <a:t>M</a:t>
            </a:r>
            <a:endParaRPr lang="en-IN" b="1" i="1" dirty="0">
              <a:solidFill>
                <a:schemeClr val="tx1"/>
              </a:solidFill>
            </a:endParaRPr>
          </a:p>
        </p:txBody>
      </p:sp>
      <p:sp>
        <p:nvSpPr>
          <p:cNvPr id="7" name="Freeform 6"/>
          <p:cNvSpPr/>
          <p:nvPr/>
        </p:nvSpPr>
        <p:spPr>
          <a:xfrm>
            <a:off x="2453035" y="4784081"/>
            <a:ext cx="587321" cy="622951"/>
          </a:xfrm>
          <a:custGeom>
            <a:avLst/>
            <a:gdLst>
              <a:gd name="connsiteX0" fmla="*/ 0 w 343711"/>
              <a:gd name="connsiteY0" fmla="*/ 0 h 590145"/>
              <a:gd name="connsiteX1" fmla="*/ 188068 w 343711"/>
              <a:gd name="connsiteY1" fmla="*/ 0 h 590145"/>
              <a:gd name="connsiteX2" fmla="*/ 188068 w 343711"/>
              <a:gd name="connsiteY2" fmla="*/ 590145 h 590145"/>
              <a:gd name="connsiteX3" fmla="*/ 343711 w 343711"/>
              <a:gd name="connsiteY3" fmla="*/ 590145 h 590145"/>
            </a:gdLst>
            <a:ahLst/>
            <a:cxnLst>
              <a:cxn ang="0">
                <a:pos x="connsiteX0" y="connsiteY0"/>
              </a:cxn>
              <a:cxn ang="0">
                <a:pos x="connsiteX1" y="connsiteY1"/>
              </a:cxn>
              <a:cxn ang="0">
                <a:pos x="connsiteX2" y="connsiteY2"/>
              </a:cxn>
              <a:cxn ang="0">
                <a:pos x="connsiteX3" y="connsiteY3"/>
              </a:cxn>
            </a:cxnLst>
            <a:rect l="l" t="t" r="r" b="b"/>
            <a:pathLst>
              <a:path w="343711" h="590145">
                <a:moveTo>
                  <a:pt x="0" y="0"/>
                </a:moveTo>
                <a:lnTo>
                  <a:pt x="188068" y="0"/>
                </a:lnTo>
                <a:lnTo>
                  <a:pt x="188068" y="590145"/>
                </a:lnTo>
                <a:lnTo>
                  <a:pt x="343711" y="590145"/>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8" name="Straight Arrow Connector 7"/>
          <p:cNvCxnSpPr/>
          <p:nvPr/>
        </p:nvCxnSpPr>
        <p:spPr>
          <a:xfrm>
            <a:off x="2453034" y="4431450"/>
            <a:ext cx="2304000" cy="16666"/>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9" name="Freeform 8"/>
          <p:cNvSpPr/>
          <p:nvPr/>
        </p:nvSpPr>
        <p:spPr>
          <a:xfrm>
            <a:off x="4270768" y="4606660"/>
            <a:ext cx="497840" cy="812800"/>
          </a:xfrm>
          <a:custGeom>
            <a:avLst/>
            <a:gdLst>
              <a:gd name="connsiteX0" fmla="*/ 0 w 497840"/>
              <a:gd name="connsiteY0" fmla="*/ 812800 h 812800"/>
              <a:gd name="connsiteX1" fmla="*/ 193040 w 497840"/>
              <a:gd name="connsiteY1" fmla="*/ 812800 h 812800"/>
              <a:gd name="connsiteX2" fmla="*/ 193040 w 497840"/>
              <a:gd name="connsiteY2" fmla="*/ 0 h 812800"/>
              <a:gd name="connsiteX3" fmla="*/ 497840 w 497840"/>
              <a:gd name="connsiteY3" fmla="*/ 0 h 812800"/>
            </a:gdLst>
            <a:ahLst/>
            <a:cxnLst>
              <a:cxn ang="0">
                <a:pos x="connsiteX0" y="connsiteY0"/>
              </a:cxn>
              <a:cxn ang="0">
                <a:pos x="connsiteX1" y="connsiteY1"/>
              </a:cxn>
              <a:cxn ang="0">
                <a:pos x="connsiteX2" y="connsiteY2"/>
              </a:cxn>
              <a:cxn ang="0">
                <a:pos x="connsiteX3" y="connsiteY3"/>
              </a:cxn>
            </a:cxnLst>
            <a:rect l="l" t="t" r="r" b="b"/>
            <a:pathLst>
              <a:path w="497840" h="812800">
                <a:moveTo>
                  <a:pt x="0" y="812800"/>
                </a:moveTo>
                <a:lnTo>
                  <a:pt x="193040" y="812800"/>
                </a:lnTo>
                <a:lnTo>
                  <a:pt x="193040" y="0"/>
                </a:lnTo>
                <a:lnTo>
                  <a:pt x="497840"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ounded Rectangle 15"/>
          <p:cNvSpPr/>
          <p:nvPr/>
        </p:nvSpPr>
        <p:spPr>
          <a:xfrm>
            <a:off x="3892887" y="5241965"/>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E</a:t>
            </a:r>
            <a:endParaRPr lang="en-IN" b="1" dirty="0">
              <a:solidFill>
                <a:schemeClr val="tx1"/>
              </a:solidFill>
            </a:endParaRPr>
          </a:p>
        </p:txBody>
      </p:sp>
      <p:sp>
        <p:nvSpPr>
          <p:cNvPr id="17" name="TextBox 16"/>
          <p:cNvSpPr txBox="1"/>
          <p:nvPr/>
        </p:nvSpPr>
        <p:spPr>
          <a:xfrm>
            <a:off x="3646784" y="4437113"/>
            <a:ext cx="872904" cy="461665"/>
          </a:xfrm>
          <a:prstGeom prst="rect">
            <a:avLst/>
          </a:prstGeom>
          <a:noFill/>
        </p:spPr>
        <p:txBody>
          <a:bodyPr wrap="square" rtlCol="0">
            <a:spAutoFit/>
          </a:bodyPr>
          <a:lstStyle/>
          <a:p>
            <a:r>
              <a:rPr lang="en-IN" sz="2400" i="1" dirty="0"/>
              <a:t>  PR</a:t>
            </a:r>
            <a:r>
              <a:rPr lang="en-IN" sz="2400" i="1" baseline="-25000" dirty="0"/>
              <a:t>a</a:t>
            </a:r>
            <a:endParaRPr lang="en-IN" i="1" baseline="-25000" dirty="0"/>
          </a:p>
        </p:txBody>
      </p:sp>
      <p:cxnSp>
        <p:nvCxnSpPr>
          <p:cNvPr id="18" name="Straight Arrow Connector 17"/>
          <p:cNvCxnSpPr/>
          <p:nvPr/>
        </p:nvCxnSpPr>
        <p:spPr>
          <a:xfrm flipH="1" flipV="1">
            <a:off x="4068530" y="4858192"/>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19" name="Oval 18"/>
          <p:cNvSpPr/>
          <p:nvPr/>
        </p:nvSpPr>
        <p:spPr>
          <a:xfrm>
            <a:off x="4763788" y="4313682"/>
            <a:ext cx="497840" cy="43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err="1">
                <a:solidFill>
                  <a:schemeClr val="tx1"/>
                </a:solidFill>
              </a:rPr>
              <a:t>ll</a:t>
            </a:r>
            <a:endParaRPr lang="en-IN" sz="2000" dirty="0">
              <a:solidFill>
                <a:schemeClr val="tx1"/>
              </a:solidFill>
            </a:endParaRPr>
          </a:p>
        </p:txBody>
      </p:sp>
      <p:cxnSp>
        <p:nvCxnSpPr>
          <p:cNvPr id="20" name="Straight Arrow Connector 19"/>
          <p:cNvCxnSpPr>
            <a:stCxn id="5" idx="3"/>
            <a:endCxn id="16" idx="1"/>
          </p:cNvCxnSpPr>
          <p:nvPr/>
        </p:nvCxnSpPr>
        <p:spPr>
          <a:xfrm flipV="1">
            <a:off x="3400681" y="5403983"/>
            <a:ext cx="492207" cy="3048"/>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21" name="Group 20"/>
          <p:cNvGrpSpPr/>
          <p:nvPr/>
        </p:nvGrpSpPr>
        <p:grpSpPr>
          <a:xfrm>
            <a:off x="6737511" y="4115954"/>
            <a:ext cx="576348" cy="1152000"/>
            <a:chOff x="6322066" y="1232856"/>
            <a:chExt cx="576348" cy="1152000"/>
          </a:xfrm>
        </p:grpSpPr>
        <p:sp>
          <p:nvSpPr>
            <p:cNvPr id="22" name="Rectangle 21"/>
            <p:cNvSpPr/>
            <p:nvPr/>
          </p:nvSpPr>
          <p:spPr>
            <a:xfrm>
              <a:off x="6322066" y="1232856"/>
              <a:ext cx="576064" cy="9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i="1" dirty="0">
                  <a:solidFill>
                    <a:schemeClr val="tx1"/>
                  </a:solidFill>
                </a:rPr>
                <a:t>M</a:t>
              </a:r>
              <a:endParaRPr lang="en-IN" dirty="0"/>
            </a:p>
          </p:txBody>
        </p:sp>
        <p:sp>
          <p:nvSpPr>
            <p:cNvPr id="23" name="Rectangle 22"/>
            <p:cNvSpPr/>
            <p:nvPr/>
          </p:nvSpPr>
          <p:spPr>
            <a:xfrm>
              <a:off x="6322350" y="2132856"/>
              <a:ext cx="576064" cy="252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cxnSp>
        <p:nvCxnSpPr>
          <p:cNvPr id="24" name="Straight Arrow Connector 23"/>
          <p:cNvCxnSpPr/>
          <p:nvPr/>
        </p:nvCxnSpPr>
        <p:spPr>
          <a:xfrm flipV="1">
            <a:off x="5216108" y="4501472"/>
            <a:ext cx="1512000" cy="1297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5" name="TextBox 24"/>
          <p:cNvSpPr txBox="1"/>
          <p:nvPr/>
        </p:nvSpPr>
        <p:spPr>
          <a:xfrm>
            <a:off x="5909418" y="5523620"/>
            <a:ext cx="2029657" cy="510778"/>
          </a:xfrm>
          <a:prstGeom prst="roundRect">
            <a:avLst/>
          </a:prstGeom>
          <a:solidFill>
            <a:schemeClr val="accent6">
              <a:lumMod val="20000"/>
              <a:lumOff val="80000"/>
            </a:schemeClr>
          </a:solidFill>
          <a:ln>
            <a:solidFill>
              <a:schemeClr val="tx1"/>
            </a:solidFill>
          </a:ln>
        </p:spPr>
        <p:txBody>
          <a:bodyPr wrap="square" rtlCol="0">
            <a:spAutoFit/>
          </a:bodyPr>
          <a:lstStyle/>
          <a:p>
            <a:pPr algn="ctr"/>
            <a:r>
              <a:rPr lang="en-IN" sz="2400" dirty="0">
                <a:ln w="0"/>
                <a:effectLst>
                  <a:outerShdw blurRad="38100" dist="19050" dir="2700000" algn="tl" rotWithShape="0">
                    <a:schemeClr val="dk1">
                      <a:alpha val="40000"/>
                    </a:schemeClr>
                  </a:outerShdw>
                </a:effectLst>
              </a:rPr>
              <a:t>E(</a:t>
            </a:r>
            <a:r>
              <a:rPr lang="en-IN" sz="2400" i="1" dirty="0" err="1">
                <a:ln w="0"/>
                <a:effectLst>
                  <a:outerShdw blurRad="38100" dist="19050" dir="2700000" algn="tl" rotWithShape="0">
                    <a:schemeClr val="dk1">
                      <a:alpha val="40000"/>
                    </a:schemeClr>
                  </a:outerShdw>
                </a:effectLst>
              </a:rPr>
              <a:t>PR</a:t>
            </a:r>
            <a:r>
              <a:rPr lang="en-IN" sz="2400" i="1" baseline="-25000" dirty="0" err="1">
                <a:ln w="0"/>
                <a:effectLst>
                  <a:outerShdw blurRad="38100" dist="19050" dir="2700000" algn="tl" rotWithShape="0">
                    <a:schemeClr val="dk1">
                      <a:alpha val="40000"/>
                    </a:schemeClr>
                  </a:outerShdw>
                </a:effectLst>
              </a:rPr>
              <a:t>a</a:t>
            </a:r>
            <a:r>
              <a:rPr lang="en-IN" sz="2400" dirty="0">
                <a:ln w="0"/>
                <a:effectLst>
                  <a:outerShdw blurRad="38100" dist="19050" dir="2700000" algn="tl" rotWithShape="0">
                    <a:schemeClr val="dk1">
                      <a:alpha val="40000"/>
                    </a:schemeClr>
                  </a:outerShdw>
                </a:effectLst>
              </a:rPr>
              <a:t>, H(</a:t>
            </a:r>
            <a:r>
              <a:rPr lang="en-IN" sz="2400" i="1" dirty="0">
                <a:ln w="0"/>
                <a:effectLst>
                  <a:outerShdw blurRad="38100" dist="19050" dir="2700000" algn="tl" rotWithShape="0">
                    <a:schemeClr val="dk1">
                      <a:alpha val="40000"/>
                    </a:schemeClr>
                  </a:outerShdw>
                </a:effectLst>
              </a:rPr>
              <a:t>M</a:t>
            </a:r>
            <a:r>
              <a:rPr lang="en-IN" sz="2400" dirty="0">
                <a:ln w="0"/>
                <a:effectLst>
                  <a:outerShdw blurRad="38100" dist="19050" dir="2700000" algn="tl" rotWithShape="0">
                    <a:schemeClr val="dk1">
                      <a:alpha val="40000"/>
                    </a:schemeClr>
                  </a:outerShdw>
                </a:effectLst>
              </a:rPr>
              <a:t>))</a:t>
            </a:r>
            <a:endParaRPr lang="en-IN" dirty="0">
              <a:ln w="0"/>
              <a:effectLst>
                <a:outerShdw blurRad="38100" dist="19050" dir="2700000" algn="tl" rotWithShape="0">
                  <a:schemeClr val="dk1">
                    <a:alpha val="40000"/>
                  </a:schemeClr>
                </a:outerShdw>
              </a:effectLst>
            </a:endParaRPr>
          </a:p>
        </p:txBody>
      </p:sp>
      <p:cxnSp>
        <p:nvCxnSpPr>
          <p:cNvPr id="26" name="Straight Arrow Connector 25"/>
          <p:cNvCxnSpPr/>
          <p:nvPr/>
        </p:nvCxnSpPr>
        <p:spPr>
          <a:xfrm flipV="1">
            <a:off x="6788553" y="5126540"/>
            <a:ext cx="213059" cy="462700"/>
          </a:xfrm>
          <a:prstGeom prst="straightConnector1">
            <a:avLst/>
          </a:prstGeom>
          <a:noFill/>
          <a:ln>
            <a:solidFill>
              <a:schemeClr val="tx1"/>
            </a:solidFill>
            <a:prstDash val="solid"/>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27" name="Rounded Rectangle 26"/>
          <p:cNvSpPr/>
          <p:nvPr/>
        </p:nvSpPr>
        <p:spPr>
          <a:xfrm>
            <a:off x="8285683" y="4123718"/>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H</a:t>
            </a:r>
            <a:endParaRPr lang="en-IN" b="1" dirty="0">
              <a:solidFill>
                <a:schemeClr val="tx1"/>
              </a:solidFill>
            </a:endParaRPr>
          </a:p>
        </p:txBody>
      </p:sp>
      <p:cxnSp>
        <p:nvCxnSpPr>
          <p:cNvPr id="28" name="Straight Arrow Connector 27"/>
          <p:cNvCxnSpPr>
            <a:endCxn id="27" idx="1"/>
          </p:cNvCxnSpPr>
          <p:nvPr/>
        </p:nvCxnSpPr>
        <p:spPr>
          <a:xfrm>
            <a:off x="7313575" y="4285736"/>
            <a:ext cx="972108" cy="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9" name="Rounded Rectangle 28"/>
          <p:cNvSpPr/>
          <p:nvPr/>
        </p:nvSpPr>
        <p:spPr>
          <a:xfrm>
            <a:off x="8292364" y="5250918"/>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D</a:t>
            </a:r>
            <a:endParaRPr lang="en-IN" b="1" dirty="0">
              <a:solidFill>
                <a:schemeClr val="tx1"/>
              </a:solidFill>
            </a:endParaRPr>
          </a:p>
        </p:txBody>
      </p:sp>
      <p:sp>
        <p:nvSpPr>
          <p:cNvPr id="30" name="TextBox 29"/>
          <p:cNvSpPr txBox="1"/>
          <p:nvPr/>
        </p:nvSpPr>
        <p:spPr>
          <a:xfrm>
            <a:off x="8213675" y="4473117"/>
            <a:ext cx="745188" cy="461665"/>
          </a:xfrm>
          <a:prstGeom prst="rect">
            <a:avLst/>
          </a:prstGeom>
          <a:noFill/>
        </p:spPr>
        <p:txBody>
          <a:bodyPr wrap="square" rtlCol="0">
            <a:spAutoFit/>
          </a:bodyPr>
          <a:lstStyle/>
          <a:p>
            <a:r>
              <a:rPr lang="en-IN" sz="2400" i="1" dirty="0" err="1"/>
              <a:t>PU</a:t>
            </a:r>
            <a:r>
              <a:rPr lang="en-IN" sz="2400" i="1" baseline="-25000" dirty="0" err="1"/>
              <a:t>a</a:t>
            </a:r>
            <a:endParaRPr lang="en-IN" i="1" baseline="-25000" dirty="0"/>
          </a:p>
        </p:txBody>
      </p:sp>
      <p:cxnSp>
        <p:nvCxnSpPr>
          <p:cNvPr id="31" name="Straight Arrow Connector 30"/>
          <p:cNvCxnSpPr/>
          <p:nvPr/>
        </p:nvCxnSpPr>
        <p:spPr>
          <a:xfrm flipH="1" flipV="1">
            <a:off x="8465737" y="4864557"/>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32" name="Freeform 31"/>
          <p:cNvSpPr/>
          <p:nvPr/>
        </p:nvSpPr>
        <p:spPr>
          <a:xfrm>
            <a:off x="7313129" y="5088902"/>
            <a:ext cx="978061" cy="330559"/>
          </a:xfrm>
          <a:custGeom>
            <a:avLst/>
            <a:gdLst>
              <a:gd name="connsiteX0" fmla="*/ 0 w 978061"/>
              <a:gd name="connsiteY0" fmla="*/ 0 h 341453"/>
              <a:gd name="connsiteX1" fmla="*/ 399327 w 978061"/>
              <a:gd name="connsiteY1" fmla="*/ 0 h 341453"/>
              <a:gd name="connsiteX2" fmla="*/ 399327 w 978061"/>
              <a:gd name="connsiteY2" fmla="*/ 341453 h 341453"/>
              <a:gd name="connsiteX3" fmla="*/ 978061 w 978061"/>
              <a:gd name="connsiteY3" fmla="*/ 341453 h 341453"/>
            </a:gdLst>
            <a:ahLst/>
            <a:cxnLst>
              <a:cxn ang="0">
                <a:pos x="connsiteX0" y="connsiteY0"/>
              </a:cxn>
              <a:cxn ang="0">
                <a:pos x="connsiteX1" y="connsiteY1"/>
              </a:cxn>
              <a:cxn ang="0">
                <a:pos x="connsiteX2" y="connsiteY2"/>
              </a:cxn>
              <a:cxn ang="0">
                <a:pos x="connsiteX3" y="connsiteY3"/>
              </a:cxn>
            </a:cxnLst>
            <a:rect l="l" t="t" r="r" b="b"/>
            <a:pathLst>
              <a:path w="978061" h="341453">
                <a:moveTo>
                  <a:pt x="0" y="0"/>
                </a:moveTo>
                <a:lnTo>
                  <a:pt x="399327" y="0"/>
                </a:lnTo>
                <a:lnTo>
                  <a:pt x="399327" y="341453"/>
                </a:lnTo>
                <a:lnTo>
                  <a:pt x="978061" y="341453"/>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TextBox 32"/>
          <p:cNvSpPr txBox="1"/>
          <p:nvPr/>
        </p:nvSpPr>
        <p:spPr>
          <a:xfrm>
            <a:off x="9365065" y="4471306"/>
            <a:ext cx="1504993" cy="461665"/>
          </a:xfrm>
          <a:prstGeom prst="rect">
            <a:avLst/>
          </a:prstGeom>
          <a:noFill/>
        </p:spPr>
        <p:txBody>
          <a:bodyPr wrap="square" rtlCol="0">
            <a:spAutoFit/>
          </a:bodyPr>
          <a:lstStyle/>
          <a:p>
            <a:pPr algn="ctr"/>
            <a:r>
              <a:rPr lang="en-IN" sz="2400" dirty="0"/>
              <a:t>Compare</a:t>
            </a:r>
            <a:endParaRPr lang="en-IN" dirty="0"/>
          </a:p>
        </p:txBody>
      </p:sp>
      <p:sp>
        <p:nvSpPr>
          <p:cNvPr id="34" name="Freeform 33"/>
          <p:cNvSpPr/>
          <p:nvPr/>
        </p:nvSpPr>
        <p:spPr>
          <a:xfrm>
            <a:off x="8667367" y="4877991"/>
            <a:ext cx="1400537" cy="549798"/>
          </a:xfrm>
          <a:custGeom>
            <a:avLst/>
            <a:gdLst>
              <a:gd name="connsiteX0" fmla="*/ 0 w 1400537"/>
              <a:gd name="connsiteY0" fmla="*/ 549798 h 549798"/>
              <a:gd name="connsiteX1" fmla="*/ 1400537 w 1400537"/>
              <a:gd name="connsiteY1" fmla="*/ 549798 h 549798"/>
              <a:gd name="connsiteX2" fmla="*/ 1400537 w 1400537"/>
              <a:gd name="connsiteY2" fmla="*/ 0 h 549798"/>
            </a:gdLst>
            <a:ahLst/>
            <a:cxnLst>
              <a:cxn ang="0">
                <a:pos x="connsiteX0" y="connsiteY0"/>
              </a:cxn>
              <a:cxn ang="0">
                <a:pos x="connsiteX1" y="connsiteY1"/>
              </a:cxn>
              <a:cxn ang="0">
                <a:pos x="connsiteX2" y="connsiteY2"/>
              </a:cxn>
            </a:cxnLst>
            <a:rect l="l" t="t" r="r" b="b"/>
            <a:pathLst>
              <a:path w="1400537" h="549798">
                <a:moveTo>
                  <a:pt x="0" y="549798"/>
                </a:moveTo>
                <a:lnTo>
                  <a:pt x="1400537" y="549798"/>
                </a:lnTo>
                <a:lnTo>
                  <a:pt x="1400537"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Freeform 34"/>
          <p:cNvSpPr/>
          <p:nvPr/>
        </p:nvSpPr>
        <p:spPr>
          <a:xfrm>
            <a:off x="8672237" y="4276783"/>
            <a:ext cx="1386840" cy="342900"/>
          </a:xfrm>
          <a:custGeom>
            <a:avLst/>
            <a:gdLst>
              <a:gd name="connsiteX0" fmla="*/ 0 w 1386840"/>
              <a:gd name="connsiteY0" fmla="*/ 0 h 342900"/>
              <a:gd name="connsiteX1" fmla="*/ 1386840 w 1386840"/>
              <a:gd name="connsiteY1" fmla="*/ 0 h 342900"/>
              <a:gd name="connsiteX2" fmla="*/ 1386840 w 1386840"/>
              <a:gd name="connsiteY2" fmla="*/ 342900 h 342900"/>
            </a:gdLst>
            <a:ahLst/>
            <a:cxnLst>
              <a:cxn ang="0">
                <a:pos x="connsiteX0" y="connsiteY0"/>
              </a:cxn>
              <a:cxn ang="0">
                <a:pos x="connsiteX1" y="connsiteY1"/>
              </a:cxn>
              <a:cxn ang="0">
                <a:pos x="connsiteX2" y="connsiteY2"/>
              </a:cxn>
            </a:cxnLst>
            <a:rect l="l" t="t" r="r" b="b"/>
            <a:pathLst>
              <a:path w="1386840" h="342900">
                <a:moveTo>
                  <a:pt x="0" y="0"/>
                </a:moveTo>
                <a:lnTo>
                  <a:pt x="1386840" y="0"/>
                </a:lnTo>
                <a:lnTo>
                  <a:pt x="1386840" y="34290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395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10" presetClass="entr" presetSubtype="0" fill="hold"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fade">
                                      <p:cBhvr>
                                        <p:cTn id="87" dur="500"/>
                                        <p:tgtEl>
                                          <p:spTgt spid="2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Effect transition="in" filter="fade">
                                      <p:cBhvr>
                                        <p:cTn id="90" dur="500"/>
                                        <p:tgtEl>
                                          <p:spTgt spid="2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fade">
                                      <p:cBhvr>
                                        <p:cTn id="103" dur="500"/>
                                        <p:tgtEl>
                                          <p:spTgt spid="2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500"/>
                                        <p:tgtEl>
                                          <p:spTgt spid="30"/>
                                        </p:tgtEl>
                                      </p:cBhvr>
                                    </p:animEffect>
                                  </p:childTnLst>
                                </p:cTn>
                              </p:par>
                              <p:par>
                                <p:cTn id="107" presetID="10" presetClass="entr" presetSubtype="0" fill="hold"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3"/>
                                        </p:tgtEl>
                                        <p:attrNameLst>
                                          <p:attrName>style.visibility</p:attrName>
                                        </p:attrNameLst>
                                      </p:cBhvr>
                                      <p:to>
                                        <p:strVal val="visible"/>
                                      </p:to>
                                    </p:set>
                                    <p:animEffect transition="in" filter="fade">
                                      <p:cBhvr>
                                        <p:cTn id="11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9" grpId="0" animBg="1"/>
      <p:bldP spid="16" grpId="0" animBg="1"/>
      <p:bldP spid="17" grpId="0"/>
      <p:bldP spid="19" grpId="0" animBg="1"/>
      <p:bldP spid="25" grpId="0" animBg="1"/>
      <p:bldP spid="27" grpId="0" animBg="1"/>
      <p:bldP spid="29" grpId="0" animBg="1"/>
      <p:bldP spid="30" grpId="0"/>
      <p:bldP spid="32" grpId="0" animBg="1"/>
      <p:bldP spid="33" grpId="0"/>
      <p:bldP spid="34" grpId="0" animBg="1"/>
      <p:bldP spid="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RSA Approach</a:t>
            </a:r>
          </a:p>
        </p:txBody>
      </p:sp>
      <p:sp>
        <p:nvSpPr>
          <p:cNvPr id="3" name="Content Placeholder 2"/>
          <p:cNvSpPr>
            <a:spLocks noGrp="1"/>
          </p:cNvSpPr>
          <p:nvPr>
            <p:ph idx="1"/>
          </p:nvPr>
        </p:nvSpPr>
        <p:spPr/>
        <p:txBody>
          <a:bodyPr>
            <a:normAutofit/>
          </a:bodyPr>
          <a:lstStyle/>
          <a:p>
            <a:r>
              <a:rPr lang="en-IN" dirty="0"/>
              <a:t>The recipient also </a:t>
            </a:r>
            <a:r>
              <a:rPr lang="en-IN" dirty="0">
                <a:solidFill>
                  <a:srgbClr val="C00000"/>
                </a:solidFill>
              </a:rPr>
              <a:t>decrypts</a:t>
            </a:r>
            <a:r>
              <a:rPr lang="en-IN" dirty="0"/>
              <a:t> the </a:t>
            </a:r>
            <a:r>
              <a:rPr lang="en-IN" dirty="0">
                <a:solidFill>
                  <a:srgbClr val="C00000"/>
                </a:solidFill>
              </a:rPr>
              <a:t>signature</a:t>
            </a:r>
            <a:r>
              <a:rPr lang="en-IN" dirty="0">
                <a:solidFill>
                  <a:srgbClr val="FF0000"/>
                </a:solidFill>
              </a:rPr>
              <a:t> </a:t>
            </a:r>
            <a:r>
              <a:rPr lang="en-IN" dirty="0"/>
              <a:t>using the </a:t>
            </a:r>
            <a:r>
              <a:rPr lang="en-IN" dirty="0">
                <a:solidFill>
                  <a:srgbClr val="C00000"/>
                </a:solidFill>
              </a:rPr>
              <a:t>sender’s public key. </a:t>
            </a:r>
          </a:p>
          <a:p>
            <a:r>
              <a:rPr lang="en-IN" dirty="0"/>
              <a:t>If the </a:t>
            </a:r>
            <a:r>
              <a:rPr lang="en-IN" dirty="0">
                <a:solidFill>
                  <a:srgbClr val="C00000"/>
                </a:solidFill>
              </a:rPr>
              <a:t>calculated hash code matches </a:t>
            </a:r>
            <a:r>
              <a:rPr lang="en-IN" dirty="0"/>
              <a:t>the </a:t>
            </a:r>
            <a:r>
              <a:rPr lang="en-IN" dirty="0">
                <a:solidFill>
                  <a:srgbClr val="C00000"/>
                </a:solidFill>
              </a:rPr>
              <a:t>decrypted signature</a:t>
            </a:r>
            <a:r>
              <a:rPr lang="en-IN" dirty="0"/>
              <a:t>, the signature is accepted as </a:t>
            </a:r>
            <a:r>
              <a:rPr lang="en-IN" dirty="0">
                <a:solidFill>
                  <a:srgbClr val="FF0000"/>
                </a:solidFill>
              </a:rPr>
              <a:t>valid.</a:t>
            </a:r>
            <a:r>
              <a:rPr lang="en-IN" dirty="0"/>
              <a:t> </a:t>
            </a:r>
          </a:p>
          <a:p>
            <a:r>
              <a:rPr lang="en-IN" dirty="0"/>
              <a:t>Because only the sender knows the private key, only the sender could have produced a valid signature.</a:t>
            </a:r>
          </a:p>
        </p:txBody>
      </p:sp>
    </p:spTree>
    <p:extLst>
      <p:ext uri="{BB962C8B-B14F-4D97-AF65-F5344CB8AC3E}">
        <p14:creationId xmlns:p14="http://schemas.microsoft.com/office/powerpoint/2010/main" val="1105919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DSA Approach</a:t>
            </a:r>
          </a:p>
        </p:txBody>
      </p:sp>
      <p:sp>
        <p:nvSpPr>
          <p:cNvPr id="3" name="Content Placeholder 2"/>
          <p:cNvSpPr>
            <a:spLocks noGrp="1"/>
          </p:cNvSpPr>
          <p:nvPr>
            <p:ph idx="1"/>
          </p:nvPr>
        </p:nvSpPr>
        <p:spPr/>
        <p:txBody>
          <a:bodyPr>
            <a:normAutofit/>
          </a:bodyPr>
          <a:lstStyle/>
          <a:p>
            <a:r>
              <a:rPr lang="en-IN" dirty="0"/>
              <a:t>The </a:t>
            </a:r>
            <a:r>
              <a:rPr lang="en-IN" dirty="0">
                <a:solidFill>
                  <a:srgbClr val="C00000"/>
                </a:solidFill>
              </a:rPr>
              <a:t>hash code </a:t>
            </a:r>
            <a:r>
              <a:rPr lang="en-IN" dirty="0"/>
              <a:t>is provided as </a:t>
            </a:r>
            <a:r>
              <a:rPr lang="en-IN" dirty="0">
                <a:solidFill>
                  <a:srgbClr val="C00000"/>
                </a:solidFill>
              </a:rPr>
              <a:t>input to a signature function </a:t>
            </a:r>
            <a:r>
              <a:rPr lang="en-IN" dirty="0"/>
              <a:t>along with a random number </a:t>
            </a:r>
            <a:r>
              <a:rPr lang="en-IN" i="1" dirty="0">
                <a:solidFill>
                  <a:srgbClr val="C00000"/>
                </a:solidFill>
              </a:rPr>
              <a:t>K</a:t>
            </a:r>
            <a:r>
              <a:rPr lang="en-IN" i="1" dirty="0"/>
              <a:t> </a:t>
            </a:r>
            <a:r>
              <a:rPr lang="en-IN" dirty="0"/>
              <a:t>generated  for this particular signature. </a:t>
            </a:r>
          </a:p>
          <a:p>
            <a:r>
              <a:rPr lang="en-IN" dirty="0"/>
              <a:t>The signature function also depends on the </a:t>
            </a:r>
            <a:r>
              <a:rPr lang="en-IN" dirty="0">
                <a:solidFill>
                  <a:srgbClr val="C00000"/>
                </a:solidFill>
              </a:rPr>
              <a:t>sender’s private key (</a:t>
            </a:r>
            <a:r>
              <a:rPr lang="en-IN" i="1" dirty="0">
                <a:solidFill>
                  <a:srgbClr val="C00000"/>
                </a:solidFill>
              </a:rPr>
              <a:t>PR</a:t>
            </a:r>
            <a:r>
              <a:rPr lang="en-IN" i="1" baseline="-25000" dirty="0">
                <a:solidFill>
                  <a:srgbClr val="C00000"/>
                </a:solidFill>
              </a:rPr>
              <a:t>a</a:t>
            </a:r>
            <a:r>
              <a:rPr lang="en-IN" dirty="0">
                <a:solidFill>
                  <a:srgbClr val="C00000"/>
                </a:solidFill>
              </a:rPr>
              <a:t>) </a:t>
            </a:r>
            <a:r>
              <a:rPr lang="en-IN" dirty="0"/>
              <a:t>and a set of parameters known to a group of communicating principals.</a:t>
            </a:r>
          </a:p>
          <a:p>
            <a:r>
              <a:rPr lang="en-IN" dirty="0"/>
              <a:t>We can consider this set to constitute a </a:t>
            </a:r>
            <a:r>
              <a:rPr lang="en-IN" dirty="0">
                <a:solidFill>
                  <a:srgbClr val="C00000"/>
                </a:solidFill>
              </a:rPr>
              <a:t>global public key (</a:t>
            </a:r>
            <a:r>
              <a:rPr lang="en-IN" i="1" dirty="0">
                <a:solidFill>
                  <a:srgbClr val="C00000"/>
                </a:solidFill>
              </a:rPr>
              <a:t>PU</a:t>
            </a:r>
            <a:r>
              <a:rPr lang="en-IN" i="1" baseline="-25000" dirty="0">
                <a:solidFill>
                  <a:srgbClr val="C00000"/>
                </a:solidFill>
              </a:rPr>
              <a:t>G</a:t>
            </a:r>
            <a:r>
              <a:rPr lang="en-IN" dirty="0">
                <a:solidFill>
                  <a:srgbClr val="C00000"/>
                </a:solidFill>
              </a:rPr>
              <a:t>)</a:t>
            </a:r>
          </a:p>
          <a:p>
            <a:r>
              <a:rPr lang="en-IN" dirty="0"/>
              <a:t>The </a:t>
            </a:r>
            <a:r>
              <a:rPr lang="en-IN" dirty="0">
                <a:solidFill>
                  <a:srgbClr val="C00000"/>
                </a:solidFill>
              </a:rPr>
              <a:t>result is a signature </a:t>
            </a:r>
            <a:r>
              <a:rPr lang="en-IN" dirty="0"/>
              <a:t>consisting of </a:t>
            </a:r>
            <a:r>
              <a:rPr lang="en-IN" dirty="0">
                <a:solidFill>
                  <a:srgbClr val="C00000"/>
                </a:solidFill>
              </a:rPr>
              <a:t>two components, labelled as </a:t>
            </a:r>
            <a:r>
              <a:rPr lang="en-IN" i="1" dirty="0">
                <a:solidFill>
                  <a:srgbClr val="C00000"/>
                </a:solidFill>
              </a:rPr>
              <a:t>s </a:t>
            </a:r>
            <a:r>
              <a:rPr lang="en-IN" dirty="0">
                <a:solidFill>
                  <a:srgbClr val="C00000"/>
                </a:solidFill>
              </a:rPr>
              <a:t>and </a:t>
            </a:r>
            <a:r>
              <a:rPr lang="en-IN" i="1" dirty="0">
                <a:solidFill>
                  <a:srgbClr val="C00000"/>
                </a:solidFill>
              </a:rPr>
              <a:t>r.</a:t>
            </a:r>
            <a:endParaRPr lang="en-IN" dirty="0">
              <a:solidFill>
                <a:srgbClr val="C00000"/>
              </a:solidFill>
            </a:endParaRPr>
          </a:p>
        </p:txBody>
      </p:sp>
      <p:sp>
        <p:nvSpPr>
          <p:cNvPr id="5" name="Rounded Rectangle 4"/>
          <p:cNvSpPr/>
          <p:nvPr/>
        </p:nvSpPr>
        <p:spPr>
          <a:xfrm>
            <a:off x="2986830" y="5016726"/>
            <a:ext cx="372867" cy="329941"/>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H</a:t>
            </a:r>
          </a:p>
        </p:txBody>
      </p:sp>
      <p:sp>
        <p:nvSpPr>
          <p:cNvPr id="6" name="Rectangle 5"/>
          <p:cNvSpPr/>
          <p:nvPr/>
        </p:nvSpPr>
        <p:spPr>
          <a:xfrm>
            <a:off x="1991544" y="3887667"/>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p:txBody>
      </p:sp>
      <p:sp>
        <p:nvSpPr>
          <p:cNvPr id="7" name="Freeform 6"/>
          <p:cNvSpPr/>
          <p:nvPr/>
        </p:nvSpPr>
        <p:spPr>
          <a:xfrm>
            <a:off x="2567608" y="4555794"/>
            <a:ext cx="432049" cy="622951"/>
          </a:xfrm>
          <a:custGeom>
            <a:avLst/>
            <a:gdLst>
              <a:gd name="connsiteX0" fmla="*/ 0 w 343711"/>
              <a:gd name="connsiteY0" fmla="*/ 0 h 590145"/>
              <a:gd name="connsiteX1" fmla="*/ 188068 w 343711"/>
              <a:gd name="connsiteY1" fmla="*/ 0 h 590145"/>
              <a:gd name="connsiteX2" fmla="*/ 188068 w 343711"/>
              <a:gd name="connsiteY2" fmla="*/ 590145 h 590145"/>
              <a:gd name="connsiteX3" fmla="*/ 343711 w 343711"/>
              <a:gd name="connsiteY3" fmla="*/ 590145 h 590145"/>
            </a:gdLst>
            <a:ahLst/>
            <a:cxnLst>
              <a:cxn ang="0">
                <a:pos x="connsiteX0" y="connsiteY0"/>
              </a:cxn>
              <a:cxn ang="0">
                <a:pos x="connsiteX1" y="connsiteY1"/>
              </a:cxn>
              <a:cxn ang="0">
                <a:pos x="connsiteX2" y="connsiteY2"/>
              </a:cxn>
              <a:cxn ang="0">
                <a:pos x="connsiteX3" y="connsiteY3"/>
              </a:cxn>
            </a:cxnLst>
            <a:rect l="l" t="t" r="r" b="b"/>
            <a:pathLst>
              <a:path w="343711" h="590145">
                <a:moveTo>
                  <a:pt x="0" y="0"/>
                </a:moveTo>
                <a:lnTo>
                  <a:pt x="188068" y="0"/>
                </a:lnTo>
                <a:lnTo>
                  <a:pt x="188068" y="590145"/>
                </a:lnTo>
                <a:lnTo>
                  <a:pt x="343711" y="590145"/>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9" name="Freeform 8"/>
          <p:cNvSpPr/>
          <p:nvPr/>
        </p:nvSpPr>
        <p:spPr>
          <a:xfrm>
            <a:off x="4492437" y="4378373"/>
            <a:ext cx="454211" cy="815515"/>
          </a:xfrm>
          <a:custGeom>
            <a:avLst/>
            <a:gdLst>
              <a:gd name="connsiteX0" fmla="*/ 0 w 497840"/>
              <a:gd name="connsiteY0" fmla="*/ 812800 h 812800"/>
              <a:gd name="connsiteX1" fmla="*/ 193040 w 497840"/>
              <a:gd name="connsiteY1" fmla="*/ 812800 h 812800"/>
              <a:gd name="connsiteX2" fmla="*/ 193040 w 497840"/>
              <a:gd name="connsiteY2" fmla="*/ 0 h 812800"/>
              <a:gd name="connsiteX3" fmla="*/ 497840 w 497840"/>
              <a:gd name="connsiteY3" fmla="*/ 0 h 812800"/>
            </a:gdLst>
            <a:ahLst/>
            <a:cxnLst>
              <a:cxn ang="0">
                <a:pos x="connsiteX0" y="connsiteY0"/>
              </a:cxn>
              <a:cxn ang="0">
                <a:pos x="connsiteX1" y="connsiteY1"/>
              </a:cxn>
              <a:cxn ang="0">
                <a:pos x="connsiteX2" y="connsiteY2"/>
              </a:cxn>
              <a:cxn ang="0">
                <a:pos x="connsiteX3" y="connsiteY3"/>
              </a:cxn>
            </a:cxnLst>
            <a:rect l="l" t="t" r="r" b="b"/>
            <a:pathLst>
              <a:path w="497840" h="812800">
                <a:moveTo>
                  <a:pt x="0" y="812800"/>
                </a:moveTo>
                <a:lnTo>
                  <a:pt x="193040" y="812800"/>
                </a:lnTo>
                <a:lnTo>
                  <a:pt x="193040" y="0"/>
                </a:lnTo>
                <a:lnTo>
                  <a:pt x="497840"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10" name="Rounded Rectangle 9"/>
          <p:cNvSpPr/>
          <p:nvPr/>
        </p:nvSpPr>
        <p:spPr>
          <a:xfrm>
            <a:off x="3720660" y="5013678"/>
            <a:ext cx="771777" cy="465798"/>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Sig</a:t>
            </a:r>
          </a:p>
        </p:txBody>
      </p:sp>
      <p:sp>
        <p:nvSpPr>
          <p:cNvPr id="11" name="TextBox 10"/>
          <p:cNvSpPr txBox="1"/>
          <p:nvPr/>
        </p:nvSpPr>
        <p:spPr>
          <a:xfrm>
            <a:off x="3998960" y="4254094"/>
            <a:ext cx="872904" cy="400110"/>
          </a:xfrm>
          <a:prstGeom prst="rect">
            <a:avLst/>
          </a:prstGeom>
          <a:noFill/>
        </p:spPr>
        <p:txBody>
          <a:bodyPr wrap="square" rtlCol="0">
            <a:spAutoFit/>
          </a:bodyPr>
          <a:lstStyle/>
          <a:p>
            <a:r>
              <a:rPr lang="en-IN" sz="2000" b="1" i="1" dirty="0"/>
              <a:t>  PR</a:t>
            </a:r>
            <a:r>
              <a:rPr lang="en-IN" sz="2000" b="1" i="1" baseline="-25000" dirty="0"/>
              <a:t>a</a:t>
            </a:r>
          </a:p>
        </p:txBody>
      </p:sp>
      <p:cxnSp>
        <p:nvCxnSpPr>
          <p:cNvPr id="12" name="Straight Arrow Connector 11"/>
          <p:cNvCxnSpPr/>
          <p:nvPr/>
        </p:nvCxnSpPr>
        <p:spPr>
          <a:xfrm flipH="1" flipV="1">
            <a:off x="4367500" y="4629905"/>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13" name="Oval 12"/>
          <p:cNvSpPr/>
          <p:nvPr/>
        </p:nvSpPr>
        <p:spPr>
          <a:xfrm>
            <a:off x="4946646" y="4067735"/>
            <a:ext cx="465278" cy="43200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solidFill>
                  <a:schemeClr val="tx1"/>
                </a:solidFill>
              </a:rPr>
              <a:t>ll</a:t>
            </a:r>
            <a:endParaRPr lang="en-IN" sz="2000" b="1" dirty="0">
              <a:solidFill>
                <a:schemeClr val="tx1"/>
              </a:solidFill>
            </a:endParaRPr>
          </a:p>
        </p:txBody>
      </p:sp>
      <p:grpSp>
        <p:nvGrpSpPr>
          <p:cNvPr id="15" name="Group 14"/>
          <p:cNvGrpSpPr/>
          <p:nvPr/>
        </p:nvGrpSpPr>
        <p:grpSpPr>
          <a:xfrm>
            <a:off x="6096000" y="3887667"/>
            <a:ext cx="576348" cy="1152000"/>
            <a:chOff x="6322066" y="1232856"/>
            <a:chExt cx="576348" cy="1152000"/>
          </a:xfrm>
        </p:grpSpPr>
        <p:sp>
          <p:nvSpPr>
            <p:cNvPr id="16" name="Rectangle 15"/>
            <p:cNvSpPr/>
            <p:nvPr/>
          </p:nvSpPr>
          <p:spPr>
            <a:xfrm>
              <a:off x="6322066" y="1232856"/>
              <a:ext cx="576064" cy="9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a:p>
              <a:pPr algn="ctr"/>
              <a:endParaRPr lang="en-IN" sz="2000" b="1" dirty="0"/>
            </a:p>
          </p:txBody>
        </p:sp>
        <p:sp>
          <p:nvSpPr>
            <p:cNvPr id="17" name="Rectangle 16"/>
            <p:cNvSpPr/>
            <p:nvPr/>
          </p:nvSpPr>
          <p:spPr>
            <a:xfrm>
              <a:off x="6322350" y="2132856"/>
              <a:ext cx="576064" cy="252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r</a:t>
              </a:r>
            </a:p>
          </p:txBody>
        </p:sp>
      </p:grpSp>
      <p:sp>
        <p:nvSpPr>
          <p:cNvPr id="21" name="Rounded Rectangle 20"/>
          <p:cNvSpPr/>
          <p:nvPr/>
        </p:nvSpPr>
        <p:spPr>
          <a:xfrm>
            <a:off x="6996100" y="3895431"/>
            <a:ext cx="360040" cy="32403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H</a:t>
            </a:r>
          </a:p>
        </p:txBody>
      </p:sp>
      <p:cxnSp>
        <p:nvCxnSpPr>
          <p:cNvPr id="22" name="Straight Arrow Connector 21"/>
          <p:cNvCxnSpPr>
            <a:endCxn id="21" idx="1"/>
          </p:cNvCxnSpPr>
          <p:nvPr/>
        </p:nvCxnSpPr>
        <p:spPr>
          <a:xfrm>
            <a:off x="6672064" y="4057449"/>
            <a:ext cx="324036" cy="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8148229" y="5022631"/>
            <a:ext cx="701615" cy="57725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Ver</a:t>
            </a:r>
          </a:p>
        </p:txBody>
      </p:sp>
      <p:sp>
        <p:nvSpPr>
          <p:cNvPr id="27" name="TextBox 26"/>
          <p:cNvSpPr txBox="1"/>
          <p:nvPr/>
        </p:nvSpPr>
        <p:spPr>
          <a:xfrm>
            <a:off x="9048328" y="5075799"/>
            <a:ext cx="1339446" cy="400110"/>
          </a:xfrm>
          <a:prstGeom prst="rect">
            <a:avLst/>
          </a:prstGeom>
          <a:noFill/>
        </p:spPr>
        <p:txBody>
          <a:bodyPr wrap="square" rtlCol="0">
            <a:spAutoFit/>
          </a:bodyPr>
          <a:lstStyle/>
          <a:p>
            <a:pPr algn="ctr"/>
            <a:r>
              <a:rPr lang="en-IN" sz="2000" b="1" dirty="0"/>
              <a:t>Compare</a:t>
            </a:r>
          </a:p>
        </p:txBody>
      </p:sp>
      <p:sp>
        <p:nvSpPr>
          <p:cNvPr id="30" name="TextBox 29"/>
          <p:cNvSpPr txBox="1"/>
          <p:nvPr/>
        </p:nvSpPr>
        <p:spPr>
          <a:xfrm>
            <a:off x="3539716" y="4254094"/>
            <a:ext cx="745188" cy="400110"/>
          </a:xfrm>
          <a:prstGeom prst="rect">
            <a:avLst/>
          </a:prstGeom>
          <a:noFill/>
        </p:spPr>
        <p:txBody>
          <a:bodyPr wrap="square" rtlCol="0">
            <a:spAutoFit/>
          </a:bodyPr>
          <a:lstStyle/>
          <a:p>
            <a:r>
              <a:rPr lang="en-IN" sz="2000" b="1" i="1" dirty="0"/>
              <a:t>PU</a:t>
            </a:r>
            <a:r>
              <a:rPr lang="en-IN" sz="2000" b="1" i="1" baseline="-25000" dirty="0"/>
              <a:t>G</a:t>
            </a:r>
          </a:p>
        </p:txBody>
      </p:sp>
      <p:cxnSp>
        <p:nvCxnSpPr>
          <p:cNvPr id="31" name="Straight Arrow Connector 30"/>
          <p:cNvCxnSpPr/>
          <p:nvPr/>
        </p:nvCxnSpPr>
        <p:spPr>
          <a:xfrm flipH="1" flipV="1">
            <a:off x="3899790" y="4603144"/>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Arrow Connector 39"/>
          <p:cNvCxnSpPr/>
          <p:nvPr/>
        </p:nvCxnSpPr>
        <p:spPr>
          <a:xfrm flipH="1" flipV="1">
            <a:off x="3359696" y="5148271"/>
            <a:ext cx="366834" cy="1"/>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43" name="Freeform 42"/>
          <p:cNvSpPr/>
          <p:nvPr/>
        </p:nvSpPr>
        <p:spPr>
          <a:xfrm>
            <a:off x="3173263" y="5303783"/>
            <a:ext cx="547397" cy="340659"/>
          </a:xfrm>
          <a:custGeom>
            <a:avLst/>
            <a:gdLst>
              <a:gd name="connsiteX0" fmla="*/ 0 w 448235"/>
              <a:gd name="connsiteY0" fmla="*/ 340659 h 340659"/>
              <a:gd name="connsiteX1" fmla="*/ 251012 w 448235"/>
              <a:gd name="connsiteY1" fmla="*/ 340659 h 340659"/>
              <a:gd name="connsiteX2" fmla="*/ 251012 w 448235"/>
              <a:gd name="connsiteY2" fmla="*/ 0 h 340659"/>
              <a:gd name="connsiteX3" fmla="*/ 448235 w 448235"/>
              <a:gd name="connsiteY3" fmla="*/ 0 h 340659"/>
              <a:gd name="connsiteX4" fmla="*/ 448235 w 448235"/>
              <a:gd name="connsiteY4" fmla="*/ 0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235" h="340659">
                <a:moveTo>
                  <a:pt x="0" y="340659"/>
                </a:moveTo>
                <a:lnTo>
                  <a:pt x="251012" y="340659"/>
                </a:lnTo>
                <a:lnTo>
                  <a:pt x="251012" y="0"/>
                </a:lnTo>
                <a:lnTo>
                  <a:pt x="448235" y="0"/>
                </a:lnTo>
                <a:lnTo>
                  <a:pt x="448235" y="0"/>
                </a:lnTo>
              </a:path>
            </a:pathLst>
          </a:custGeom>
          <a:ln>
            <a:headEnd type="none" w="med" len="med"/>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p>
        </p:txBody>
      </p:sp>
      <p:sp>
        <p:nvSpPr>
          <p:cNvPr id="44" name="TextBox 43"/>
          <p:cNvSpPr txBox="1"/>
          <p:nvPr/>
        </p:nvSpPr>
        <p:spPr>
          <a:xfrm>
            <a:off x="2949998" y="5431773"/>
            <a:ext cx="348172" cy="400110"/>
          </a:xfrm>
          <a:prstGeom prst="rect">
            <a:avLst/>
          </a:prstGeom>
          <a:noFill/>
        </p:spPr>
        <p:txBody>
          <a:bodyPr wrap="none" rtlCol="0">
            <a:spAutoFit/>
          </a:bodyPr>
          <a:lstStyle/>
          <a:p>
            <a:r>
              <a:rPr lang="en-IN" sz="2000" b="1" dirty="0"/>
              <a:t>K</a:t>
            </a:r>
          </a:p>
        </p:txBody>
      </p:sp>
      <p:sp>
        <p:nvSpPr>
          <p:cNvPr id="45" name="Rectangle 44"/>
          <p:cNvSpPr/>
          <p:nvPr/>
        </p:nvSpPr>
        <p:spPr>
          <a:xfrm>
            <a:off x="6096000" y="4535767"/>
            <a:ext cx="576064" cy="252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s</a:t>
            </a:r>
          </a:p>
        </p:txBody>
      </p:sp>
      <p:sp>
        <p:nvSpPr>
          <p:cNvPr id="46" name="Freeform 45"/>
          <p:cNvSpPr/>
          <p:nvPr/>
        </p:nvSpPr>
        <p:spPr>
          <a:xfrm>
            <a:off x="6672349" y="4913667"/>
            <a:ext cx="1475879" cy="560445"/>
          </a:xfrm>
          <a:custGeom>
            <a:avLst/>
            <a:gdLst>
              <a:gd name="connsiteX0" fmla="*/ 0 w 978061"/>
              <a:gd name="connsiteY0" fmla="*/ 0 h 341453"/>
              <a:gd name="connsiteX1" fmla="*/ 399327 w 978061"/>
              <a:gd name="connsiteY1" fmla="*/ 0 h 341453"/>
              <a:gd name="connsiteX2" fmla="*/ 399327 w 978061"/>
              <a:gd name="connsiteY2" fmla="*/ 341453 h 341453"/>
              <a:gd name="connsiteX3" fmla="*/ 978061 w 978061"/>
              <a:gd name="connsiteY3" fmla="*/ 341453 h 341453"/>
            </a:gdLst>
            <a:ahLst/>
            <a:cxnLst>
              <a:cxn ang="0">
                <a:pos x="connsiteX0" y="connsiteY0"/>
              </a:cxn>
              <a:cxn ang="0">
                <a:pos x="connsiteX1" y="connsiteY1"/>
              </a:cxn>
              <a:cxn ang="0">
                <a:pos x="connsiteX2" y="connsiteY2"/>
              </a:cxn>
              <a:cxn ang="0">
                <a:pos x="connsiteX3" y="connsiteY3"/>
              </a:cxn>
            </a:cxnLst>
            <a:rect l="l" t="t" r="r" b="b"/>
            <a:pathLst>
              <a:path w="978061" h="341453">
                <a:moveTo>
                  <a:pt x="0" y="0"/>
                </a:moveTo>
                <a:lnTo>
                  <a:pt x="399327" y="0"/>
                </a:lnTo>
                <a:lnTo>
                  <a:pt x="399327" y="341453"/>
                </a:lnTo>
                <a:lnTo>
                  <a:pt x="978061" y="341453"/>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48" name="Freeform 47"/>
          <p:cNvSpPr/>
          <p:nvPr/>
        </p:nvSpPr>
        <p:spPr>
          <a:xfrm>
            <a:off x="7335430" y="4057450"/>
            <a:ext cx="812799" cy="1090821"/>
          </a:xfrm>
          <a:custGeom>
            <a:avLst/>
            <a:gdLst>
              <a:gd name="connsiteX0" fmla="*/ 0 w 978061"/>
              <a:gd name="connsiteY0" fmla="*/ 0 h 341453"/>
              <a:gd name="connsiteX1" fmla="*/ 399327 w 978061"/>
              <a:gd name="connsiteY1" fmla="*/ 0 h 341453"/>
              <a:gd name="connsiteX2" fmla="*/ 399327 w 978061"/>
              <a:gd name="connsiteY2" fmla="*/ 341453 h 341453"/>
              <a:gd name="connsiteX3" fmla="*/ 978061 w 978061"/>
              <a:gd name="connsiteY3" fmla="*/ 341453 h 341453"/>
            </a:gdLst>
            <a:ahLst/>
            <a:cxnLst>
              <a:cxn ang="0">
                <a:pos x="connsiteX0" y="connsiteY0"/>
              </a:cxn>
              <a:cxn ang="0">
                <a:pos x="connsiteX1" y="connsiteY1"/>
              </a:cxn>
              <a:cxn ang="0">
                <a:pos x="connsiteX2" y="connsiteY2"/>
              </a:cxn>
              <a:cxn ang="0">
                <a:pos x="connsiteX3" y="connsiteY3"/>
              </a:cxn>
            </a:cxnLst>
            <a:rect l="l" t="t" r="r" b="b"/>
            <a:pathLst>
              <a:path w="978061" h="341453">
                <a:moveTo>
                  <a:pt x="0" y="0"/>
                </a:moveTo>
                <a:lnTo>
                  <a:pt x="399327" y="0"/>
                </a:lnTo>
                <a:lnTo>
                  <a:pt x="399327" y="341453"/>
                </a:lnTo>
                <a:lnTo>
                  <a:pt x="978061" y="341453"/>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52" name="Freeform 51"/>
          <p:cNvSpPr/>
          <p:nvPr/>
        </p:nvSpPr>
        <p:spPr>
          <a:xfrm>
            <a:off x="6667308" y="4647207"/>
            <a:ext cx="1480920" cy="656576"/>
          </a:xfrm>
          <a:custGeom>
            <a:avLst/>
            <a:gdLst>
              <a:gd name="connsiteX0" fmla="*/ 0 w 1450848"/>
              <a:gd name="connsiteY0" fmla="*/ 0 h 633984"/>
              <a:gd name="connsiteX1" fmla="*/ 743712 w 1450848"/>
              <a:gd name="connsiteY1" fmla="*/ 0 h 633984"/>
              <a:gd name="connsiteX2" fmla="*/ 743712 w 1450848"/>
              <a:gd name="connsiteY2" fmla="*/ 633984 h 633984"/>
              <a:gd name="connsiteX3" fmla="*/ 1450848 w 1450848"/>
              <a:gd name="connsiteY3" fmla="*/ 633984 h 633984"/>
              <a:gd name="connsiteX4" fmla="*/ 1450848 w 1450848"/>
              <a:gd name="connsiteY4" fmla="*/ 633984 h 633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848" h="633984">
                <a:moveTo>
                  <a:pt x="0" y="0"/>
                </a:moveTo>
                <a:lnTo>
                  <a:pt x="743712" y="0"/>
                </a:lnTo>
                <a:lnTo>
                  <a:pt x="743712" y="633984"/>
                </a:lnTo>
                <a:lnTo>
                  <a:pt x="1450848" y="633984"/>
                </a:lnTo>
                <a:lnTo>
                  <a:pt x="1450848" y="633984"/>
                </a:lnTo>
              </a:path>
            </a:pathLst>
          </a:custGeom>
          <a:ln>
            <a:headEnd type="none" w="med" len="med"/>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p>
        </p:txBody>
      </p:sp>
      <p:sp>
        <p:nvSpPr>
          <p:cNvPr id="55" name="TextBox 54"/>
          <p:cNvSpPr txBox="1"/>
          <p:nvPr/>
        </p:nvSpPr>
        <p:spPr>
          <a:xfrm>
            <a:off x="8355444" y="4247707"/>
            <a:ext cx="872904" cy="400110"/>
          </a:xfrm>
          <a:prstGeom prst="rect">
            <a:avLst/>
          </a:prstGeom>
          <a:noFill/>
        </p:spPr>
        <p:txBody>
          <a:bodyPr wrap="square" rtlCol="0">
            <a:spAutoFit/>
          </a:bodyPr>
          <a:lstStyle/>
          <a:p>
            <a:r>
              <a:rPr lang="en-IN" sz="2000" b="1" i="1" dirty="0"/>
              <a:t>  </a:t>
            </a:r>
            <a:r>
              <a:rPr lang="en-IN" sz="2000" b="1" i="1" dirty="0" err="1"/>
              <a:t>PU</a:t>
            </a:r>
            <a:r>
              <a:rPr lang="en-IN" sz="2000" b="1" i="1" baseline="-25000" dirty="0" err="1"/>
              <a:t>a</a:t>
            </a:r>
            <a:endParaRPr lang="en-IN" sz="2000" b="1" i="1" baseline="-25000" dirty="0"/>
          </a:p>
        </p:txBody>
      </p:sp>
      <p:cxnSp>
        <p:nvCxnSpPr>
          <p:cNvPr id="56" name="Straight Arrow Connector 55"/>
          <p:cNvCxnSpPr/>
          <p:nvPr/>
        </p:nvCxnSpPr>
        <p:spPr>
          <a:xfrm flipH="1" flipV="1">
            <a:off x="8723984" y="4623518"/>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7896200" y="4283711"/>
            <a:ext cx="745188" cy="400110"/>
          </a:xfrm>
          <a:prstGeom prst="rect">
            <a:avLst/>
          </a:prstGeom>
          <a:noFill/>
        </p:spPr>
        <p:txBody>
          <a:bodyPr wrap="square" rtlCol="0">
            <a:spAutoFit/>
          </a:bodyPr>
          <a:lstStyle/>
          <a:p>
            <a:r>
              <a:rPr lang="en-IN" sz="2000" b="1" i="1" dirty="0"/>
              <a:t>PU</a:t>
            </a:r>
            <a:r>
              <a:rPr lang="en-IN" sz="2000" b="1" i="1" baseline="-25000" dirty="0"/>
              <a:t>G</a:t>
            </a:r>
          </a:p>
        </p:txBody>
      </p:sp>
      <p:cxnSp>
        <p:nvCxnSpPr>
          <p:cNvPr id="58" name="Straight Arrow Connector 57"/>
          <p:cNvCxnSpPr/>
          <p:nvPr/>
        </p:nvCxnSpPr>
        <p:spPr>
          <a:xfrm flipH="1" flipV="1">
            <a:off x="8256274" y="4647069"/>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Arrow Connector 58"/>
          <p:cNvCxnSpPr/>
          <p:nvPr/>
        </p:nvCxnSpPr>
        <p:spPr>
          <a:xfrm flipH="1" flipV="1">
            <a:off x="8864277" y="5311260"/>
            <a:ext cx="366834" cy="1"/>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61" name="Freeform 60"/>
          <p:cNvSpPr/>
          <p:nvPr/>
        </p:nvSpPr>
        <p:spPr>
          <a:xfrm>
            <a:off x="7278920" y="5435839"/>
            <a:ext cx="2462785" cy="262878"/>
          </a:xfrm>
          <a:custGeom>
            <a:avLst/>
            <a:gdLst>
              <a:gd name="connsiteX0" fmla="*/ 0 w 2462784"/>
              <a:gd name="connsiteY0" fmla="*/ 36576 h 219456"/>
              <a:gd name="connsiteX1" fmla="*/ 0 w 2462784"/>
              <a:gd name="connsiteY1" fmla="*/ 219456 h 219456"/>
              <a:gd name="connsiteX2" fmla="*/ 2462784 w 2462784"/>
              <a:gd name="connsiteY2" fmla="*/ 219456 h 219456"/>
              <a:gd name="connsiteX3" fmla="*/ 2462784 w 2462784"/>
              <a:gd name="connsiteY3" fmla="*/ 0 h 219456"/>
            </a:gdLst>
            <a:ahLst/>
            <a:cxnLst>
              <a:cxn ang="0">
                <a:pos x="connsiteX0" y="connsiteY0"/>
              </a:cxn>
              <a:cxn ang="0">
                <a:pos x="connsiteX1" y="connsiteY1"/>
              </a:cxn>
              <a:cxn ang="0">
                <a:pos x="connsiteX2" y="connsiteY2"/>
              </a:cxn>
              <a:cxn ang="0">
                <a:pos x="connsiteX3" y="connsiteY3"/>
              </a:cxn>
            </a:cxnLst>
            <a:rect l="l" t="t" r="r" b="b"/>
            <a:pathLst>
              <a:path w="2462784" h="219456">
                <a:moveTo>
                  <a:pt x="0" y="36576"/>
                </a:moveTo>
                <a:lnTo>
                  <a:pt x="0" y="219456"/>
                </a:lnTo>
                <a:lnTo>
                  <a:pt x="2462784" y="219456"/>
                </a:lnTo>
                <a:lnTo>
                  <a:pt x="2462784" y="0"/>
                </a:lnTo>
              </a:path>
            </a:pathLst>
          </a:custGeom>
          <a:ln>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p>
        </p:txBody>
      </p:sp>
      <p:cxnSp>
        <p:nvCxnSpPr>
          <p:cNvPr id="64" name="Straight Arrow Connector 63"/>
          <p:cNvCxnSpPr/>
          <p:nvPr/>
        </p:nvCxnSpPr>
        <p:spPr>
          <a:xfrm>
            <a:off x="2567608" y="4183463"/>
            <a:ext cx="2379039" cy="2824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Arrow Connector 69"/>
          <p:cNvCxnSpPr/>
          <p:nvPr/>
        </p:nvCxnSpPr>
        <p:spPr>
          <a:xfrm>
            <a:off x="5396662" y="4319715"/>
            <a:ext cx="699622"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065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9"/>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1"/>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7" grpId="0" animBg="1"/>
      <p:bldP spid="9" grpId="0" animBg="1"/>
      <p:bldP spid="10" grpId="0" animBg="1"/>
      <p:bldP spid="11" grpId="0"/>
      <p:bldP spid="13" grpId="0" animBg="1"/>
      <p:bldP spid="21" grpId="0" animBg="1"/>
      <p:bldP spid="23" grpId="0" animBg="1"/>
      <p:bldP spid="27" grpId="0"/>
      <p:bldP spid="30" grpId="0"/>
      <p:bldP spid="43" grpId="0" animBg="1"/>
      <p:bldP spid="44" grpId="0"/>
      <p:bldP spid="45" grpId="0" animBg="1"/>
      <p:bldP spid="46" grpId="0" animBg="1"/>
      <p:bldP spid="48" grpId="0" animBg="1"/>
      <p:bldP spid="52" grpId="0" animBg="1"/>
      <p:bldP spid="55" grpId="0"/>
      <p:bldP spid="57" grpId="0"/>
      <p:bldP spid="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DSA Approach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IN" dirty="0"/>
                  <a:t>At the receiving end, the </a:t>
                </a:r>
                <a:r>
                  <a:rPr lang="en-IN" dirty="0">
                    <a:solidFill>
                      <a:srgbClr val="C00000"/>
                    </a:solidFill>
                  </a:rPr>
                  <a:t>hash code </a:t>
                </a:r>
                <a:r>
                  <a:rPr lang="en-IN" dirty="0"/>
                  <a:t>of the incoming message is generated. </a:t>
                </a:r>
              </a:p>
              <a:p>
                <a:r>
                  <a:rPr lang="en-IN" dirty="0"/>
                  <a:t>This plus the </a:t>
                </a:r>
                <a:r>
                  <a:rPr lang="en-IN" dirty="0">
                    <a:solidFill>
                      <a:srgbClr val="C00000"/>
                    </a:solidFill>
                  </a:rPr>
                  <a:t>signature</a:t>
                </a:r>
                <a:r>
                  <a:rPr lang="en-IN" dirty="0"/>
                  <a:t> is input to a </a:t>
                </a:r>
                <a:r>
                  <a:rPr lang="en-IN" dirty="0">
                    <a:solidFill>
                      <a:srgbClr val="C00000"/>
                    </a:solidFill>
                  </a:rPr>
                  <a:t>verification function. </a:t>
                </a:r>
              </a:p>
              <a:p>
                <a:r>
                  <a:rPr lang="en-IN" dirty="0"/>
                  <a:t>The verification function also depends on the global public key(PU</a:t>
                </a:r>
                <a:r>
                  <a:rPr lang="en-IN" baseline="-25000" dirty="0"/>
                  <a:t>G</a:t>
                </a:r>
                <a:r>
                  <a:rPr lang="en-IN" dirty="0"/>
                  <a:t>) as well as the sender’s public key (</a:t>
                </a:r>
                <a:r>
                  <a:rPr lang="en-IN" i="1" dirty="0" err="1"/>
                  <a:t>PU</a:t>
                </a:r>
                <a:r>
                  <a:rPr lang="en-IN" i="1" baseline="-25000" dirty="0" err="1"/>
                  <a:t>a</a:t>
                </a:r>
                <a:r>
                  <a:rPr lang="en-IN" dirty="0"/>
                  <a:t>), which is paired with the sender’s private key.</a:t>
                </a:r>
              </a:p>
              <a:p>
                <a:r>
                  <a:rPr lang="en-IN" dirty="0"/>
                  <a:t>The </a:t>
                </a:r>
                <a:r>
                  <a:rPr lang="en-IN" dirty="0">
                    <a:solidFill>
                      <a:srgbClr val="C00000"/>
                    </a:solidFill>
                  </a:rPr>
                  <a:t>output</a:t>
                </a:r>
                <a:r>
                  <a:rPr lang="en-IN" dirty="0"/>
                  <a:t> of the </a:t>
                </a:r>
                <a:r>
                  <a:rPr lang="en-IN" dirty="0">
                    <a:solidFill>
                      <a:srgbClr val="C00000"/>
                    </a:solidFill>
                  </a:rPr>
                  <a:t>verification function </a:t>
                </a:r>
                <a:r>
                  <a:rPr lang="en-IN" dirty="0"/>
                  <a:t>is a </a:t>
                </a:r>
                <a:r>
                  <a:rPr lang="en-IN" dirty="0">
                    <a:solidFill>
                      <a:srgbClr val="C00000"/>
                    </a:solidFill>
                  </a:rPr>
                  <a:t>value</a:t>
                </a:r>
                <a:r>
                  <a:rPr lang="en-IN" dirty="0"/>
                  <a:t> that is </a:t>
                </a:r>
                <a:r>
                  <a:rPr lang="en-IN" dirty="0">
                    <a:solidFill>
                      <a:srgbClr val="C00000"/>
                    </a:solidFill>
                  </a:rPr>
                  <a:t>equal to the signature component </a:t>
                </a:r>
                <a14:m>
                  <m:oMath xmlns:m="http://schemas.openxmlformats.org/officeDocument/2006/math">
                    <m:r>
                      <a:rPr lang="en-IN" i="1" dirty="0" smtClean="0">
                        <a:solidFill>
                          <a:srgbClr val="C00000"/>
                        </a:solidFill>
                        <a:latin typeface="Cambria Math"/>
                      </a:rPr>
                      <m:t>𝑟</m:t>
                    </m:r>
                  </m:oMath>
                </a14:m>
                <a:r>
                  <a:rPr lang="en-IN" dirty="0">
                    <a:solidFill>
                      <a:srgbClr val="C00000"/>
                    </a:solidFill>
                  </a:rPr>
                  <a:t> if the signature is valid. </a:t>
                </a:r>
              </a:p>
              <a:p>
                <a:r>
                  <a:rPr lang="en-IN" dirty="0"/>
                  <a:t>The signature function is such that only the sender, with knowledge of the private key, could have produced the valid signature.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745" t="-1814" r="-851"/>
                </a:stretch>
              </a:blipFill>
            </p:spPr>
            <p:txBody>
              <a:bodyPr/>
              <a:lstStyle/>
              <a:p>
                <a:r>
                  <a:rPr lang="en-US">
                    <a:noFill/>
                  </a:rPr>
                  <a:t> </a:t>
                </a:r>
              </a:p>
            </p:txBody>
          </p:sp>
        </mc:Fallback>
      </mc:AlternateContent>
    </p:spTree>
    <p:extLst>
      <p:ext uri="{BB962C8B-B14F-4D97-AF65-F5344CB8AC3E}">
        <p14:creationId xmlns:p14="http://schemas.microsoft.com/office/powerpoint/2010/main" val="149025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 Algorithm</a:t>
            </a:r>
          </a:p>
        </p:txBody>
      </p:sp>
      <p:sp>
        <p:nvSpPr>
          <p:cNvPr id="3" name="Content Placeholder 2">
            <a:extLst>
              <a:ext uri="{FF2B5EF4-FFF2-40B4-BE49-F238E27FC236}">
                <a16:creationId xmlns:a16="http://schemas.microsoft.com/office/drawing/2014/main" id="{95D31AE5-75B1-CDCC-07CF-D8DE7F700820}"/>
              </a:ext>
            </a:extLst>
          </p:cNvPr>
          <p:cNvSpPr>
            <a:spLocks noGrp="1"/>
          </p:cNvSpPr>
          <p:nvPr>
            <p:ph idx="1"/>
          </p:nvPr>
        </p:nvSpPr>
        <p:spPr/>
        <p:txBody>
          <a:bodyPr/>
          <a:lstStyle/>
          <a:p>
            <a:endParaRPr lang="en-US"/>
          </a:p>
        </p:txBody>
      </p:sp>
      <p:sp>
        <p:nvSpPr>
          <p:cNvPr id="4" name="Rectangle 3"/>
          <p:cNvSpPr/>
          <p:nvPr/>
        </p:nvSpPr>
        <p:spPr>
          <a:xfrm>
            <a:off x="1714500" y="1088740"/>
            <a:ext cx="8763000" cy="4680520"/>
          </a:xfrm>
          <a:prstGeom prst="rect">
            <a:avLst/>
          </a:prstGeom>
          <a:solidFill>
            <a:srgbClr val="D3D2D2"/>
          </a:solidFill>
        </p:spPr>
        <p:style>
          <a:lnRef idx="2">
            <a:schemeClr val="dk1"/>
          </a:lnRef>
          <a:fillRef idx="1">
            <a:schemeClr val="lt1"/>
          </a:fillRef>
          <a:effectRef idx="0">
            <a:schemeClr val="dk1"/>
          </a:effectRef>
          <a:fontRef idx="minor">
            <a:schemeClr val="dk1"/>
          </a:fontRef>
        </p:style>
        <p:txBody>
          <a:bodyPr rtlCol="0" anchor="t"/>
          <a:lstStyle/>
          <a:p>
            <a:pPr algn="ctr"/>
            <a:r>
              <a:rPr lang="en-IN" sz="2400" b="1" dirty="0">
                <a:solidFill>
                  <a:srgbClr val="C00000"/>
                </a:solidFill>
              </a:rPr>
              <a:t>Global Public-Key Components</a:t>
            </a:r>
          </a:p>
          <a:p>
            <a:pPr algn="ctr"/>
            <a:endParaRPr lang="en-IN" sz="2400" b="1" dirty="0"/>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741170798"/>
                  </p:ext>
                </p:extLst>
              </p:nvPr>
            </p:nvGraphicFramePr>
            <p:xfrm>
              <a:off x="1781014" y="1627953"/>
              <a:ext cx="8629972" cy="4483682"/>
            </p:xfrm>
            <a:graphic>
              <a:graphicData uri="http://schemas.openxmlformats.org/drawingml/2006/table">
                <a:tbl>
                  <a:tblPr firstRow="1" bandRow="1">
                    <a:tableStyleId>{2D5ABB26-0587-4C30-8999-92F81FD0307C}</a:tableStyleId>
                  </a:tblPr>
                  <a:tblGrid>
                    <a:gridCol w="1372019">
                      <a:extLst>
                        <a:ext uri="{9D8B030D-6E8A-4147-A177-3AD203B41FA5}">
                          <a16:colId xmlns:a16="http://schemas.microsoft.com/office/drawing/2014/main" val="20000"/>
                        </a:ext>
                      </a:extLst>
                    </a:gridCol>
                    <a:gridCol w="7257953">
                      <a:extLst>
                        <a:ext uri="{9D8B030D-6E8A-4147-A177-3AD203B41FA5}">
                          <a16:colId xmlns:a16="http://schemas.microsoft.com/office/drawing/2014/main" val="20001"/>
                        </a:ext>
                      </a:extLst>
                    </a:gridCol>
                  </a:tblGrid>
                  <a:tr h="1586805">
                    <a:tc>
                      <a:txBody>
                        <a:bodyPr/>
                        <a:lstStyle/>
                        <a:p>
                          <a:pPr/>
                          <a14:m>
                            <m:oMathPara xmlns:m="http://schemas.openxmlformats.org/officeDocument/2006/math">
                              <m:oMathParaPr>
                                <m:jc m:val="left"/>
                              </m:oMathParaPr>
                              <m:oMath xmlns:m="http://schemas.openxmlformats.org/officeDocument/2006/math">
                                <m:r>
                                  <a:rPr lang="en-IN" sz="2400" i="1" dirty="0" smtClean="0">
                                    <a:latin typeface="Cambria Math"/>
                                  </a:rPr>
                                  <m:t>𝑝</m:t>
                                </m:r>
                                <m:r>
                                  <a:rPr lang="en-IN" sz="2400" b="0" i="0" dirty="0" smtClean="0">
                                    <a:latin typeface="Cambria Math"/>
                                  </a:rPr>
                                  <m:t> :</m:t>
                                </m:r>
                              </m:oMath>
                            </m:oMathPara>
                          </a14:m>
                          <a:endParaRPr lang="en-IN"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a:solidFill>
                                <a:schemeClr val="dk1"/>
                              </a:solidFill>
                            </a:rPr>
                            <a:t>Prime number where</a:t>
                          </a:r>
                          <a:r>
                            <a:rPr lang="en-IN" sz="2400" baseline="0" dirty="0"/>
                            <a:t> </a:t>
                          </a:r>
                          <a14:m>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a:rPr>
                                    <m:t>2</m:t>
                                  </m:r>
                                </m:e>
                                <m:sup>
                                  <m:r>
                                    <a:rPr lang="en-IN" sz="2400" b="0" i="1" smtClean="0">
                                      <a:latin typeface="Cambria Math"/>
                                    </a:rPr>
                                    <m:t>𝐿</m:t>
                                  </m:r>
                                  <m:r>
                                    <a:rPr lang="en-IN" sz="2400" b="0" i="1" smtClean="0">
                                      <a:latin typeface="Cambria Math"/>
                                    </a:rPr>
                                    <m:t>−1</m:t>
                                  </m:r>
                                </m:sup>
                              </m:sSup>
                              <m:r>
                                <a:rPr lang="en-IN" sz="2400" b="0" i="0" smtClean="0">
                                  <a:latin typeface="Cambria Math"/>
                                </a:rPr>
                                <m:t>&lt;</m:t>
                              </m:r>
                              <m:r>
                                <m:rPr>
                                  <m:sty m:val="p"/>
                                </m:rPr>
                                <a:rPr lang="en-IN" sz="2400" b="0" i="0" smtClean="0">
                                  <a:latin typeface="Cambria Math"/>
                                </a:rPr>
                                <m:t>p</m:t>
                              </m:r>
                              <m:r>
                                <a:rPr lang="en-IN" sz="2400" b="0" i="0" smtClean="0">
                                  <a:latin typeface="Cambria Math"/>
                                </a:rPr>
                                <m:t>&lt; </m:t>
                              </m:r>
                              <m:sSup>
                                <m:sSupPr>
                                  <m:ctrlPr>
                                    <a:rPr lang="en-IN" sz="2400" b="0" i="1" smtClean="0">
                                      <a:latin typeface="Cambria Math" panose="02040503050406030204" pitchFamily="18" charset="0"/>
                                    </a:rPr>
                                  </m:ctrlPr>
                                </m:sSupPr>
                                <m:e>
                                  <m:r>
                                    <a:rPr lang="en-IN" sz="2400" b="0" i="1" smtClean="0">
                                      <a:latin typeface="Cambria Math"/>
                                    </a:rPr>
                                    <m:t>2</m:t>
                                  </m:r>
                                </m:e>
                                <m:sup>
                                  <m:r>
                                    <a:rPr lang="en-IN" sz="2400" b="0" i="1" smtClean="0">
                                      <a:latin typeface="Cambria Math"/>
                                    </a:rPr>
                                    <m:t>𝐿</m:t>
                                  </m:r>
                                </m:sup>
                              </m:sSup>
                            </m:oMath>
                          </a14:m>
                          <a:endParaRPr lang="en-IN" sz="2400" baseline="30000" dirty="0"/>
                        </a:p>
                        <a:p>
                          <a:pPr marL="0" marR="0" indent="9525" algn="l" defTabSz="914400" rtl="0" eaLnBrk="1" fontAlgn="auto" latinLnBrk="0" hangingPunct="1">
                            <a:lnSpc>
                              <a:spcPct val="100000"/>
                            </a:lnSpc>
                            <a:spcBef>
                              <a:spcPts val="0"/>
                            </a:spcBef>
                            <a:spcAft>
                              <a:spcPts val="0"/>
                            </a:spcAft>
                            <a:buClrTx/>
                            <a:buSzTx/>
                            <a:buFontTx/>
                            <a:buNone/>
                            <a:tabLst/>
                            <a:defRPr/>
                          </a:pPr>
                          <a:r>
                            <a:rPr lang="en-IN" sz="2400" dirty="0"/>
                            <a:t>For</a:t>
                          </a:r>
                          <a:r>
                            <a:rPr lang="en-IN" sz="2400" baseline="0" dirty="0"/>
                            <a:t> </a:t>
                          </a:r>
                          <a14:m>
                            <m:oMath xmlns:m="http://schemas.openxmlformats.org/officeDocument/2006/math">
                              <m:r>
                                <a:rPr lang="en-IN" sz="2400" b="0" i="1" smtClean="0">
                                  <a:latin typeface="Cambria Math"/>
                                </a:rPr>
                                <m:t>512≤</m:t>
                              </m:r>
                              <m:r>
                                <a:rPr lang="en-IN" sz="2400" b="0" i="1" smtClean="0">
                                  <a:latin typeface="Cambria Math"/>
                                </a:rPr>
                                <m:t>𝐿</m:t>
                              </m:r>
                              <m:r>
                                <a:rPr lang="en-IN" sz="2400" b="0" i="1" smtClean="0">
                                  <a:latin typeface="Cambria Math"/>
                                </a:rPr>
                                <m:t>≤1024</m:t>
                              </m:r>
                            </m:oMath>
                          </a14:m>
                          <a:r>
                            <a:rPr lang="en-IN" sz="2400" dirty="0"/>
                            <a:t> and </a:t>
                          </a:r>
                          <a14:m>
                            <m:oMath xmlns:m="http://schemas.openxmlformats.org/officeDocument/2006/math">
                              <m:r>
                                <a:rPr lang="en-IN" sz="2400" b="0" i="1" smtClean="0">
                                  <a:latin typeface="Cambria Math"/>
                                </a:rPr>
                                <m:t>𝐿</m:t>
                              </m:r>
                            </m:oMath>
                          </a14:m>
                          <a:r>
                            <a:rPr lang="en-IN" sz="2400" dirty="0"/>
                            <a:t> a multiple of 64; </a:t>
                          </a:r>
                        </a:p>
                        <a:p>
                          <a:pPr marL="0" marR="0" indent="0" algn="l" defTabSz="914400" rtl="0" eaLnBrk="1" fontAlgn="auto" latinLnBrk="0" hangingPunct="1">
                            <a:lnSpc>
                              <a:spcPct val="100000"/>
                            </a:lnSpc>
                            <a:spcBef>
                              <a:spcPts val="0"/>
                            </a:spcBef>
                            <a:spcAft>
                              <a:spcPts val="0"/>
                            </a:spcAft>
                            <a:buClrTx/>
                            <a:buSzTx/>
                            <a:buFontTx/>
                            <a:buNone/>
                            <a:tabLst/>
                            <a:defRPr/>
                          </a:pPr>
                          <a:r>
                            <a:rPr lang="en-IN" sz="2400" dirty="0"/>
                            <a:t>i.e., bit length of between 512 and 1024 bits in increments of 64 bits.</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2400" baseline="30000" dirty="0">
                            <a:solidFill>
                              <a:schemeClr val="dk1"/>
                            </a:solidFill>
                          </a:endParaRPr>
                        </a:p>
                      </a:txBody>
                      <a:tcPr/>
                    </a:tc>
                    <a:extLst>
                      <a:ext uri="{0D108BD9-81ED-4DB2-BD59-A6C34878D82A}">
                        <a16:rowId xmlns:a16="http://schemas.microsoft.com/office/drawing/2014/main" val="10000"/>
                      </a:ext>
                    </a:extLst>
                  </a:tr>
                  <a:tr h="1098557">
                    <a:tc>
                      <a:txBody>
                        <a:bodyPr/>
                        <a:lstStyle/>
                        <a:p>
                          <a:pPr/>
                          <a14:m>
                            <m:oMathPara xmlns:m="http://schemas.openxmlformats.org/officeDocument/2006/math">
                              <m:oMathParaPr>
                                <m:jc m:val="left"/>
                              </m:oMathParaPr>
                              <m:oMath xmlns:m="http://schemas.openxmlformats.org/officeDocument/2006/math">
                                <m:r>
                                  <a:rPr lang="en-IN" sz="2400" i="1" dirty="0" smtClean="0">
                                    <a:latin typeface="Cambria Math"/>
                                  </a:rPr>
                                  <m:t>𝑞</m:t>
                                </m:r>
                                <m:r>
                                  <a:rPr lang="en-IN" sz="2400" b="0" i="0" dirty="0" smtClean="0">
                                    <a:latin typeface="Cambria Math"/>
                                  </a:rPr>
                                  <m:t> :</m:t>
                                </m:r>
                              </m:oMath>
                            </m:oMathPara>
                          </a14:m>
                          <a:endParaRPr lang="en-IN" sz="2400" dirty="0"/>
                        </a:p>
                      </a:txBody>
                      <a:tcPr/>
                    </a:tc>
                    <a:tc>
                      <a:txBody>
                        <a:bodyPr/>
                        <a:lstStyle/>
                        <a:p>
                          <a:r>
                            <a:rPr lang="en-IN" sz="2400" dirty="0"/>
                            <a:t>Prime</a:t>
                          </a:r>
                          <a:r>
                            <a:rPr lang="en-IN" sz="2400" baseline="0" dirty="0"/>
                            <a:t> divisor of </a:t>
                          </a:r>
                          <a14:m>
                            <m:oMath xmlns:m="http://schemas.openxmlformats.org/officeDocument/2006/math">
                              <m:r>
                                <a:rPr lang="en-IN" sz="2400" b="0" i="1" baseline="0" smtClean="0">
                                  <a:latin typeface="Cambria Math"/>
                                </a:rPr>
                                <m:t>(</m:t>
                              </m:r>
                              <m:r>
                                <a:rPr lang="en-IN" sz="2400" b="0" i="1" baseline="0" smtClean="0">
                                  <a:latin typeface="Cambria Math"/>
                                </a:rPr>
                                <m:t>𝑝</m:t>
                              </m:r>
                              <m:r>
                                <a:rPr lang="en-IN" sz="2400" b="0" i="1" baseline="0" smtClean="0">
                                  <a:latin typeface="Cambria Math"/>
                                </a:rPr>
                                <m:t>−1)</m:t>
                              </m:r>
                            </m:oMath>
                          </a14:m>
                          <a:r>
                            <a:rPr lang="en-IN" sz="2400" baseline="0" dirty="0"/>
                            <a:t>, where </a:t>
                          </a:r>
                          <a14:m>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a:rPr>
                                    <m:t>2</m:t>
                                  </m:r>
                                </m:e>
                                <m:sup>
                                  <m:r>
                                    <a:rPr lang="en-IN" sz="2400" b="0" i="1" smtClean="0">
                                      <a:latin typeface="Cambria Math"/>
                                    </a:rPr>
                                    <m:t>𝑁</m:t>
                                  </m:r>
                                  <m:r>
                                    <a:rPr lang="en-IN" sz="2400" b="0" i="1" smtClean="0">
                                      <a:latin typeface="Cambria Math"/>
                                    </a:rPr>
                                    <m:t>−1</m:t>
                                  </m:r>
                                </m:sup>
                              </m:sSup>
                              <m:r>
                                <a:rPr lang="en-IN" sz="2400" b="0" i="0" smtClean="0">
                                  <a:latin typeface="Cambria Math"/>
                                </a:rPr>
                                <m:t>&lt;</m:t>
                              </m:r>
                              <m:r>
                                <m:rPr>
                                  <m:sty m:val="p"/>
                                </m:rPr>
                                <a:rPr lang="en-IN" sz="2400" b="0" i="0" smtClean="0">
                                  <a:latin typeface="Cambria Math"/>
                                </a:rPr>
                                <m:t>p</m:t>
                              </m:r>
                              <m:r>
                                <a:rPr lang="en-IN" sz="2400" b="0" i="0" smtClean="0">
                                  <a:latin typeface="Cambria Math"/>
                                </a:rPr>
                                <m:t>&lt; </m:t>
                              </m:r>
                              <m:sSup>
                                <m:sSupPr>
                                  <m:ctrlPr>
                                    <a:rPr lang="en-IN" sz="2400" b="0" i="1" smtClean="0">
                                      <a:latin typeface="Cambria Math" panose="02040503050406030204" pitchFamily="18" charset="0"/>
                                    </a:rPr>
                                  </m:ctrlPr>
                                </m:sSupPr>
                                <m:e>
                                  <m:r>
                                    <a:rPr lang="en-IN" sz="2400" b="0" i="1" smtClean="0">
                                      <a:latin typeface="Cambria Math"/>
                                    </a:rPr>
                                    <m:t>2</m:t>
                                  </m:r>
                                </m:e>
                                <m:sup>
                                  <m:r>
                                    <a:rPr lang="en-IN" sz="2400" b="0" i="1" smtClean="0">
                                      <a:latin typeface="Cambria Math"/>
                                    </a:rPr>
                                    <m:t>𝑁</m:t>
                                  </m:r>
                                </m:sup>
                              </m:sSup>
                            </m:oMath>
                          </a14:m>
                          <a:endParaRPr lang="en-IN" sz="2400" baseline="0" dirty="0"/>
                        </a:p>
                        <a:p>
                          <a:r>
                            <a:rPr lang="en-IN" sz="2400" baseline="0" dirty="0"/>
                            <a:t>i.e., bit length of </a:t>
                          </a:r>
                          <a14:m>
                            <m:oMath xmlns:m="http://schemas.openxmlformats.org/officeDocument/2006/math">
                              <m:r>
                                <a:rPr lang="en-IN" sz="2400" b="0" i="1" baseline="0" smtClean="0">
                                  <a:latin typeface="Cambria Math"/>
                                </a:rPr>
                                <m:t>𝑁</m:t>
                              </m:r>
                            </m:oMath>
                          </a14:m>
                          <a:r>
                            <a:rPr lang="en-IN" sz="2400" baseline="0" dirty="0"/>
                            <a:t> bits.</a:t>
                          </a:r>
                        </a:p>
                      </a:txBody>
                      <a:tcPr/>
                    </a:tc>
                    <a:extLst>
                      <a:ext uri="{0D108BD9-81ED-4DB2-BD59-A6C34878D82A}">
                        <a16:rowId xmlns:a16="http://schemas.microsoft.com/office/drawing/2014/main" val="10001"/>
                      </a:ext>
                    </a:extLst>
                  </a:tr>
                  <a:tr h="1586805">
                    <a:tc>
                      <a:txBody>
                        <a:bodyPr/>
                        <a:lstStyle/>
                        <a:p>
                          <a:pPr/>
                          <a14:m>
                            <m:oMathPara xmlns:m="http://schemas.openxmlformats.org/officeDocument/2006/math">
                              <m:oMathParaPr>
                                <m:jc m:val="left"/>
                              </m:oMathParaPr>
                              <m:oMath xmlns:m="http://schemas.openxmlformats.org/officeDocument/2006/math">
                                <m:r>
                                  <a:rPr lang="en-IN" sz="2400" i="1" dirty="0" smtClean="0">
                                    <a:latin typeface="Cambria Math"/>
                                  </a:rPr>
                                  <m:t>𝑔</m:t>
                                </m:r>
                                <m:r>
                                  <a:rPr lang="en-IN" sz="2400" b="0" i="0" dirty="0" smtClean="0">
                                    <a:latin typeface="Cambria Math"/>
                                  </a:rPr>
                                  <m:t> :</m:t>
                                </m:r>
                              </m:oMath>
                            </m:oMathPara>
                          </a14:m>
                          <a:endParaRPr lang="en-IN" sz="2400" dirty="0"/>
                        </a:p>
                      </a:txBody>
                      <a:tcPr/>
                    </a:tc>
                    <a:tc>
                      <a:txBody>
                        <a:bodyPr/>
                        <a:lstStyle/>
                        <a:p>
                          <a14:m>
                            <m:oMath xmlns:m="http://schemas.openxmlformats.org/officeDocument/2006/math">
                              <m:r>
                                <a:rPr lang="en-IN" sz="2400" b="0" i="1" smtClean="0">
                                  <a:latin typeface="Cambria Math"/>
                                </a:rPr>
                                <m:t>=</m:t>
                              </m:r>
                              <m:sSup>
                                <m:sSupPr>
                                  <m:ctrlPr>
                                    <a:rPr lang="en-IN" sz="2400" b="0" i="1" smtClean="0">
                                      <a:latin typeface="Cambria Math" panose="02040503050406030204" pitchFamily="18" charset="0"/>
                                    </a:rPr>
                                  </m:ctrlPr>
                                </m:sSupPr>
                                <m:e>
                                  <m:r>
                                    <a:rPr lang="en-IN" sz="2400" b="0" i="1" smtClean="0">
                                      <a:latin typeface="Cambria Math"/>
                                    </a:rPr>
                                    <m:t>h</m:t>
                                  </m:r>
                                </m:e>
                                <m:sup>
                                  <m:r>
                                    <a:rPr lang="en-IN" sz="2400" b="0" i="1" smtClean="0">
                                      <a:latin typeface="Cambria Math"/>
                                    </a:rPr>
                                    <m:t>(</m:t>
                                  </m:r>
                                  <m:r>
                                    <a:rPr lang="en-IN" sz="2400" b="0" i="1" smtClean="0">
                                      <a:latin typeface="Cambria Math"/>
                                    </a:rPr>
                                    <m:t>𝑝</m:t>
                                  </m:r>
                                  <m:r>
                                    <a:rPr lang="en-IN" sz="2400" b="0" i="1" smtClean="0">
                                      <a:latin typeface="Cambria Math"/>
                                    </a:rPr>
                                    <m:t>−1)/</m:t>
                                  </m:r>
                                  <m:r>
                                    <a:rPr lang="en-IN" sz="2400" b="0" i="1" smtClean="0">
                                      <a:latin typeface="Cambria Math"/>
                                    </a:rPr>
                                    <m:t>𝑞</m:t>
                                  </m:r>
                                </m:sup>
                              </m:sSup>
                            </m:oMath>
                          </a14:m>
                          <a:r>
                            <a:rPr lang="en-IN" sz="2400" dirty="0"/>
                            <a:t> </a:t>
                          </a:r>
                          <a14:m>
                            <m:oMath xmlns:m="http://schemas.openxmlformats.org/officeDocument/2006/math">
                              <m:r>
                                <a:rPr lang="en-IN" sz="2400" b="0" i="1" dirty="0" smtClean="0">
                                  <a:latin typeface="Cambria Math"/>
                                </a:rPr>
                                <m:t>𝑚𝑜𝑑</m:t>
                              </m:r>
                              <m:r>
                                <a:rPr lang="en-IN" sz="2400" b="0" i="1" dirty="0" smtClean="0">
                                  <a:latin typeface="Cambria Math"/>
                                </a:rPr>
                                <m:t> </m:t>
                              </m:r>
                              <m:r>
                                <a:rPr lang="en-IN" sz="2400" b="0" i="1" dirty="0" smtClean="0">
                                  <a:latin typeface="Cambria Math"/>
                                </a:rPr>
                                <m:t>𝑝</m:t>
                              </m:r>
                            </m:oMath>
                          </a14:m>
                          <a:endParaRPr lang="en-IN" sz="2400" dirty="0"/>
                        </a:p>
                        <a:p>
                          <a:r>
                            <a:rPr lang="en-IN" sz="2400" dirty="0"/>
                            <a:t>Where </a:t>
                          </a:r>
                          <a14:m>
                            <m:oMath xmlns:m="http://schemas.openxmlformats.org/officeDocument/2006/math">
                              <m:r>
                                <a:rPr lang="en-IN" sz="2400" b="0" i="1" smtClean="0">
                                  <a:latin typeface="Cambria Math"/>
                                </a:rPr>
                                <m:t>h</m:t>
                              </m:r>
                            </m:oMath>
                          </a14:m>
                          <a:r>
                            <a:rPr lang="en-IN" sz="2400" dirty="0"/>
                            <a:t> is any integer with</a:t>
                          </a:r>
                          <a:r>
                            <a:rPr lang="en-IN" sz="2400" baseline="0" dirty="0"/>
                            <a:t> </a:t>
                          </a:r>
                          <a14:m>
                            <m:oMath xmlns:m="http://schemas.openxmlformats.org/officeDocument/2006/math">
                              <m:r>
                                <a:rPr lang="en-IN" sz="2400" b="0" i="1" smtClean="0">
                                  <a:latin typeface="Cambria Math"/>
                                </a:rPr>
                                <m:t>1&lt;</m:t>
                              </m:r>
                              <m:r>
                                <a:rPr lang="en-IN" sz="2400" b="0" i="1" smtClean="0">
                                  <a:latin typeface="Cambria Math"/>
                                </a:rPr>
                                <m:t>h</m:t>
                              </m:r>
                              <m:r>
                                <a:rPr lang="en-IN" sz="2400" b="0" i="1" smtClean="0">
                                  <a:latin typeface="Cambria Math"/>
                                </a:rPr>
                                <m:t>&lt;(</m:t>
                              </m:r>
                              <m:r>
                                <a:rPr lang="en-IN" sz="2400" b="0" i="1" smtClean="0">
                                  <a:latin typeface="Cambria Math"/>
                                </a:rPr>
                                <m:t>𝑝</m:t>
                              </m:r>
                              <m:r>
                                <a:rPr lang="en-IN" sz="2400" b="0" i="1" smtClean="0">
                                  <a:latin typeface="Cambria Math"/>
                                </a:rPr>
                                <m:t>−1)</m:t>
                              </m:r>
                            </m:oMath>
                          </a14:m>
                          <a:endParaRPr lang="en-IN" sz="2400" dirty="0"/>
                        </a:p>
                        <a:p>
                          <a:r>
                            <a:rPr lang="en-IN" sz="2400" dirty="0"/>
                            <a:t>Such that</a:t>
                          </a:r>
                          <a:r>
                            <a:rPr lang="en-IN" sz="2400" b="0" dirty="0"/>
                            <a:t> </a:t>
                          </a:r>
                          <a14:m>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a:rPr>
                                    <m:t>h</m:t>
                                  </m:r>
                                </m:e>
                                <m:sup>
                                  <m:r>
                                    <a:rPr lang="en-IN" sz="2400" b="0" i="1" smtClean="0">
                                      <a:latin typeface="Cambria Math"/>
                                    </a:rPr>
                                    <m:t>(</m:t>
                                  </m:r>
                                  <m:r>
                                    <a:rPr lang="en-IN" sz="2400" b="0" i="1" smtClean="0">
                                      <a:latin typeface="Cambria Math"/>
                                    </a:rPr>
                                    <m:t>𝑝</m:t>
                                  </m:r>
                                  <m:r>
                                    <a:rPr lang="en-IN" sz="2400" b="0" i="1" smtClean="0">
                                      <a:latin typeface="Cambria Math"/>
                                    </a:rPr>
                                    <m:t>−1)/</m:t>
                                  </m:r>
                                  <m:r>
                                    <a:rPr lang="en-IN" sz="2400" b="0" i="1" smtClean="0">
                                      <a:latin typeface="Cambria Math"/>
                                    </a:rPr>
                                    <m:t>𝑞</m:t>
                                  </m:r>
                                </m:sup>
                              </m:sSup>
                              <m:r>
                                <m:rPr>
                                  <m:sty m:val="p"/>
                                </m:rPr>
                                <a:rPr lang="en-IN" sz="2400" b="0" i="0" smtClean="0">
                                  <a:latin typeface="Cambria Math"/>
                                </a:rPr>
                                <m:t>mod</m:t>
                              </m:r>
                              <m:r>
                                <a:rPr lang="en-IN" sz="2400" b="0" i="0" smtClean="0">
                                  <a:latin typeface="Cambria Math"/>
                                </a:rPr>
                                <m:t> </m:t>
                              </m:r>
                              <m:r>
                                <m:rPr>
                                  <m:sty m:val="p"/>
                                </m:rPr>
                                <a:rPr lang="en-IN" sz="2400" b="0" i="0" smtClean="0">
                                  <a:latin typeface="Cambria Math"/>
                                </a:rPr>
                                <m:t>p</m:t>
                              </m:r>
                              <m:r>
                                <a:rPr lang="en-IN" sz="2400" b="0" i="0" smtClean="0">
                                  <a:latin typeface="Cambria Math"/>
                                </a:rPr>
                                <m:t>&gt;1</m:t>
                              </m:r>
                            </m:oMath>
                          </a14:m>
                          <a:endParaRPr lang="en-IN" sz="2400" dirty="0"/>
                        </a:p>
                      </a:txBody>
                      <a:tcPr/>
                    </a:tc>
                    <a:extLst>
                      <a:ext uri="{0D108BD9-81ED-4DB2-BD59-A6C34878D82A}">
                        <a16:rowId xmlns:a16="http://schemas.microsoft.com/office/drawing/2014/main" val="10002"/>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741170798"/>
                  </p:ext>
                </p:extLst>
              </p:nvPr>
            </p:nvGraphicFramePr>
            <p:xfrm>
              <a:off x="1781014" y="1627953"/>
              <a:ext cx="8629972" cy="4483682"/>
            </p:xfrm>
            <a:graphic>
              <a:graphicData uri="http://schemas.openxmlformats.org/drawingml/2006/table">
                <a:tbl>
                  <a:tblPr firstRow="1" bandRow="1">
                    <a:tableStyleId>{2D5ABB26-0587-4C30-8999-92F81FD0307C}</a:tableStyleId>
                  </a:tblPr>
                  <a:tblGrid>
                    <a:gridCol w="1372019">
                      <a:extLst>
                        <a:ext uri="{9D8B030D-6E8A-4147-A177-3AD203B41FA5}">
                          <a16:colId xmlns:a16="http://schemas.microsoft.com/office/drawing/2014/main" val="20000"/>
                        </a:ext>
                      </a:extLst>
                    </a:gridCol>
                    <a:gridCol w="7257953">
                      <a:extLst>
                        <a:ext uri="{9D8B030D-6E8A-4147-A177-3AD203B41FA5}">
                          <a16:colId xmlns:a16="http://schemas.microsoft.com/office/drawing/2014/main" val="20001"/>
                        </a:ext>
                      </a:extLst>
                    </a:gridCol>
                  </a:tblGrid>
                  <a:tr h="1798320">
                    <a:tc>
                      <a:txBody>
                        <a:bodyPr/>
                        <a:lstStyle/>
                        <a:p>
                          <a:endParaRPr lang="en-US"/>
                        </a:p>
                      </a:txBody>
                      <a:tcPr>
                        <a:blipFill>
                          <a:blip r:embed="rId2"/>
                          <a:stretch>
                            <a:fillRect t="-2817" r="-529630" b="-149296"/>
                          </a:stretch>
                        </a:blipFill>
                      </a:tcPr>
                    </a:tc>
                    <a:tc>
                      <a:txBody>
                        <a:bodyPr/>
                        <a:lstStyle/>
                        <a:p>
                          <a:endParaRPr lang="en-US"/>
                        </a:p>
                      </a:txBody>
                      <a:tcPr>
                        <a:blipFill>
                          <a:blip r:embed="rId2"/>
                          <a:stretch>
                            <a:fillRect l="-18881" t="-2817" b="-149296"/>
                          </a:stretch>
                        </a:blipFill>
                      </a:tcPr>
                    </a:tc>
                    <a:extLst>
                      <a:ext uri="{0D108BD9-81ED-4DB2-BD59-A6C34878D82A}">
                        <a16:rowId xmlns:a16="http://schemas.microsoft.com/office/drawing/2014/main" val="10000"/>
                      </a:ext>
                    </a:extLst>
                  </a:tr>
                  <a:tr h="1098557">
                    <a:tc>
                      <a:txBody>
                        <a:bodyPr/>
                        <a:lstStyle/>
                        <a:p>
                          <a:endParaRPr lang="en-US"/>
                        </a:p>
                      </a:txBody>
                      <a:tcPr>
                        <a:blipFill>
                          <a:blip r:embed="rId2"/>
                          <a:stretch>
                            <a:fillRect t="-167816" r="-529630" b="-143678"/>
                          </a:stretch>
                        </a:blipFill>
                      </a:tcPr>
                    </a:tc>
                    <a:tc>
                      <a:txBody>
                        <a:bodyPr/>
                        <a:lstStyle/>
                        <a:p>
                          <a:endParaRPr lang="en-US"/>
                        </a:p>
                      </a:txBody>
                      <a:tcPr>
                        <a:blipFill>
                          <a:blip r:embed="rId2"/>
                          <a:stretch>
                            <a:fillRect l="-18881" t="-167816" b="-143678"/>
                          </a:stretch>
                        </a:blipFill>
                      </a:tcPr>
                    </a:tc>
                    <a:extLst>
                      <a:ext uri="{0D108BD9-81ED-4DB2-BD59-A6C34878D82A}">
                        <a16:rowId xmlns:a16="http://schemas.microsoft.com/office/drawing/2014/main" val="10001"/>
                      </a:ext>
                    </a:extLst>
                  </a:tr>
                  <a:tr h="1586805">
                    <a:tc>
                      <a:txBody>
                        <a:bodyPr/>
                        <a:lstStyle/>
                        <a:p>
                          <a:endParaRPr lang="en-US"/>
                        </a:p>
                      </a:txBody>
                      <a:tcPr>
                        <a:blipFill>
                          <a:blip r:embed="rId2"/>
                          <a:stretch>
                            <a:fillRect t="-186400" r="-529630"/>
                          </a:stretch>
                        </a:blipFill>
                      </a:tcPr>
                    </a:tc>
                    <a:tc>
                      <a:txBody>
                        <a:bodyPr/>
                        <a:lstStyle/>
                        <a:p>
                          <a:endParaRPr lang="en-US"/>
                        </a:p>
                      </a:txBody>
                      <a:tcPr>
                        <a:blipFill>
                          <a:blip r:embed="rId2"/>
                          <a:stretch>
                            <a:fillRect l="-18881" t="-186400"/>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08537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 Algorithm</a:t>
            </a:r>
          </a:p>
        </p:txBody>
      </p:sp>
      <p:sp>
        <p:nvSpPr>
          <p:cNvPr id="3" name="Content Placeholder 2">
            <a:extLst>
              <a:ext uri="{FF2B5EF4-FFF2-40B4-BE49-F238E27FC236}">
                <a16:creationId xmlns:a16="http://schemas.microsoft.com/office/drawing/2014/main" id="{AFD3A558-6875-30ED-04C3-17A3A7E8BA48}"/>
              </a:ext>
            </a:extLst>
          </p:cNvPr>
          <p:cNvSpPr>
            <a:spLocks noGrp="1"/>
          </p:cNvSpPr>
          <p:nvPr>
            <p:ph idx="1"/>
          </p:nvPr>
        </p:nvSpPr>
        <p:spPr/>
        <p:txBody>
          <a:bodyPr/>
          <a:lstStyle/>
          <a:p>
            <a:endParaRPr lang="en-US"/>
          </a:p>
        </p:txBody>
      </p:sp>
      <p:sp>
        <p:nvSpPr>
          <p:cNvPr id="4" name="Rounded Rectangle 3"/>
          <p:cNvSpPr/>
          <p:nvPr/>
        </p:nvSpPr>
        <p:spPr>
          <a:xfrm>
            <a:off x="1693696" y="1122648"/>
            <a:ext cx="8763000" cy="1262236"/>
          </a:xfrm>
          <a:prstGeom prst="roundRect">
            <a:avLst>
              <a:gd name="adj" fmla="val 10155"/>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en-IN" sz="2400" b="1" dirty="0">
                <a:ln w="0"/>
                <a:solidFill>
                  <a:schemeClr val="tx1"/>
                </a:solidFill>
                <a:effectLst>
                  <a:outerShdw blurRad="38100" dist="19050" dir="2700000" algn="tl" rotWithShape="0">
                    <a:schemeClr val="dk1">
                      <a:alpha val="40000"/>
                    </a:schemeClr>
                  </a:outerShdw>
                </a:effectLst>
              </a:rPr>
              <a:t>User’s Private key</a:t>
            </a:r>
          </a:p>
          <a:p>
            <a:pPr>
              <a:lnSpc>
                <a:spcPct val="150000"/>
              </a:lnSpc>
            </a:pPr>
            <a:r>
              <a:rPr lang="en-IN" sz="2400" dirty="0">
                <a:ln w="0"/>
                <a:solidFill>
                  <a:schemeClr val="tx1"/>
                </a:solidFill>
                <a:effectLst>
                  <a:outerShdw blurRad="38100" dist="19050" dir="2700000" algn="tl" rotWithShape="0">
                    <a:schemeClr val="dk1">
                      <a:alpha val="40000"/>
                    </a:schemeClr>
                  </a:outerShdw>
                </a:effectLst>
              </a:rPr>
              <a:t>            </a:t>
            </a:r>
          </a:p>
        </p:txBody>
      </p:sp>
      <p:sp>
        <p:nvSpPr>
          <p:cNvPr id="5" name="Rounded Rectangle 4"/>
          <p:cNvSpPr/>
          <p:nvPr/>
        </p:nvSpPr>
        <p:spPr>
          <a:xfrm>
            <a:off x="1693696" y="2708000"/>
            <a:ext cx="8763000" cy="1333068"/>
          </a:xfrm>
          <a:prstGeom prst="roundRect">
            <a:avLst>
              <a:gd name="adj" fmla="val 8189"/>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en-IN" sz="2400" b="1" dirty="0">
                <a:ln w="0"/>
                <a:solidFill>
                  <a:schemeClr val="tx1"/>
                </a:solidFill>
                <a:effectLst>
                  <a:outerShdw blurRad="38100" dist="19050" dir="2700000" algn="tl" rotWithShape="0">
                    <a:schemeClr val="dk1">
                      <a:alpha val="40000"/>
                    </a:schemeClr>
                  </a:outerShdw>
                </a:effectLst>
              </a:rPr>
              <a:t>User’s Public key</a:t>
            </a:r>
          </a:p>
          <a:p>
            <a:pPr>
              <a:lnSpc>
                <a:spcPct val="150000"/>
              </a:lnSpc>
            </a:pPr>
            <a:r>
              <a:rPr lang="en-IN" sz="2400" dirty="0">
                <a:ln w="0"/>
                <a:solidFill>
                  <a:schemeClr val="tx1"/>
                </a:solidFill>
                <a:effectLst>
                  <a:outerShdw blurRad="38100" dist="19050" dir="2700000" algn="tl" rotWithShape="0">
                    <a:schemeClr val="dk1">
                      <a:alpha val="40000"/>
                    </a:schemeClr>
                  </a:outerShdw>
                </a:effectLst>
              </a:rPr>
              <a:t>            </a:t>
            </a:r>
          </a:p>
        </p:txBody>
      </p:sp>
      <p:sp>
        <p:nvSpPr>
          <p:cNvPr id="6" name="Rounded Rectangle 5"/>
          <p:cNvSpPr/>
          <p:nvPr/>
        </p:nvSpPr>
        <p:spPr>
          <a:xfrm>
            <a:off x="1687644" y="4288532"/>
            <a:ext cx="8763000" cy="1300708"/>
          </a:xfrm>
          <a:prstGeom prst="roundRect">
            <a:avLst>
              <a:gd name="adj" fmla="val 9558"/>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en-IN" sz="2400" b="1" dirty="0">
                <a:ln w="0"/>
                <a:solidFill>
                  <a:schemeClr val="tx1"/>
                </a:solidFill>
                <a:effectLst>
                  <a:outerShdw blurRad="38100" dist="19050" dir="2700000" algn="tl" rotWithShape="0">
                    <a:schemeClr val="dk1">
                      <a:alpha val="40000"/>
                    </a:schemeClr>
                  </a:outerShdw>
                </a:effectLst>
              </a:rPr>
              <a:t>User’s Per-Message Secret Number</a:t>
            </a:r>
          </a:p>
          <a:p>
            <a:pPr>
              <a:lnSpc>
                <a:spcPct val="150000"/>
              </a:lnSpc>
            </a:pPr>
            <a:r>
              <a:rPr lang="en-IN" sz="2400" dirty="0"/>
              <a:t>            </a:t>
            </a:r>
          </a:p>
        </p:txBody>
      </p:sp>
      <mc:AlternateContent xmlns:mc="http://schemas.openxmlformats.org/markup-compatibility/2006" xmlns:a14="http://schemas.microsoft.com/office/drawing/2010/main">
        <mc:Choice Requires="a14">
          <p:graphicFrame>
            <p:nvGraphicFramePr>
              <p:cNvPr id="8" name="Table 7"/>
              <p:cNvGraphicFramePr>
                <a:graphicFrameLocks noGrp="1"/>
              </p:cNvGraphicFramePr>
              <p:nvPr/>
            </p:nvGraphicFramePr>
            <p:xfrm>
              <a:off x="1991544" y="1639652"/>
              <a:ext cx="8244916" cy="457200"/>
            </p:xfrm>
            <a:graphic>
              <a:graphicData uri="http://schemas.openxmlformats.org/drawingml/2006/table">
                <a:tbl>
                  <a:tblPr firstRow="1" bandRow="1">
                    <a:tableStyleId>{2D5ABB26-0587-4C30-8999-92F81FD0307C}</a:tableStyleId>
                  </a:tblPr>
                  <a:tblGrid>
                    <a:gridCol w="957228">
                      <a:extLst>
                        <a:ext uri="{9D8B030D-6E8A-4147-A177-3AD203B41FA5}">
                          <a16:colId xmlns:a16="http://schemas.microsoft.com/office/drawing/2014/main" val="20000"/>
                        </a:ext>
                      </a:extLst>
                    </a:gridCol>
                    <a:gridCol w="7287688">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IN" sz="2400" b="0" i="1" smtClean="0">
                                    <a:latin typeface="Cambria Math"/>
                                  </a:rPr>
                                  <m:t>𝑥</m:t>
                                </m:r>
                              </m:oMath>
                            </m:oMathPara>
                          </a14:m>
                          <a:endParaRPr lang="en-IN" sz="2400" dirty="0"/>
                        </a:p>
                      </a:txBody>
                      <a:tcPr/>
                    </a:tc>
                    <a:tc>
                      <a:txBody>
                        <a:bodyPr/>
                        <a:lstStyle/>
                        <a:p>
                          <a:r>
                            <a:rPr lang="en-IN" sz="2400" dirty="0"/>
                            <a:t>Random or pseudorandom integer</a:t>
                          </a:r>
                          <a:r>
                            <a:rPr lang="en-IN" sz="2400" baseline="0" dirty="0"/>
                            <a:t> with </a:t>
                          </a:r>
                          <a14:m>
                            <m:oMath xmlns:m="http://schemas.openxmlformats.org/officeDocument/2006/math">
                              <m:r>
                                <a:rPr lang="en-IN" sz="2400" b="0" i="1" baseline="0" smtClean="0">
                                  <a:latin typeface="Cambria Math"/>
                                </a:rPr>
                                <m:t>0&lt;</m:t>
                              </m:r>
                              <m:r>
                                <a:rPr lang="en-IN" sz="2400" b="0" i="1" baseline="0" smtClean="0">
                                  <a:latin typeface="Cambria Math"/>
                                </a:rPr>
                                <m:t>𝑥</m:t>
                              </m:r>
                              <m:r>
                                <a:rPr lang="en-IN" sz="2400" b="0" i="1" baseline="0" smtClean="0">
                                  <a:latin typeface="Cambria Math"/>
                                </a:rPr>
                                <m:t>&lt;</m:t>
                              </m:r>
                              <m:r>
                                <a:rPr lang="en-IN" sz="2400" b="0" i="1" baseline="0" smtClean="0">
                                  <a:latin typeface="Cambria Math"/>
                                </a:rPr>
                                <m:t>𝑞</m:t>
                              </m:r>
                            </m:oMath>
                          </a14:m>
                          <a:endParaRPr lang="en-IN" sz="2400" dirty="0"/>
                        </a:p>
                      </a:txBody>
                      <a:tcPr/>
                    </a:tc>
                    <a:extLst>
                      <a:ext uri="{0D108BD9-81ED-4DB2-BD59-A6C34878D82A}">
                        <a16:rowId xmlns:a16="http://schemas.microsoft.com/office/drawing/2014/main" val="10000"/>
                      </a:ext>
                    </a:extLst>
                  </a:tr>
                </a:tbl>
              </a:graphicData>
            </a:graphic>
          </p:graphicFrame>
        </mc:Choice>
        <mc:Fallback xmlns="">
          <p:graphicFrame>
            <p:nvGraphicFramePr>
              <p:cNvPr id="8" name="Table 7"/>
              <p:cNvGraphicFramePr>
                <a:graphicFrameLocks noGrp="1"/>
              </p:cNvGraphicFramePr>
              <p:nvPr/>
            </p:nvGraphicFramePr>
            <p:xfrm>
              <a:off x="1991544" y="1639652"/>
              <a:ext cx="8244916" cy="457200"/>
            </p:xfrm>
            <a:graphic>
              <a:graphicData uri="http://schemas.openxmlformats.org/drawingml/2006/table">
                <a:tbl>
                  <a:tblPr firstRow="1" bandRow="1">
                    <a:tableStyleId>{2D5ABB26-0587-4C30-8999-92F81FD0307C}</a:tableStyleId>
                  </a:tblPr>
                  <a:tblGrid>
                    <a:gridCol w="957228">
                      <a:extLst>
                        <a:ext uri="{9D8B030D-6E8A-4147-A177-3AD203B41FA5}">
                          <a16:colId xmlns:a16="http://schemas.microsoft.com/office/drawing/2014/main" val="20000"/>
                        </a:ext>
                      </a:extLst>
                    </a:gridCol>
                    <a:gridCol w="7287688">
                      <a:extLst>
                        <a:ext uri="{9D8B030D-6E8A-4147-A177-3AD203B41FA5}">
                          <a16:colId xmlns:a16="http://schemas.microsoft.com/office/drawing/2014/main" val="20001"/>
                        </a:ext>
                      </a:extLst>
                    </a:gridCol>
                  </a:tblGrid>
                  <a:tr h="457200">
                    <a:tc>
                      <a:txBody>
                        <a:bodyPr/>
                        <a:lstStyle/>
                        <a:p>
                          <a:endParaRPr lang="en-US"/>
                        </a:p>
                      </a:txBody>
                      <a:tcPr>
                        <a:blipFill>
                          <a:blip r:embed="rId2"/>
                          <a:stretch>
                            <a:fillRect t="-10811" r="-756579" b="-29730"/>
                          </a:stretch>
                        </a:blipFill>
                      </a:tcPr>
                    </a:tc>
                    <a:tc>
                      <a:txBody>
                        <a:bodyPr/>
                        <a:lstStyle/>
                        <a:p>
                          <a:endParaRPr lang="en-US"/>
                        </a:p>
                      </a:txBody>
                      <a:tcPr>
                        <a:blipFill>
                          <a:blip r:embed="rId2"/>
                          <a:stretch>
                            <a:fillRect l="-13217" t="-10811" b="-29730"/>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8"/>
              <p:cNvGraphicFramePr>
                <a:graphicFrameLocks noGrp="1"/>
              </p:cNvGraphicFramePr>
              <p:nvPr/>
            </p:nvGraphicFramePr>
            <p:xfrm>
              <a:off x="2063552" y="3248980"/>
              <a:ext cx="8244916" cy="457200"/>
            </p:xfrm>
            <a:graphic>
              <a:graphicData uri="http://schemas.openxmlformats.org/drawingml/2006/table">
                <a:tbl>
                  <a:tblPr firstRow="1" bandRow="1">
                    <a:tableStyleId>{2D5ABB26-0587-4C30-8999-92F81FD0307C}</a:tableStyleId>
                  </a:tblPr>
                  <a:tblGrid>
                    <a:gridCol w="957228">
                      <a:extLst>
                        <a:ext uri="{9D8B030D-6E8A-4147-A177-3AD203B41FA5}">
                          <a16:colId xmlns:a16="http://schemas.microsoft.com/office/drawing/2014/main" val="20000"/>
                        </a:ext>
                      </a:extLst>
                    </a:gridCol>
                    <a:gridCol w="7287688">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IN" sz="2400" b="0" i="1" smtClean="0">
                                    <a:latin typeface="Cambria Math"/>
                                  </a:rPr>
                                  <m:t>𝑦</m:t>
                                </m:r>
                              </m:oMath>
                            </m:oMathPara>
                          </a14:m>
                          <a:endParaRPr lang="en-IN" sz="2400" dirty="0"/>
                        </a:p>
                      </a:txBody>
                      <a:tcPr/>
                    </a:tc>
                    <a:tc>
                      <a:txBody>
                        <a:bodyPr/>
                        <a:lstStyle/>
                        <a:p>
                          <a:pPr/>
                          <a14:m>
                            <m:oMathPara xmlns:m="http://schemas.openxmlformats.org/officeDocument/2006/math">
                              <m:oMathParaPr>
                                <m:jc m:val="left"/>
                              </m:oMathParaPr>
                              <m:oMath xmlns:m="http://schemas.openxmlformats.org/officeDocument/2006/math">
                                <m:r>
                                  <a:rPr lang="en-IN" sz="2400" b="0" i="1" baseline="0" smtClean="0">
                                    <a:latin typeface="Cambria Math"/>
                                  </a:rPr>
                                  <m:t>=</m:t>
                                </m:r>
                                <m:sSup>
                                  <m:sSupPr>
                                    <m:ctrlPr>
                                      <a:rPr lang="en-IN" sz="2400" b="0" i="1" baseline="0" smtClean="0">
                                        <a:latin typeface="Cambria Math" panose="02040503050406030204" pitchFamily="18" charset="0"/>
                                      </a:rPr>
                                    </m:ctrlPr>
                                  </m:sSupPr>
                                  <m:e>
                                    <m:r>
                                      <a:rPr lang="en-IN" sz="2400" b="0" i="1" baseline="0" smtClean="0">
                                        <a:latin typeface="Cambria Math"/>
                                      </a:rPr>
                                      <m:t>𝑔</m:t>
                                    </m:r>
                                  </m:e>
                                  <m:sup>
                                    <m:r>
                                      <a:rPr lang="en-IN" sz="2400" b="0" i="1" baseline="0" smtClean="0">
                                        <a:latin typeface="Cambria Math"/>
                                      </a:rPr>
                                      <m:t>𝑥</m:t>
                                    </m:r>
                                    <m:r>
                                      <a:rPr lang="en-IN" sz="2400" b="0" i="1" baseline="0" smtClean="0">
                                        <a:latin typeface="Cambria Math"/>
                                      </a:rPr>
                                      <m:t> </m:t>
                                    </m:r>
                                  </m:sup>
                                </m:sSup>
                                <m:r>
                                  <a:rPr lang="en-IN" sz="2400" b="0" i="1" baseline="0" smtClean="0">
                                    <a:latin typeface="Cambria Math"/>
                                  </a:rPr>
                                  <m:t>𝑚𝑜𝑑</m:t>
                                </m:r>
                                <m:r>
                                  <a:rPr lang="en-IN" sz="2400" b="0" i="1" baseline="0" smtClean="0">
                                    <a:latin typeface="Cambria Math"/>
                                  </a:rPr>
                                  <m:t> </m:t>
                                </m:r>
                                <m:r>
                                  <a:rPr lang="en-IN" sz="2400" b="0" i="1" baseline="0" smtClean="0">
                                    <a:latin typeface="Cambria Math"/>
                                  </a:rPr>
                                  <m:t>𝑝</m:t>
                                </m:r>
                              </m:oMath>
                            </m:oMathPara>
                          </a14:m>
                          <a:endParaRPr lang="en-IN" sz="2400" dirty="0"/>
                        </a:p>
                      </a:txBody>
                      <a:tcPr/>
                    </a:tc>
                    <a:extLst>
                      <a:ext uri="{0D108BD9-81ED-4DB2-BD59-A6C34878D82A}">
                        <a16:rowId xmlns:a16="http://schemas.microsoft.com/office/drawing/2014/main" val="10000"/>
                      </a:ext>
                    </a:extLst>
                  </a:tr>
                </a:tbl>
              </a:graphicData>
            </a:graphic>
          </p:graphicFrame>
        </mc:Choice>
        <mc:Fallback xmlns="">
          <p:graphicFrame>
            <p:nvGraphicFramePr>
              <p:cNvPr id="9" name="Table 8"/>
              <p:cNvGraphicFramePr>
                <a:graphicFrameLocks noGrp="1"/>
              </p:cNvGraphicFramePr>
              <p:nvPr/>
            </p:nvGraphicFramePr>
            <p:xfrm>
              <a:off x="2063552" y="3248980"/>
              <a:ext cx="8244916" cy="457200"/>
            </p:xfrm>
            <a:graphic>
              <a:graphicData uri="http://schemas.openxmlformats.org/drawingml/2006/table">
                <a:tbl>
                  <a:tblPr firstRow="1" bandRow="1">
                    <a:tableStyleId>{2D5ABB26-0587-4C30-8999-92F81FD0307C}</a:tableStyleId>
                  </a:tblPr>
                  <a:tblGrid>
                    <a:gridCol w="957228">
                      <a:extLst>
                        <a:ext uri="{9D8B030D-6E8A-4147-A177-3AD203B41FA5}">
                          <a16:colId xmlns:a16="http://schemas.microsoft.com/office/drawing/2014/main" val="20000"/>
                        </a:ext>
                      </a:extLst>
                    </a:gridCol>
                    <a:gridCol w="7287688">
                      <a:extLst>
                        <a:ext uri="{9D8B030D-6E8A-4147-A177-3AD203B41FA5}">
                          <a16:colId xmlns:a16="http://schemas.microsoft.com/office/drawing/2014/main" val="20001"/>
                        </a:ext>
                      </a:extLst>
                    </a:gridCol>
                  </a:tblGrid>
                  <a:tr h="457200">
                    <a:tc>
                      <a:txBody>
                        <a:bodyPr/>
                        <a:lstStyle/>
                        <a:p>
                          <a:endParaRPr lang="en-US"/>
                        </a:p>
                      </a:txBody>
                      <a:tcPr>
                        <a:blipFill>
                          <a:blip r:embed="rId3"/>
                          <a:stretch>
                            <a:fillRect t="-2703" r="-768000" b="-21622"/>
                          </a:stretch>
                        </a:blipFill>
                      </a:tcPr>
                    </a:tc>
                    <a:tc>
                      <a:txBody>
                        <a:bodyPr/>
                        <a:lstStyle/>
                        <a:p>
                          <a:endParaRPr lang="en-US"/>
                        </a:p>
                      </a:txBody>
                      <a:tcPr>
                        <a:blipFill>
                          <a:blip r:embed="rId3"/>
                          <a:stretch>
                            <a:fillRect l="-13043" t="-2703" r="-174" b="-21622"/>
                          </a:stretch>
                        </a:blipFill>
                      </a:tcPr>
                    </a:tc>
                    <a:extLst>
                      <a:ext uri="{0D108BD9-81ED-4DB2-BD59-A6C34878D82A}">
                        <a16:rowId xmlns:a16="http://schemas.microsoft.com/office/drawing/2014/main" val="1000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2099556" y="4844008"/>
              <a:ext cx="8244916" cy="457200"/>
            </p:xfrm>
            <a:graphic>
              <a:graphicData uri="http://schemas.openxmlformats.org/drawingml/2006/table">
                <a:tbl>
                  <a:tblPr firstRow="1" bandRow="1">
                    <a:tableStyleId>{2D5ABB26-0587-4C30-8999-92F81FD0307C}</a:tableStyleId>
                  </a:tblPr>
                  <a:tblGrid>
                    <a:gridCol w="957228">
                      <a:extLst>
                        <a:ext uri="{9D8B030D-6E8A-4147-A177-3AD203B41FA5}">
                          <a16:colId xmlns:a16="http://schemas.microsoft.com/office/drawing/2014/main" val="20000"/>
                        </a:ext>
                      </a:extLst>
                    </a:gridCol>
                    <a:gridCol w="7287688">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IN" sz="2400" b="0" i="1" smtClean="0">
                                    <a:latin typeface="Cambria Math"/>
                                  </a:rPr>
                                  <m:t>𝑘</m:t>
                                </m:r>
                              </m:oMath>
                            </m:oMathPara>
                          </a14:m>
                          <a:endParaRPr lang="en-IN" sz="2400" dirty="0"/>
                        </a:p>
                      </a:txBody>
                      <a:tcPr/>
                    </a:tc>
                    <a:tc>
                      <a:txBody>
                        <a:bodyPr/>
                        <a:lstStyle/>
                        <a:p>
                          <a:r>
                            <a:rPr lang="en-IN" sz="2400" dirty="0"/>
                            <a:t>Random or pseudorandom integer</a:t>
                          </a:r>
                          <a:r>
                            <a:rPr lang="en-IN" sz="2400" baseline="0" dirty="0"/>
                            <a:t> with </a:t>
                          </a:r>
                          <a14:m>
                            <m:oMath xmlns:m="http://schemas.openxmlformats.org/officeDocument/2006/math">
                              <m:r>
                                <a:rPr lang="en-IN" sz="2400" b="0" i="1" baseline="0" smtClean="0">
                                  <a:latin typeface="Cambria Math"/>
                                </a:rPr>
                                <m:t>0&lt;</m:t>
                              </m:r>
                              <m:r>
                                <a:rPr lang="en-IN" sz="2400" b="0" i="1" baseline="0" smtClean="0">
                                  <a:latin typeface="Cambria Math"/>
                                </a:rPr>
                                <m:t>𝑘</m:t>
                              </m:r>
                              <m:r>
                                <a:rPr lang="en-IN" sz="2400" b="0" i="1" baseline="0" smtClean="0">
                                  <a:latin typeface="Cambria Math"/>
                                </a:rPr>
                                <m:t>&lt;</m:t>
                              </m:r>
                              <m:r>
                                <a:rPr lang="en-IN" sz="2400" b="0" i="1" baseline="0" smtClean="0">
                                  <a:latin typeface="Cambria Math"/>
                                </a:rPr>
                                <m:t>𝑞</m:t>
                              </m:r>
                            </m:oMath>
                          </a14:m>
                          <a:endParaRPr lang="en-IN" sz="2400" dirty="0"/>
                        </a:p>
                      </a:txBody>
                      <a:tcPr/>
                    </a:tc>
                    <a:extLst>
                      <a:ext uri="{0D108BD9-81ED-4DB2-BD59-A6C34878D82A}">
                        <a16:rowId xmlns:a16="http://schemas.microsoft.com/office/drawing/2014/main" val="10000"/>
                      </a:ext>
                    </a:extLst>
                  </a:tr>
                </a:tbl>
              </a:graphicData>
            </a:graphic>
          </p:graphicFrame>
        </mc:Choice>
        <mc:Fallback xmlns="">
          <p:graphicFrame>
            <p:nvGraphicFramePr>
              <p:cNvPr id="10" name="Table 9"/>
              <p:cNvGraphicFramePr>
                <a:graphicFrameLocks noGrp="1"/>
              </p:cNvGraphicFramePr>
              <p:nvPr/>
            </p:nvGraphicFramePr>
            <p:xfrm>
              <a:off x="2099556" y="4844008"/>
              <a:ext cx="8244916" cy="457200"/>
            </p:xfrm>
            <a:graphic>
              <a:graphicData uri="http://schemas.openxmlformats.org/drawingml/2006/table">
                <a:tbl>
                  <a:tblPr firstRow="1" bandRow="1">
                    <a:tableStyleId>{2D5ABB26-0587-4C30-8999-92F81FD0307C}</a:tableStyleId>
                  </a:tblPr>
                  <a:tblGrid>
                    <a:gridCol w="957228">
                      <a:extLst>
                        <a:ext uri="{9D8B030D-6E8A-4147-A177-3AD203B41FA5}">
                          <a16:colId xmlns:a16="http://schemas.microsoft.com/office/drawing/2014/main" val="20000"/>
                        </a:ext>
                      </a:extLst>
                    </a:gridCol>
                    <a:gridCol w="7287688">
                      <a:extLst>
                        <a:ext uri="{9D8B030D-6E8A-4147-A177-3AD203B41FA5}">
                          <a16:colId xmlns:a16="http://schemas.microsoft.com/office/drawing/2014/main" val="20001"/>
                        </a:ext>
                      </a:extLst>
                    </a:gridCol>
                  </a:tblGrid>
                  <a:tr h="457200">
                    <a:tc>
                      <a:txBody>
                        <a:bodyPr/>
                        <a:lstStyle/>
                        <a:p>
                          <a:endParaRPr lang="en-US"/>
                        </a:p>
                      </a:txBody>
                      <a:tcPr>
                        <a:blipFill>
                          <a:blip r:embed="rId4"/>
                          <a:stretch>
                            <a:fillRect t="-10811" r="-766667" b="-29730"/>
                          </a:stretch>
                        </a:blipFill>
                      </a:tcPr>
                    </a:tc>
                    <a:tc>
                      <a:txBody>
                        <a:bodyPr/>
                        <a:lstStyle/>
                        <a:p>
                          <a:endParaRPr lang="en-US"/>
                        </a:p>
                      </a:txBody>
                      <a:tcPr>
                        <a:blipFill>
                          <a:blip r:embed="rId4"/>
                          <a:stretch>
                            <a:fillRect l="-13043" t="-10811" b="-29730"/>
                          </a:stretch>
                        </a:blipFill>
                      </a:tcPr>
                    </a:tc>
                    <a:extLst>
                      <a:ext uri="{0D108BD9-81ED-4DB2-BD59-A6C34878D82A}">
                        <a16:rowId xmlns:a16="http://schemas.microsoft.com/office/drawing/2014/main" val="10000"/>
                      </a:ext>
                    </a:extLst>
                  </a:tr>
                </a:tbl>
              </a:graphicData>
            </a:graphic>
          </p:graphicFrame>
        </mc:Fallback>
      </mc:AlternateContent>
    </p:spTree>
    <p:extLst>
      <p:ext uri="{BB962C8B-B14F-4D97-AF65-F5344CB8AC3E}">
        <p14:creationId xmlns:p14="http://schemas.microsoft.com/office/powerpoint/2010/main" val="65737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 Algorithm</a:t>
            </a:r>
          </a:p>
        </p:txBody>
      </p:sp>
      <p:sp>
        <p:nvSpPr>
          <p:cNvPr id="3" name="Content Placeholder 2">
            <a:extLst>
              <a:ext uri="{FF2B5EF4-FFF2-40B4-BE49-F238E27FC236}">
                <a16:creationId xmlns:a16="http://schemas.microsoft.com/office/drawing/2014/main" id="{5B8512FF-3248-1515-C83C-F43738F32A8C}"/>
              </a:ext>
            </a:extLst>
          </p:cNvPr>
          <p:cNvSpPr>
            <a:spLocks noGrp="1"/>
          </p:cNvSpPr>
          <p:nvPr>
            <p:ph idx="1"/>
          </p:nvPr>
        </p:nvSpPr>
        <p:spPr/>
        <p:txBody>
          <a:bodyPr/>
          <a:lstStyle/>
          <a:p>
            <a:endParaRPr lang="en-US" dirty="0"/>
          </a:p>
        </p:txBody>
      </p:sp>
      <p:sp>
        <p:nvSpPr>
          <p:cNvPr id="4" name="Rounded Rectangle 3"/>
          <p:cNvSpPr/>
          <p:nvPr/>
        </p:nvSpPr>
        <p:spPr>
          <a:xfrm>
            <a:off x="2567608" y="1016732"/>
            <a:ext cx="5976664" cy="2088232"/>
          </a:xfrm>
          <a:prstGeom prst="roundRect">
            <a:avLst>
              <a:gd name="adj" fmla="val 9779"/>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en-IN" sz="2400" b="1" dirty="0">
                <a:ln w="0"/>
                <a:solidFill>
                  <a:schemeClr val="tx1"/>
                </a:solidFill>
                <a:effectLst>
                  <a:outerShdw blurRad="38100" dist="19050" dir="2700000" algn="tl" rotWithShape="0">
                    <a:schemeClr val="dk1">
                      <a:alpha val="40000"/>
                    </a:schemeClr>
                  </a:outerShdw>
                </a:effectLst>
              </a:rPr>
              <a:t>Signing</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925283979"/>
                  </p:ext>
                </p:extLst>
              </p:nvPr>
            </p:nvGraphicFramePr>
            <p:xfrm>
              <a:off x="2675620" y="1520788"/>
              <a:ext cx="5781906" cy="1418654"/>
            </p:xfrm>
            <a:graphic>
              <a:graphicData uri="http://schemas.openxmlformats.org/drawingml/2006/table">
                <a:tbl>
                  <a:tblPr firstRow="1" bandRow="1">
                    <a:tableStyleId>{2D5ABB26-0587-4C30-8999-92F81FD0307C}</a:tableStyleId>
                  </a:tblPr>
                  <a:tblGrid>
                    <a:gridCol w="924589">
                      <a:extLst>
                        <a:ext uri="{9D8B030D-6E8A-4147-A177-3AD203B41FA5}">
                          <a16:colId xmlns:a16="http://schemas.microsoft.com/office/drawing/2014/main" val="20000"/>
                        </a:ext>
                      </a:extLst>
                    </a:gridCol>
                    <a:gridCol w="4857317">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IN" sz="2400" b="0" i="1" smtClean="0">
                                    <a:latin typeface="Cambria Math"/>
                                  </a:rPr>
                                  <m:t>𝑟</m:t>
                                </m:r>
                                <m:r>
                                  <a:rPr lang="en-IN" sz="2400" b="0" i="1" smtClean="0">
                                    <a:latin typeface="Cambria Math"/>
                                  </a:rPr>
                                  <m:t> </m:t>
                                </m:r>
                              </m:oMath>
                            </m:oMathPara>
                          </a14:m>
                          <a:endParaRPr lang="en-IN" sz="2400" dirty="0"/>
                        </a:p>
                      </a:txBody>
                      <a:tcPr/>
                    </a:tc>
                    <a:tc>
                      <a:txBody>
                        <a:bodyPr/>
                        <a:lstStyle/>
                        <a:p>
                          <a:pPr/>
                          <a14:m>
                            <m:oMathPara xmlns:m="http://schemas.openxmlformats.org/officeDocument/2006/math">
                              <m:oMathParaPr>
                                <m:jc m:val="left"/>
                              </m:oMathParaPr>
                              <m:oMath xmlns:m="http://schemas.openxmlformats.org/officeDocument/2006/math">
                                <m:r>
                                  <a:rPr lang="en-IN" sz="2400" b="0" i="1" smtClean="0">
                                    <a:latin typeface="Cambria Math"/>
                                  </a:rPr>
                                  <m:t>=</m:t>
                                </m:r>
                                <m:d>
                                  <m:dPr>
                                    <m:ctrlPr>
                                      <a:rPr lang="en-IN" sz="2400" b="0" i="1" smtClean="0">
                                        <a:latin typeface="Cambria Math" panose="02040503050406030204" pitchFamily="18" charset="0"/>
                                      </a:rPr>
                                    </m:ctrlPr>
                                  </m:dPr>
                                  <m:e>
                                    <m:sSup>
                                      <m:sSupPr>
                                        <m:ctrlPr>
                                          <a:rPr lang="en-IN" sz="2400" b="0" i="1" smtClean="0">
                                            <a:latin typeface="Cambria Math" panose="02040503050406030204" pitchFamily="18" charset="0"/>
                                          </a:rPr>
                                        </m:ctrlPr>
                                      </m:sSupPr>
                                      <m:e>
                                        <m:r>
                                          <a:rPr lang="en-IN" sz="2400" b="0" i="1" smtClean="0">
                                            <a:latin typeface="Cambria Math"/>
                                          </a:rPr>
                                          <m:t>𝑔</m:t>
                                        </m:r>
                                      </m:e>
                                      <m:sup>
                                        <m:r>
                                          <a:rPr lang="en-IN" sz="2400" b="0" i="1" smtClean="0">
                                            <a:latin typeface="Cambria Math"/>
                                          </a:rPr>
                                          <m:t>𝑘</m:t>
                                        </m:r>
                                      </m:sup>
                                    </m:sSup>
                                    <m:r>
                                      <a:rPr lang="en-IN" sz="2400" b="0" i="1" smtClean="0">
                                        <a:latin typeface="Cambria Math"/>
                                      </a:rPr>
                                      <m:t> </m:t>
                                    </m:r>
                                    <m:r>
                                      <a:rPr lang="en-IN" sz="2400" b="0" i="1" smtClean="0">
                                        <a:latin typeface="Cambria Math"/>
                                      </a:rPr>
                                      <m:t>𝑚𝑜𝑑</m:t>
                                    </m:r>
                                    <m:r>
                                      <a:rPr lang="en-IN" sz="2400" b="0" i="1" smtClean="0">
                                        <a:latin typeface="Cambria Math"/>
                                      </a:rPr>
                                      <m:t> </m:t>
                                    </m:r>
                                    <m:r>
                                      <a:rPr lang="en-IN" sz="2400" b="0" i="1" smtClean="0">
                                        <a:latin typeface="Cambria Math"/>
                                      </a:rPr>
                                      <m:t>𝑝</m:t>
                                    </m:r>
                                  </m:e>
                                </m:d>
                                <m:r>
                                  <a:rPr lang="en-IN" sz="2400" b="0" i="1" smtClean="0">
                                    <a:latin typeface="Cambria Math"/>
                                  </a:rPr>
                                  <m:t>𝑚𝑜𝑑</m:t>
                                </m:r>
                                <m:r>
                                  <a:rPr lang="en-IN" sz="2400" b="0" i="1" smtClean="0">
                                    <a:latin typeface="Cambria Math"/>
                                  </a:rPr>
                                  <m:t> </m:t>
                                </m:r>
                                <m:r>
                                  <a:rPr lang="en-IN" sz="2400" b="0" i="1" smtClean="0">
                                    <a:latin typeface="Cambria Math"/>
                                  </a:rPr>
                                  <m:t>𝑞</m:t>
                                </m:r>
                              </m:oMath>
                            </m:oMathPara>
                          </a14:m>
                          <a:endParaRPr lang="en-IN" sz="2400"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IN" sz="2400" b="0" i="1" smtClean="0">
                                    <a:latin typeface="Cambria Math"/>
                                  </a:rPr>
                                  <m:t>𝑠</m:t>
                                </m:r>
                              </m:oMath>
                            </m:oMathPara>
                          </a14:m>
                          <a:endParaRPr lang="en-IN" sz="2400" dirty="0"/>
                        </a:p>
                      </a:txBody>
                      <a:tcPr/>
                    </a:tc>
                    <a:tc>
                      <a:txBody>
                        <a:bodyPr/>
                        <a:lstStyle/>
                        <a:p>
                          <a:pPr/>
                          <a14:m>
                            <m:oMathPara xmlns:m="http://schemas.openxmlformats.org/officeDocument/2006/math">
                              <m:oMathParaPr>
                                <m:jc m:val="left"/>
                              </m:oMathParaPr>
                              <m:oMath xmlns:m="http://schemas.openxmlformats.org/officeDocument/2006/math">
                                <m:r>
                                  <a:rPr lang="en-IN" sz="2400" b="0" i="1" smtClean="0">
                                    <a:latin typeface="Cambria Math"/>
                                  </a:rPr>
                                  <m:t>=</m:t>
                                </m:r>
                                <m:d>
                                  <m:dPr>
                                    <m:begChr m:val="["/>
                                    <m:endChr m:val="]"/>
                                    <m:ctrlPr>
                                      <a:rPr lang="en-IN" sz="2400" b="0" i="1" smtClean="0">
                                        <a:latin typeface="Cambria Math" panose="02040503050406030204" pitchFamily="18" charset="0"/>
                                      </a:rPr>
                                    </m:ctrlPr>
                                  </m:dPr>
                                  <m:e>
                                    <m:sSup>
                                      <m:sSupPr>
                                        <m:ctrlPr>
                                          <a:rPr lang="en-IN" sz="2400" b="0" i="1" smtClean="0">
                                            <a:latin typeface="Cambria Math" panose="02040503050406030204" pitchFamily="18" charset="0"/>
                                          </a:rPr>
                                        </m:ctrlPr>
                                      </m:sSupPr>
                                      <m:e>
                                        <m:r>
                                          <a:rPr lang="en-IN" sz="2400" b="0" i="1" smtClean="0">
                                            <a:latin typeface="Cambria Math"/>
                                          </a:rPr>
                                          <m:t>𝑘</m:t>
                                        </m:r>
                                      </m:e>
                                      <m:sup>
                                        <m:r>
                                          <a:rPr lang="en-IN" sz="2400" b="0" i="1" smtClean="0">
                                            <a:latin typeface="Cambria Math"/>
                                          </a:rPr>
                                          <m:t>−1</m:t>
                                        </m:r>
                                      </m:sup>
                                    </m:sSup>
                                    <m:r>
                                      <a:rPr lang="en-IN" sz="2400" b="0" i="1" smtClean="0">
                                        <a:latin typeface="Cambria Math"/>
                                      </a:rPr>
                                      <m:t> </m:t>
                                    </m:r>
                                    <m:d>
                                      <m:dPr>
                                        <m:ctrlPr>
                                          <a:rPr lang="en-IN" sz="2400" b="0" i="1" smtClean="0">
                                            <a:latin typeface="Cambria Math" panose="02040503050406030204" pitchFamily="18" charset="0"/>
                                          </a:rPr>
                                        </m:ctrlPr>
                                      </m:dPr>
                                      <m:e>
                                        <m:r>
                                          <a:rPr lang="en-IN" sz="2400" b="0" i="1" smtClean="0">
                                            <a:latin typeface="Cambria Math"/>
                                          </a:rPr>
                                          <m:t>𝐻</m:t>
                                        </m:r>
                                        <m:d>
                                          <m:dPr>
                                            <m:ctrlPr>
                                              <a:rPr lang="en-IN" sz="2400" b="0" i="1" smtClean="0">
                                                <a:latin typeface="Cambria Math" panose="02040503050406030204" pitchFamily="18" charset="0"/>
                                              </a:rPr>
                                            </m:ctrlPr>
                                          </m:dPr>
                                          <m:e>
                                            <m:r>
                                              <a:rPr lang="en-IN" sz="2400" b="0" i="1" smtClean="0">
                                                <a:latin typeface="Cambria Math"/>
                                              </a:rPr>
                                              <m:t>𝑀</m:t>
                                            </m:r>
                                          </m:e>
                                        </m:d>
                                        <m:r>
                                          <a:rPr lang="en-IN" sz="2400" b="0" i="1" smtClean="0">
                                            <a:latin typeface="Cambria Math"/>
                                          </a:rPr>
                                          <m:t>+</m:t>
                                        </m:r>
                                        <m:r>
                                          <a:rPr lang="en-IN" sz="2400" b="0" i="1" smtClean="0">
                                            <a:latin typeface="Cambria Math"/>
                                          </a:rPr>
                                          <m:t>𝑥𝑟</m:t>
                                        </m:r>
                                      </m:e>
                                    </m:d>
                                  </m:e>
                                </m:d>
                                <m:r>
                                  <a:rPr lang="en-IN" sz="2400" b="0" i="1" smtClean="0">
                                    <a:latin typeface="Cambria Math"/>
                                  </a:rPr>
                                  <m:t> </m:t>
                                </m:r>
                                <m:r>
                                  <a:rPr lang="en-IN" sz="2400" b="0" i="1" smtClean="0">
                                    <a:latin typeface="Cambria Math"/>
                                  </a:rPr>
                                  <m:t>𝑚𝑜𝑑</m:t>
                                </m:r>
                                <m:r>
                                  <a:rPr lang="en-IN" sz="2400" b="0" i="1" smtClean="0">
                                    <a:latin typeface="Cambria Math"/>
                                  </a:rPr>
                                  <m:t> </m:t>
                                </m:r>
                                <m:r>
                                  <a:rPr lang="en-IN" sz="2400" b="0" i="1" smtClean="0">
                                    <a:latin typeface="Cambria Math"/>
                                  </a:rPr>
                                  <m:t>𝑞</m:t>
                                </m:r>
                              </m:oMath>
                            </m:oMathPara>
                          </a14:m>
                          <a:endParaRPr lang="en-IN" sz="2400" dirty="0"/>
                        </a:p>
                      </a:txBody>
                      <a:tcPr/>
                    </a:tc>
                    <a:extLst>
                      <a:ext uri="{0D108BD9-81ED-4DB2-BD59-A6C34878D82A}">
                        <a16:rowId xmlns:a16="http://schemas.microsoft.com/office/drawing/2014/main" val="10001"/>
                      </a:ext>
                    </a:extLst>
                  </a:tr>
                  <a:tr h="370840">
                    <a:tc gridSpan="2">
                      <a:txBody>
                        <a:bodyPr/>
                        <a:lstStyle/>
                        <a:p>
                          <a:pPr/>
                          <a14:m>
                            <m:oMathPara xmlns:m="http://schemas.openxmlformats.org/officeDocument/2006/math">
                              <m:oMathParaPr>
                                <m:jc m:val="left"/>
                              </m:oMathParaPr>
                              <m:oMath xmlns:m="http://schemas.openxmlformats.org/officeDocument/2006/math">
                                <m:r>
                                  <a:rPr lang="en-IN" sz="2400" b="0" i="1" smtClean="0">
                                    <a:latin typeface="Cambria Math"/>
                                  </a:rPr>
                                  <m:t>    </m:t>
                                </m:r>
                                <m:r>
                                  <a:rPr lang="en-IN" sz="2400" b="0" i="1" smtClean="0">
                                    <a:latin typeface="Cambria Math"/>
                                  </a:rPr>
                                  <m:t>𝑆𝑖𝑔𝑛𝑎𝑡𝑢𝑟𝑒</m:t>
                                </m:r>
                                <m:r>
                                  <a:rPr lang="en-IN" sz="2400" b="0" i="1" smtClean="0">
                                    <a:latin typeface="Cambria Math"/>
                                  </a:rPr>
                                  <m:t>=(</m:t>
                                </m:r>
                                <m:r>
                                  <a:rPr lang="en-IN" sz="2400" b="0" i="1" smtClean="0">
                                    <a:latin typeface="Cambria Math"/>
                                  </a:rPr>
                                  <m:t>𝑟</m:t>
                                </m:r>
                                <m:r>
                                  <a:rPr lang="en-IN" sz="2400" b="0" i="1" smtClean="0">
                                    <a:latin typeface="Cambria Math"/>
                                  </a:rPr>
                                  <m:t>, </m:t>
                                </m:r>
                                <m:r>
                                  <a:rPr lang="en-IN" sz="2400" b="0" i="1" smtClean="0">
                                    <a:latin typeface="Cambria Math"/>
                                  </a:rPr>
                                  <m:t>𝑠</m:t>
                                </m:r>
                                <m:r>
                                  <a:rPr lang="en-IN" sz="2400" b="0" i="1" smtClean="0">
                                    <a:latin typeface="Cambria Math"/>
                                  </a:rPr>
                                  <m:t>)</m:t>
                                </m:r>
                              </m:oMath>
                            </m:oMathPara>
                          </a14:m>
                          <a:endParaRPr lang="en-IN" sz="2400" dirty="0"/>
                        </a:p>
                      </a:txBody>
                      <a:tcPr/>
                    </a:tc>
                    <a:tc hMerge="1">
                      <a:txBody>
                        <a:bodyPr/>
                        <a:lstStyle/>
                        <a:p>
                          <a:endParaRPr lang="en-IN" dirty="0"/>
                        </a:p>
                      </a:txBody>
                      <a:tcPr/>
                    </a:tc>
                    <a:extLst>
                      <a:ext uri="{0D108BD9-81ED-4DB2-BD59-A6C34878D82A}">
                        <a16:rowId xmlns:a16="http://schemas.microsoft.com/office/drawing/2014/main" val="10002"/>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925283979"/>
                  </p:ext>
                </p:extLst>
              </p:nvPr>
            </p:nvGraphicFramePr>
            <p:xfrm>
              <a:off x="2675620" y="1520788"/>
              <a:ext cx="5781906" cy="1418654"/>
            </p:xfrm>
            <a:graphic>
              <a:graphicData uri="http://schemas.openxmlformats.org/drawingml/2006/table">
                <a:tbl>
                  <a:tblPr firstRow="1" bandRow="1">
                    <a:tableStyleId>{2D5ABB26-0587-4C30-8999-92F81FD0307C}</a:tableStyleId>
                  </a:tblPr>
                  <a:tblGrid>
                    <a:gridCol w="924589">
                      <a:extLst>
                        <a:ext uri="{9D8B030D-6E8A-4147-A177-3AD203B41FA5}">
                          <a16:colId xmlns:a16="http://schemas.microsoft.com/office/drawing/2014/main" val="20000"/>
                        </a:ext>
                      </a:extLst>
                    </a:gridCol>
                    <a:gridCol w="4857317">
                      <a:extLst>
                        <a:ext uri="{9D8B030D-6E8A-4147-A177-3AD203B41FA5}">
                          <a16:colId xmlns:a16="http://schemas.microsoft.com/office/drawing/2014/main" val="20001"/>
                        </a:ext>
                      </a:extLst>
                    </a:gridCol>
                  </a:tblGrid>
                  <a:tr h="504254">
                    <a:tc>
                      <a:txBody>
                        <a:bodyPr/>
                        <a:lstStyle/>
                        <a:p>
                          <a:endParaRPr lang="en-US"/>
                        </a:p>
                      </a:txBody>
                      <a:tcPr>
                        <a:blipFill>
                          <a:blip r:embed="rId2"/>
                          <a:stretch>
                            <a:fillRect r="-526027" b="-202500"/>
                          </a:stretch>
                        </a:blipFill>
                      </a:tcPr>
                    </a:tc>
                    <a:tc>
                      <a:txBody>
                        <a:bodyPr/>
                        <a:lstStyle/>
                        <a:p>
                          <a:endParaRPr lang="en-US"/>
                        </a:p>
                      </a:txBody>
                      <a:tcPr>
                        <a:blipFill>
                          <a:blip r:embed="rId2"/>
                          <a:stretch>
                            <a:fillRect l="-19060" r="-261" b="-202500"/>
                          </a:stretch>
                        </a:blipFill>
                      </a:tcPr>
                    </a:tc>
                    <a:extLst>
                      <a:ext uri="{0D108BD9-81ED-4DB2-BD59-A6C34878D82A}">
                        <a16:rowId xmlns:a16="http://schemas.microsoft.com/office/drawing/2014/main" val="10000"/>
                      </a:ext>
                    </a:extLst>
                  </a:tr>
                  <a:tr h="457200">
                    <a:tc>
                      <a:txBody>
                        <a:bodyPr/>
                        <a:lstStyle/>
                        <a:p>
                          <a:endParaRPr lang="en-US"/>
                        </a:p>
                      </a:txBody>
                      <a:tcPr>
                        <a:blipFill>
                          <a:blip r:embed="rId2"/>
                          <a:stretch>
                            <a:fillRect t="-108108" r="-526027" b="-118919"/>
                          </a:stretch>
                        </a:blipFill>
                      </a:tcPr>
                    </a:tc>
                    <a:tc>
                      <a:txBody>
                        <a:bodyPr/>
                        <a:lstStyle/>
                        <a:p>
                          <a:endParaRPr lang="en-US"/>
                        </a:p>
                      </a:txBody>
                      <a:tcPr>
                        <a:blipFill>
                          <a:blip r:embed="rId2"/>
                          <a:stretch>
                            <a:fillRect l="-19060" t="-108108" r="-261" b="-118919"/>
                          </a:stretch>
                        </a:blipFill>
                      </a:tcPr>
                    </a:tc>
                    <a:extLst>
                      <a:ext uri="{0D108BD9-81ED-4DB2-BD59-A6C34878D82A}">
                        <a16:rowId xmlns:a16="http://schemas.microsoft.com/office/drawing/2014/main" val="10001"/>
                      </a:ext>
                    </a:extLst>
                  </a:tr>
                  <a:tr h="457200">
                    <a:tc gridSpan="2">
                      <a:txBody>
                        <a:bodyPr/>
                        <a:lstStyle/>
                        <a:p>
                          <a:endParaRPr lang="en-US"/>
                        </a:p>
                      </a:txBody>
                      <a:tcPr>
                        <a:blipFill>
                          <a:blip r:embed="rId2"/>
                          <a:stretch>
                            <a:fillRect t="-213889" r="-219" b="-22222"/>
                          </a:stretch>
                        </a:blipFill>
                      </a:tcPr>
                    </a:tc>
                    <a:tc hMerge="1">
                      <a:txBody>
                        <a:bodyPr/>
                        <a:lstStyle/>
                        <a:p>
                          <a:endParaRPr lang="en-IN" dirty="0"/>
                        </a:p>
                      </a:txBody>
                      <a:tcPr/>
                    </a:tc>
                    <a:extLst>
                      <a:ext uri="{0D108BD9-81ED-4DB2-BD59-A6C34878D82A}">
                        <a16:rowId xmlns:a16="http://schemas.microsoft.com/office/drawing/2014/main" val="10002"/>
                      </a:ext>
                    </a:extLst>
                  </a:tr>
                </a:tbl>
              </a:graphicData>
            </a:graphic>
          </p:graphicFrame>
        </mc:Fallback>
      </mc:AlternateContent>
      <p:sp>
        <p:nvSpPr>
          <p:cNvPr id="7" name="Rounded Rectangle 6"/>
          <p:cNvSpPr/>
          <p:nvPr/>
        </p:nvSpPr>
        <p:spPr>
          <a:xfrm>
            <a:off x="3195556" y="4774083"/>
            <a:ext cx="372867" cy="329941"/>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H</a:t>
            </a:r>
          </a:p>
        </p:txBody>
      </p:sp>
      <p:sp>
        <p:nvSpPr>
          <p:cNvPr id="8" name="Rectangle 7"/>
          <p:cNvSpPr/>
          <p:nvPr/>
        </p:nvSpPr>
        <p:spPr>
          <a:xfrm>
            <a:off x="2200270" y="3645024"/>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p:txBody>
      </p:sp>
      <p:sp>
        <p:nvSpPr>
          <p:cNvPr id="9" name="Freeform 8"/>
          <p:cNvSpPr/>
          <p:nvPr/>
        </p:nvSpPr>
        <p:spPr>
          <a:xfrm>
            <a:off x="2776334" y="4313151"/>
            <a:ext cx="432049" cy="622951"/>
          </a:xfrm>
          <a:custGeom>
            <a:avLst/>
            <a:gdLst>
              <a:gd name="connsiteX0" fmla="*/ 0 w 343711"/>
              <a:gd name="connsiteY0" fmla="*/ 0 h 590145"/>
              <a:gd name="connsiteX1" fmla="*/ 188068 w 343711"/>
              <a:gd name="connsiteY1" fmla="*/ 0 h 590145"/>
              <a:gd name="connsiteX2" fmla="*/ 188068 w 343711"/>
              <a:gd name="connsiteY2" fmla="*/ 590145 h 590145"/>
              <a:gd name="connsiteX3" fmla="*/ 343711 w 343711"/>
              <a:gd name="connsiteY3" fmla="*/ 590145 h 590145"/>
            </a:gdLst>
            <a:ahLst/>
            <a:cxnLst>
              <a:cxn ang="0">
                <a:pos x="connsiteX0" y="connsiteY0"/>
              </a:cxn>
              <a:cxn ang="0">
                <a:pos x="connsiteX1" y="connsiteY1"/>
              </a:cxn>
              <a:cxn ang="0">
                <a:pos x="connsiteX2" y="connsiteY2"/>
              </a:cxn>
              <a:cxn ang="0">
                <a:pos x="connsiteX3" y="connsiteY3"/>
              </a:cxn>
            </a:cxnLst>
            <a:rect l="l" t="t" r="r" b="b"/>
            <a:pathLst>
              <a:path w="343711" h="590145">
                <a:moveTo>
                  <a:pt x="0" y="0"/>
                </a:moveTo>
                <a:lnTo>
                  <a:pt x="188068" y="0"/>
                </a:lnTo>
                <a:lnTo>
                  <a:pt x="188068" y="590145"/>
                </a:lnTo>
                <a:lnTo>
                  <a:pt x="343711" y="590145"/>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10" name="Freeform 9"/>
          <p:cNvSpPr/>
          <p:nvPr/>
        </p:nvSpPr>
        <p:spPr>
          <a:xfrm>
            <a:off x="4701162" y="4135730"/>
            <a:ext cx="461508" cy="815515"/>
          </a:xfrm>
          <a:custGeom>
            <a:avLst/>
            <a:gdLst>
              <a:gd name="connsiteX0" fmla="*/ 0 w 497840"/>
              <a:gd name="connsiteY0" fmla="*/ 812800 h 812800"/>
              <a:gd name="connsiteX1" fmla="*/ 193040 w 497840"/>
              <a:gd name="connsiteY1" fmla="*/ 812800 h 812800"/>
              <a:gd name="connsiteX2" fmla="*/ 193040 w 497840"/>
              <a:gd name="connsiteY2" fmla="*/ 0 h 812800"/>
              <a:gd name="connsiteX3" fmla="*/ 497840 w 497840"/>
              <a:gd name="connsiteY3" fmla="*/ 0 h 812800"/>
            </a:gdLst>
            <a:ahLst/>
            <a:cxnLst>
              <a:cxn ang="0">
                <a:pos x="connsiteX0" y="connsiteY0"/>
              </a:cxn>
              <a:cxn ang="0">
                <a:pos x="connsiteX1" y="connsiteY1"/>
              </a:cxn>
              <a:cxn ang="0">
                <a:pos x="connsiteX2" y="connsiteY2"/>
              </a:cxn>
              <a:cxn ang="0">
                <a:pos x="connsiteX3" y="connsiteY3"/>
              </a:cxn>
            </a:cxnLst>
            <a:rect l="l" t="t" r="r" b="b"/>
            <a:pathLst>
              <a:path w="497840" h="812800">
                <a:moveTo>
                  <a:pt x="0" y="812800"/>
                </a:moveTo>
                <a:lnTo>
                  <a:pt x="193040" y="812800"/>
                </a:lnTo>
                <a:lnTo>
                  <a:pt x="193040" y="0"/>
                </a:lnTo>
                <a:lnTo>
                  <a:pt x="497840"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11" name="Rounded Rectangle 10"/>
          <p:cNvSpPr/>
          <p:nvPr/>
        </p:nvSpPr>
        <p:spPr>
          <a:xfrm>
            <a:off x="3929386" y="4771035"/>
            <a:ext cx="771777" cy="465798"/>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Sig</a:t>
            </a:r>
          </a:p>
        </p:txBody>
      </p:sp>
      <p:sp>
        <p:nvSpPr>
          <p:cNvPr id="12" name="TextBox 11"/>
          <p:cNvSpPr txBox="1"/>
          <p:nvPr/>
        </p:nvSpPr>
        <p:spPr>
          <a:xfrm>
            <a:off x="4207686" y="4011451"/>
            <a:ext cx="872904" cy="400110"/>
          </a:xfrm>
          <a:prstGeom prst="rect">
            <a:avLst/>
          </a:prstGeom>
          <a:noFill/>
        </p:spPr>
        <p:txBody>
          <a:bodyPr wrap="square" rtlCol="0">
            <a:spAutoFit/>
          </a:bodyPr>
          <a:lstStyle/>
          <a:p>
            <a:r>
              <a:rPr lang="en-IN" sz="2000" b="1" i="1" dirty="0"/>
              <a:t>  PR</a:t>
            </a:r>
            <a:r>
              <a:rPr lang="en-IN" sz="2000" b="1" i="1" baseline="-25000" dirty="0"/>
              <a:t>a</a:t>
            </a:r>
          </a:p>
        </p:txBody>
      </p:sp>
      <p:cxnSp>
        <p:nvCxnSpPr>
          <p:cNvPr id="13" name="Straight Arrow Connector 12"/>
          <p:cNvCxnSpPr/>
          <p:nvPr/>
        </p:nvCxnSpPr>
        <p:spPr>
          <a:xfrm flipH="1" flipV="1">
            <a:off x="4576226" y="4387262"/>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14" name="Oval 13"/>
          <p:cNvSpPr/>
          <p:nvPr/>
        </p:nvSpPr>
        <p:spPr>
          <a:xfrm>
            <a:off x="5162670" y="3781892"/>
            <a:ext cx="465278" cy="47520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solidFill>
                  <a:schemeClr val="tx1"/>
                </a:solidFill>
              </a:rPr>
              <a:t>ll</a:t>
            </a:r>
            <a:endParaRPr lang="en-IN" sz="2000" b="1" dirty="0">
              <a:solidFill>
                <a:schemeClr val="tx1"/>
              </a:solidFill>
            </a:endParaRPr>
          </a:p>
        </p:txBody>
      </p:sp>
      <p:grpSp>
        <p:nvGrpSpPr>
          <p:cNvPr id="15" name="Group 14"/>
          <p:cNvGrpSpPr/>
          <p:nvPr/>
        </p:nvGrpSpPr>
        <p:grpSpPr>
          <a:xfrm>
            <a:off x="6304726" y="3645024"/>
            <a:ext cx="576348" cy="1152000"/>
            <a:chOff x="6322066" y="1232856"/>
            <a:chExt cx="576348" cy="1152000"/>
          </a:xfrm>
        </p:grpSpPr>
        <p:sp>
          <p:nvSpPr>
            <p:cNvPr id="16" name="Rectangle 15"/>
            <p:cNvSpPr/>
            <p:nvPr/>
          </p:nvSpPr>
          <p:spPr>
            <a:xfrm>
              <a:off x="6322066" y="1232856"/>
              <a:ext cx="576064" cy="9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a:p>
              <a:pPr algn="ctr"/>
              <a:endParaRPr lang="en-IN" sz="2000" b="1" dirty="0"/>
            </a:p>
          </p:txBody>
        </p:sp>
        <p:sp>
          <p:nvSpPr>
            <p:cNvPr id="17" name="Rectangle 16"/>
            <p:cNvSpPr/>
            <p:nvPr/>
          </p:nvSpPr>
          <p:spPr>
            <a:xfrm>
              <a:off x="6322350" y="2132856"/>
              <a:ext cx="576064" cy="252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r</a:t>
              </a:r>
            </a:p>
          </p:txBody>
        </p:sp>
      </p:grpSp>
      <p:sp>
        <p:nvSpPr>
          <p:cNvPr id="18" name="Rounded Rectangle 17"/>
          <p:cNvSpPr/>
          <p:nvPr/>
        </p:nvSpPr>
        <p:spPr>
          <a:xfrm>
            <a:off x="7204826" y="3652788"/>
            <a:ext cx="360040" cy="32403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H</a:t>
            </a:r>
          </a:p>
        </p:txBody>
      </p:sp>
      <p:cxnSp>
        <p:nvCxnSpPr>
          <p:cNvPr id="19" name="Straight Arrow Connector 18"/>
          <p:cNvCxnSpPr>
            <a:endCxn id="18" idx="1"/>
          </p:cNvCxnSpPr>
          <p:nvPr/>
        </p:nvCxnSpPr>
        <p:spPr>
          <a:xfrm>
            <a:off x="6880790" y="3814806"/>
            <a:ext cx="324036" cy="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0" name="Rounded Rectangle 19"/>
          <p:cNvSpPr/>
          <p:nvPr/>
        </p:nvSpPr>
        <p:spPr>
          <a:xfrm>
            <a:off x="8356955" y="4779988"/>
            <a:ext cx="701615" cy="57725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Ver</a:t>
            </a:r>
          </a:p>
        </p:txBody>
      </p:sp>
      <p:sp>
        <p:nvSpPr>
          <p:cNvPr id="21" name="TextBox 20"/>
          <p:cNvSpPr txBox="1"/>
          <p:nvPr/>
        </p:nvSpPr>
        <p:spPr>
          <a:xfrm>
            <a:off x="9257054" y="4833156"/>
            <a:ext cx="1339446" cy="400110"/>
          </a:xfrm>
          <a:prstGeom prst="rect">
            <a:avLst/>
          </a:prstGeom>
          <a:noFill/>
        </p:spPr>
        <p:txBody>
          <a:bodyPr wrap="square" rtlCol="0">
            <a:spAutoFit/>
          </a:bodyPr>
          <a:lstStyle/>
          <a:p>
            <a:pPr algn="ctr"/>
            <a:r>
              <a:rPr lang="en-IN" sz="2000" b="1" dirty="0"/>
              <a:t>Compare</a:t>
            </a:r>
          </a:p>
        </p:txBody>
      </p:sp>
      <p:sp>
        <p:nvSpPr>
          <p:cNvPr id="22" name="TextBox 21"/>
          <p:cNvSpPr txBox="1"/>
          <p:nvPr/>
        </p:nvSpPr>
        <p:spPr>
          <a:xfrm>
            <a:off x="3748442" y="4011451"/>
            <a:ext cx="745188" cy="400110"/>
          </a:xfrm>
          <a:prstGeom prst="rect">
            <a:avLst/>
          </a:prstGeom>
          <a:noFill/>
        </p:spPr>
        <p:txBody>
          <a:bodyPr wrap="square" rtlCol="0">
            <a:spAutoFit/>
          </a:bodyPr>
          <a:lstStyle/>
          <a:p>
            <a:r>
              <a:rPr lang="en-IN" sz="2000" b="1" i="1" dirty="0"/>
              <a:t>PU</a:t>
            </a:r>
            <a:r>
              <a:rPr lang="en-IN" sz="2000" b="1" i="1" baseline="-25000" dirty="0"/>
              <a:t>G</a:t>
            </a:r>
          </a:p>
        </p:txBody>
      </p:sp>
      <p:cxnSp>
        <p:nvCxnSpPr>
          <p:cNvPr id="23" name="Straight Arrow Connector 22"/>
          <p:cNvCxnSpPr/>
          <p:nvPr/>
        </p:nvCxnSpPr>
        <p:spPr>
          <a:xfrm flipH="1" flipV="1">
            <a:off x="4108516" y="4360501"/>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Arrow Connector 23"/>
          <p:cNvCxnSpPr/>
          <p:nvPr/>
        </p:nvCxnSpPr>
        <p:spPr>
          <a:xfrm flipH="1" flipV="1">
            <a:off x="3568422" y="4905628"/>
            <a:ext cx="366834" cy="1"/>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25" name="Freeform 24"/>
          <p:cNvSpPr/>
          <p:nvPr/>
        </p:nvSpPr>
        <p:spPr>
          <a:xfrm>
            <a:off x="3381989" y="5061140"/>
            <a:ext cx="547397" cy="672117"/>
          </a:xfrm>
          <a:custGeom>
            <a:avLst/>
            <a:gdLst>
              <a:gd name="connsiteX0" fmla="*/ 0 w 448235"/>
              <a:gd name="connsiteY0" fmla="*/ 340659 h 340659"/>
              <a:gd name="connsiteX1" fmla="*/ 251012 w 448235"/>
              <a:gd name="connsiteY1" fmla="*/ 340659 h 340659"/>
              <a:gd name="connsiteX2" fmla="*/ 251012 w 448235"/>
              <a:gd name="connsiteY2" fmla="*/ 0 h 340659"/>
              <a:gd name="connsiteX3" fmla="*/ 448235 w 448235"/>
              <a:gd name="connsiteY3" fmla="*/ 0 h 340659"/>
              <a:gd name="connsiteX4" fmla="*/ 448235 w 448235"/>
              <a:gd name="connsiteY4" fmla="*/ 0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235" h="340659">
                <a:moveTo>
                  <a:pt x="0" y="340659"/>
                </a:moveTo>
                <a:lnTo>
                  <a:pt x="251012" y="340659"/>
                </a:lnTo>
                <a:lnTo>
                  <a:pt x="251012" y="0"/>
                </a:lnTo>
                <a:lnTo>
                  <a:pt x="448235" y="0"/>
                </a:lnTo>
                <a:lnTo>
                  <a:pt x="448235" y="0"/>
                </a:lnTo>
              </a:path>
            </a:pathLst>
          </a:custGeom>
          <a:ln>
            <a:headEnd type="none" w="med" len="med"/>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p>
        </p:txBody>
      </p:sp>
      <p:sp>
        <p:nvSpPr>
          <p:cNvPr id="26" name="TextBox 25"/>
          <p:cNvSpPr txBox="1"/>
          <p:nvPr/>
        </p:nvSpPr>
        <p:spPr>
          <a:xfrm>
            <a:off x="3123606" y="5481228"/>
            <a:ext cx="320922" cy="400110"/>
          </a:xfrm>
          <a:prstGeom prst="rect">
            <a:avLst/>
          </a:prstGeom>
          <a:noFill/>
        </p:spPr>
        <p:txBody>
          <a:bodyPr wrap="none" rtlCol="0">
            <a:spAutoFit/>
          </a:bodyPr>
          <a:lstStyle/>
          <a:p>
            <a:r>
              <a:rPr lang="en-IN" sz="2000" b="1" dirty="0"/>
              <a:t>k</a:t>
            </a:r>
          </a:p>
        </p:txBody>
      </p:sp>
      <p:sp>
        <p:nvSpPr>
          <p:cNvPr id="27" name="Rectangle 26"/>
          <p:cNvSpPr/>
          <p:nvPr/>
        </p:nvSpPr>
        <p:spPr>
          <a:xfrm>
            <a:off x="6304726" y="4293124"/>
            <a:ext cx="576064" cy="252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s</a:t>
            </a:r>
          </a:p>
        </p:txBody>
      </p:sp>
      <p:sp>
        <p:nvSpPr>
          <p:cNvPr id="28" name="Freeform 27"/>
          <p:cNvSpPr/>
          <p:nvPr/>
        </p:nvSpPr>
        <p:spPr>
          <a:xfrm>
            <a:off x="6881075" y="4671024"/>
            <a:ext cx="1475879" cy="560445"/>
          </a:xfrm>
          <a:custGeom>
            <a:avLst/>
            <a:gdLst>
              <a:gd name="connsiteX0" fmla="*/ 0 w 978061"/>
              <a:gd name="connsiteY0" fmla="*/ 0 h 341453"/>
              <a:gd name="connsiteX1" fmla="*/ 399327 w 978061"/>
              <a:gd name="connsiteY1" fmla="*/ 0 h 341453"/>
              <a:gd name="connsiteX2" fmla="*/ 399327 w 978061"/>
              <a:gd name="connsiteY2" fmla="*/ 341453 h 341453"/>
              <a:gd name="connsiteX3" fmla="*/ 978061 w 978061"/>
              <a:gd name="connsiteY3" fmla="*/ 341453 h 341453"/>
            </a:gdLst>
            <a:ahLst/>
            <a:cxnLst>
              <a:cxn ang="0">
                <a:pos x="connsiteX0" y="connsiteY0"/>
              </a:cxn>
              <a:cxn ang="0">
                <a:pos x="connsiteX1" y="connsiteY1"/>
              </a:cxn>
              <a:cxn ang="0">
                <a:pos x="connsiteX2" y="connsiteY2"/>
              </a:cxn>
              <a:cxn ang="0">
                <a:pos x="connsiteX3" y="connsiteY3"/>
              </a:cxn>
            </a:cxnLst>
            <a:rect l="l" t="t" r="r" b="b"/>
            <a:pathLst>
              <a:path w="978061" h="341453">
                <a:moveTo>
                  <a:pt x="0" y="0"/>
                </a:moveTo>
                <a:lnTo>
                  <a:pt x="399327" y="0"/>
                </a:lnTo>
                <a:lnTo>
                  <a:pt x="399327" y="341453"/>
                </a:lnTo>
                <a:lnTo>
                  <a:pt x="978061" y="341453"/>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29" name="Freeform 28"/>
          <p:cNvSpPr/>
          <p:nvPr/>
        </p:nvSpPr>
        <p:spPr>
          <a:xfrm>
            <a:off x="7544156" y="3814807"/>
            <a:ext cx="812799" cy="1090821"/>
          </a:xfrm>
          <a:custGeom>
            <a:avLst/>
            <a:gdLst>
              <a:gd name="connsiteX0" fmla="*/ 0 w 978061"/>
              <a:gd name="connsiteY0" fmla="*/ 0 h 341453"/>
              <a:gd name="connsiteX1" fmla="*/ 399327 w 978061"/>
              <a:gd name="connsiteY1" fmla="*/ 0 h 341453"/>
              <a:gd name="connsiteX2" fmla="*/ 399327 w 978061"/>
              <a:gd name="connsiteY2" fmla="*/ 341453 h 341453"/>
              <a:gd name="connsiteX3" fmla="*/ 978061 w 978061"/>
              <a:gd name="connsiteY3" fmla="*/ 341453 h 341453"/>
            </a:gdLst>
            <a:ahLst/>
            <a:cxnLst>
              <a:cxn ang="0">
                <a:pos x="connsiteX0" y="connsiteY0"/>
              </a:cxn>
              <a:cxn ang="0">
                <a:pos x="connsiteX1" y="connsiteY1"/>
              </a:cxn>
              <a:cxn ang="0">
                <a:pos x="connsiteX2" y="connsiteY2"/>
              </a:cxn>
              <a:cxn ang="0">
                <a:pos x="connsiteX3" y="connsiteY3"/>
              </a:cxn>
            </a:cxnLst>
            <a:rect l="l" t="t" r="r" b="b"/>
            <a:pathLst>
              <a:path w="978061" h="341453">
                <a:moveTo>
                  <a:pt x="0" y="0"/>
                </a:moveTo>
                <a:lnTo>
                  <a:pt x="399327" y="0"/>
                </a:lnTo>
                <a:lnTo>
                  <a:pt x="399327" y="341453"/>
                </a:lnTo>
                <a:lnTo>
                  <a:pt x="978061" y="341453"/>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30" name="Freeform 29"/>
          <p:cNvSpPr/>
          <p:nvPr/>
        </p:nvSpPr>
        <p:spPr>
          <a:xfrm>
            <a:off x="6876034" y="4404564"/>
            <a:ext cx="1480920" cy="656576"/>
          </a:xfrm>
          <a:custGeom>
            <a:avLst/>
            <a:gdLst>
              <a:gd name="connsiteX0" fmla="*/ 0 w 1450848"/>
              <a:gd name="connsiteY0" fmla="*/ 0 h 633984"/>
              <a:gd name="connsiteX1" fmla="*/ 743712 w 1450848"/>
              <a:gd name="connsiteY1" fmla="*/ 0 h 633984"/>
              <a:gd name="connsiteX2" fmla="*/ 743712 w 1450848"/>
              <a:gd name="connsiteY2" fmla="*/ 633984 h 633984"/>
              <a:gd name="connsiteX3" fmla="*/ 1450848 w 1450848"/>
              <a:gd name="connsiteY3" fmla="*/ 633984 h 633984"/>
              <a:gd name="connsiteX4" fmla="*/ 1450848 w 1450848"/>
              <a:gd name="connsiteY4" fmla="*/ 633984 h 633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848" h="633984">
                <a:moveTo>
                  <a:pt x="0" y="0"/>
                </a:moveTo>
                <a:lnTo>
                  <a:pt x="743712" y="0"/>
                </a:lnTo>
                <a:lnTo>
                  <a:pt x="743712" y="633984"/>
                </a:lnTo>
                <a:lnTo>
                  <a:pt x="1450848" y="633984"/>
                </a:lnTo>
                <a:lnTo>
                  <a:pt x="1450848" y="633984"/>
                </a:lnTo>
              </a:path>
            </a:pathLst>
          </a:custGeom>
          <a:ln>
            <a:headEnd type="none" w="med" len="med"/>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p>
        </p:txBody>
      </p:sp>
      <p:sp>
        <p:nvSpPr>
          <p:cNvPr id="31" name="TextBox 30"/>
          <p:cNvSpPr txBox="1"/>
          <p:nvPr/>
        </p:nvSpPr>
        <p:spPr>
          <a:xfrm>
            <a:off x="8564170" y="4005064"/>
            <a:ext cx="872904" cy="400110"/>
          </a:xfrm>
          <a:prstGeom prst="rect">
            <a:avLst/>
          </a:prstGeom>
          <a:noFill/>
        </p:spPr>
        <p:txBody>
          <a:bodyPr wrap="square" rtlCol="0">
            <a:spAutoFit/>
          </a:bodyPr>
          <a:lstStyle/>
          <a:p>
            <a:r>
              <a:rPr lang="en-IN" sz="2000" b="1" i="1" dirty="0"/>
              <a:t>  </a:t>
            </a:r>
            <a:r>
              <a:rPr lang="en-IN" sz="2000" b="1" i="1" dirty="0" err="1"/>
              <a:t>PU</a:t>
            </a:r>
            <a:r>
              <a:rPr lang="en-IN" sz="2000" b="1" i="1" baseline="-25000" dirty="0" err="1"/>
              <a:t>a</a:t>
            </a:r>
            <a:endParaRPr lang="en-IN" sz="2000" b="1" i="1" baseline="-25000" dirty="0"/>
          </a:p>
        </p:txBody>
      </p:sp>
      <p:cxnSp>
        <p:nvCxnSpPr>
          <p:cNvPr id="32" name="Straight Arrow Connector 31"/>
          <p:cNvCxnSpPr/>
          <p:nvPr/>
        </p:nvCxnSpPr>
        <p:spPr>
          <a:xfrm flipH="1" flipV="1">
            <a:off x="8932710" y="4380875"/>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33" name="TextBox 32"/>
          <p:cNvSpPr txBox="1"/>
          <p:nvPr/>
        </p:nvSpPr>
        <p:spPr>
          <a:xfrm>
            <a:off x="8104926" y="4005064"/>
            <a:ext cx="745188" cy="400110"/>
          </a:xfrm>
          <a:prstGeom prst="rect">
            <a:avLst/>
          </a:prstGeom>
          <a:noFill/>
        </p:spPr>
        <p:txBody>
          <a:bodyPr wrap="square" rtlCol="0">
            <a:spAutoFit/>
          </a:bodyPr>
          <a:lstStyle/>
          <a:p>
            <a:r>
              <a:rPr lang="en-IN" sz="2000" b="1" i="1" dirty="0"/>
              <a:t>PU</a:t>
            </a:r>
            <a:r>
              <a:rPr lang="en-IN" sz="2000" b="1" i="1" baseline="-25000" dirty="0"/>
              <a:t>G</a:t>
            </a:r>
          </a:p>
        </p:txBody>
      </p:sp>
      <p:cxnSp>
        <p:nvCxnSpPr>
          <p:cNvPr id="34" name="Straight Arrow Connector 33"/>
          <p:cNvCxnSpPr/>
          <p:nvPr/>
        </p:nvCxnSpPr>
        <p:spPr>
          <a:xfrm flipH="1" flipV="1">
            <a:off x="8507960" y="4365105"/>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Arrow Connector 34"/>
          <p:cNvCxnSpPr/>
          <p:nvPr/>
        </p:nvCxnSpPr>
        <p:spPr>
          <a:xfrm flipH="1" flipV="1">
            <a:off x="9073003" y="5068617"/>
            <a:ext cx="366834" cy="1"/>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36" name="Freeform 35"/>
          <p:cNvSpPr/>
          <p:nvPr/>
        </p:nvSpPr>
        <p:spPr>
          <a:xfrm>
            <a:off x="7487646" y="5157193"/>
            <a:ext cx="2462785" cy="488087"/>
          </a:xfrm>
          <a:custGeom>
            <a:avLst/>
            <a:gdLst>
              <a:gd name="connsiteX0" fmla="*/ 0 w 2462784"/>
              <a:gd name="connsiteY0" fmla="*/ 36576 h 219456"/>
              <a:gd name="connsiteX1" fmla="*/ 0 w 2462784"/>
              <a:gd name="connsiteY1" fmla="*/ 219456 h 219456"/>
              <a:gd name="connsiteX2" fmla="*/ 2462784 w 2462784"/>
              <a:gd name="connsiteY2" fmla="*/ 219456 h 219456"/>
              <a:gd name="connsiteX3" fmla="*/ 2462784 w 2462784"/>
              <a:gd name="connsiteY3" fmla="*/ 0 h 219456"/>
            </a:gdLst>
            <a:ahLst/>
            <a:cxnLst>
              <a:cxn ang="0">
                <a:pos x="connsiteX0" y="connsiteY0"/>
              </a:cxn>
              <a:cxn ang="0">
                <a:pos x="connsiteX1" y="connsiteY1"/>
              </a:cxn>
              <a:cxn ang="0">
                <a:pos x="connsiteX2" y="connsiteY2"/>
              </a:cxn>
              <a:cxn ang="0">
                <a:pos x="connsiteX3" y="connsiteY3"/>
              </a:cxn>
            </a:cxnLst>
            <a:rect l="l" t="t" r="r" b="b"/>
            <a:pathLst>
              <a:path w="2462784" h="219456">
                <a:moveTo>
                  <a:pt x="0" y="36576"/>
                </a:moveTo>
                <a:lnTo>
                  <a:pt x="0" y="219456"/>
                </a:lnTo>
                <a:lnTo>
                  <a:pt x="2462784" y="219456"/>
                </a:lnTo>
                <a:lnTo>
                  <a:pt x="2462784" y="0"/>
                </a:lnTo>
              </a:path>
            </a:pathLst>
          </a:custGeom>
          <a:ln>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p>
        </p:txBody>
      </p:sp>
      <p:cxnSp>
        <p:nvCxnSpPr>
          <p:cNvPr id="37" name="Straight Arrow Connector 36"/>
          <p:cNvCxnSpPr/>
          <p:nvPr/>
        </p:nvCxnSpPr>
        <p:spPr>
          <a:xfrm>
            <a:off x="2783632" y="3933056"/>
            <a:ext cx="2379039" cy="13812"/>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p:cNvCxnSpPr/>
          <p:nvPr/>
        </p:nvCxnSpPr>
        <p:spPr>
          <a:xfrm>
            <a:off x="5605388" y="4041068"/>
            <a:ext cx="699622"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2098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p:bldP spid="14" grpId="0" animBg="1"/>
      <p:bldP spid="18" grpId="0" animBg="1"/>
      <p:bldP spid="20" grpId="0" animBg="1"/>
      <p:bldP spid="21" grpId="0"/>
      <p:bldP spid="22" grpId="0"/>
      <p:bldP spid="25" grpId="0" animBg="1"/>
      <p:bldP spid="26" grpId="0"/>
      <p:bldP spid="27" grpId="0" animBg="1"/>
      <p:bldP spid="28" grpId="0" animBg="1"/>
      <p:bldP spid="29" grpId="0" animBg="1"/>
      <p:bldP spid="30" grpId="0" animBg="1"/>
      <p:bldP spid="31" grpId="0"/>
      <p:bldP spid="33" grpId="0"/>
      <p:bldP spid="3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 DSA Signing</a:t>
            </a:r>
          </a:p>
        </p:txBody>
      </p:sp>
      <p:sp>
        <p:nvSpPr>
          <p:cNvPr id="3" name="Content Placeholder 2">
            <a:extLst>
              <a:ext uri="{FF2B5EF4-FFF2-40B4-BE49-F238E27FC236}">
                <a16:creationId xmlns:a16="http://schemas.microsoft.com/office/drawing/2014/main" id="{D5A7AD82-4AD8-7A67-5878-74918D25A7B2}"/>
              </a:ext>
            </a:extLst>
          </p:cNvPr>
          <p:cNvSpPr>
            <a:spLocks noGrp="1"/>
          </p:cNvSpPr>
          <p:nvPr>
            <p:ph idx="1"/>
          </p:nvPr>
        </p:nvSpPr>
        <p:spPr/>
        <p:txBody>
          <a:bodyPr/>
          <a:lstStyle/>
          <a:p>
            <a:endParaRPr lang="en-US" dirty="0"/>
          </a:p>
        </p:txBody>
      </p:sp>
      <mc:AlternateContent xmlns:mc="http://schemas.openxmlformats.org/markup-compatibility/2006" xmlns:a14="http://schemas.microsoft.com/office/drawing/2010/main">
        <mc:Choice Requires="a14">
          <p:sp>
            <p:nvSpPr>
              <p:cNvPr id="8" name="Rectangle 7"/>
              <p:cNvSpPr/>
              <p:nvPr/>
            </p:nvSpPr>
            <p:spPr>
              <a:xfrm>
                <a:off x="8974923" y="1124744"/>
                <a:ext cx="1116970" cy="289701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200" i="1">
                          <a:solidFill>
                            <a:schemeClr val="tx1"/>
                          </a:solidFill>
                          <a:latin typeface="Cambria Math"/>
                        </a:rPr>
                        <m:t>𝑀</m:t>
                      </m:r>
                    </m:oMath>
                  </m:oMathPara>
                </a14:m>
                <a:endParaRPr lang="en-IN" sz="2200" i="1" dirty="0">
                  <a:solidFill>
                    <a:schemeClr val="tx1"/>
                  </a:solidFill>
                </a:endParaRPr>
              </a:p>
              <a:p>
                <a:pPr algn="ctr"/>
                <a:endParaRPr lang="en-IN" sz="2200" dirty="0"/>
              </a:p>
            </p:txBody>
          </p:sp>
        </mc:Choice>
        <mc:Fallback xmlns="">
          <p:sp>
            <p:nvSpPr>
              <p:cNvPr id="8" name="Rectangle 7"/>
              <p:cNvSpPr>
                <a:spLocks noRot="1" noChangeAspect="1" noMove="1" noResize="1" noEditPoints="1" noAdjustHandles="1" noChangeArrowheads="1" noChangeShapeType="1" noTextEdit="1"/>
              </p:cNvSpPr>
              <p:nvPr/>
            </p:nvSpPr>
            <p:spPr>
              <a:xfrm>
                <a:off x="8974923" y="1124744"/>
                <a:ext cx="1116970" cy="289701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975474" y="4761825"/>
                <a:ext cx="1116970" cy="7533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200" i="1">
                          <a:solidFill>
                            <a:schemeClr val="tx1"/>
                          </a:solidFill>
                          <a:latin typeface="Cambria Math"/>
                        </a:rPr>
                        <m:t>𝑠</m:t>
                      </m:r>
                    </m:oMath>
                  </m:oMathPara>
                </a14:m>
                <a:endParaRPr lang="en-IN" sz="2200" dirty="0">
                  <a:solidFill>
                    <a:schemeClr val="tx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8975474" y="4761825"/>
                <a:ext cx="1116970" cy="753310"/>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975474" y="4021754"/>
                <a:ext cx="1116970" cy="7400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200" i="1">
                          <a:solidFill>
                            <a:schemeClr val="tx1"/>
                          </a:solidFill>
                          <a:latin typeface="Cambria Math"/>
                        </a:rPr>
                        <m:t>𝑟</m:t>
                      </m:r>
                    </m:oMath>
                  </m:oMathPara>
                </a14:m>
                <a:endParaRPr lang="en-IN" sz="22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8975474" y="4021754"/>
                <a:ext cx="1116970" cy="740070"/>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ounded Rectangle 12"/>
              <p:cNvSpPr/>
              <p:nvPr/>
            </p:nvSpPr>
            <p:spPr>
              <a:xfrm>
                <a:off x="4340340" y="4257092"/>
                <a:ext cx="3915901" cy="64807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t"/>
                <a14:m>
                  <m:oMathPara xmlns:m="http://schemas.openxmlformats.org/officeDocument/2006/math">
                    <m:oMathParaPr>
                      <m:jc m:val="centerGroup"/>
                    </m:oMathParaPr>
                    <m:oMath xmlns:m="http://schemas.openxmlformats.org/officeDocument/2006/math">
                      <m:r>
                        <a:rPr lang="en-IN" sz="2200" i="1">
                          <a:solidFill>
                            <a:schemeClr val="tx1"/>
                          </a:solidFill>
                          <a:latin typeface="Cambria Math"/>
                        </a:rPr>
                        <m:t>𝑠</m:t>
                      </m:r>
                      <m:r>
                        <a:rPr lang="en-IN" sz="2200" i="1">
                          <a:solidFill>
                            <a:schemeClr val="tx1"/>
                          </a:solidFill>
                          <a:latin typeface="Cambria Math"/>
                        </a:rPr>
                        <m:t>=</m:t>
                      </m:r>
                      <m:d>
                        <m:dPr>
                          <m:begChr m:val="["/>
                          <m:endChr m:val="]"/>
                          <m:ctrlPr>
                            <a:rPr lang="en-IN" sz="2200" i="1">
                              <a:solidFill>
                                <a:schemeClr val="tx1"/>
                              </a:solidFill>
                              <a:latin typeface="Cambria Math" panose="02040503050406030204" pitchFamily="18" charset="0"/>
                            </a:rPr>
                          </m:ctrlPr>
                        </m:dPr>
                        <m:e>
                          <m:sSup>
                            <m:sSupPr>
                              <m:ctrlPr>
                                <a:rPr lang="en-IN" sz="2200" i="1">
                                  <a:solidFill>
                                    <a:schemeClr val="tx1"/>
                                  </a:solidFill>
                                  <a:latin typeface="Cambria Math" panose="02040503050406030204" pitchFamily="18" charset="0"/>
                                </a:rPr>
                              </m:ctrlPr>
                            </m:sSupPr>
                            <m:e>
                              <m:r>
                                <a:rPr lang="en-IN" sz="2200" i="1">
                                  <a:solidFill>
                                    <a:schemeClr val="tx1"/>
                                  </a:solidFill>
                                  <a:latin typeface="Cambria Math"/>
                                </a:rPr>
                                <m:t>𝑘</m:t>
                              </m:r>
                            </m:e>
                            <m:sup>
                              <m:r>
                                <a:rPr lang="en-IN" sz="2200" i="1">
                                  <a:solidFill>
                                    <a:schemeClr val="tx1"/>
                                  </a:solidFill>
                                  <a:latin typeface="Cambria Math"/>
                                </a:rPr>
                                <m:t>−1</m:t>
                              </m:r>
                            </m:sup>
                          </m:sSup>
                          <m:r>
                            <a:rPr lang="en-IN" sz="2200" i="1">
                              <a:solidFill>
                                <a:schemeClr val="tx1"/>
                              </a:solidFill>
                              <a:latin typeface="Cambria Math"/>
                            </a:rPr>
                            <m:t> </m:t>
                          </m:r>
                          <m:d>
                            <m:dPr>
                              <m:ctrlPr>
                                <a:rPr lang="en-IN" sz="2200" i="1">
                                  <a:solidFill>
                                    <a:schemeClr val="tx1"/>
                                  </a:solidFill>
                                  <a:latin typeface="Cambria Math" panose="02040503050406030204" pitchFamily="18" charset="0"/>
                                </a:rPr>
                              </m:ctrlPr>
                            </m:dPr>
                            <m:e>
                              <m:r>
                                <a:rPr lang="en-IN" sz="2200" i="1">
                                  <a:solidFill>
                                    <a:schemeClr val="tx1"/>
                                  </a:solidFill>
                                  <a:latin typeface="Cambria Math"/>
                                </a:rPr>
                                <m:t>𝐻</m:t>
                              </m:r>
                              <m:d>
                                <m:dPr>
                                  <m:ctrlPr>
                                    <a:rPr lang="en-IN" sz="2200" i="1">
                                      <a:solidFill>
                                        <a:schemeClr val="tx1"/>
                                      </a:solidFill>
                                      <a:latin typeface="Cambria Math" panose="02040503050406030204" pitchFamily="18" charset="0"/>
                                    </a:rPr>
                                  </m:ctrlPr>
                                </m:dPr>
                                <m:e>
                                  <m:r>
                                    <a:rPr lang="en-IN" sz="2200" i="1">
                                      <a:solidFill>
                                        <a:schemeClr val="tx1"/>
                                      </a:solidFill>
                                      <a:latin typeface="Cambria Math"/>
                                    </a:rPr>
                                    <m:t>𝑀</m:t>
                                  </m:r>
                                </m:e>
                              </m:d>
                              <m:r>
                                <a:rPr lang="en-IN" sz="2200" i="1">
                                  <a:solidFill>
                                    <a:schemeClr val="tx1"/>
                                  </a:solidFill>
                                  <a:latin typeface="Cambria Math"/>
                                </a:rPr>
                                <m:t>+</m:t>
                              </m:r>
                              <m:r>
                                <a:rPr lang="en-IN" sz="2200" i="1">
                                  <a:solidFill>
                                    <a:schemeClr val="tx1"/>
                                  </a:solidFill>
                                  <a:latin typeface="Cambria Math"/>
                                </a:rPr>
                                <m:t>𝑥𝑟</m:t>
                              </m:r>
                            </m:e>
                          </m:d>
                        </m:e>
                      </m:d>
                      <m:r>
                        <a:rPr lang="en-IN" sz="2200" i="1">
                          <a:solidFill>
                            <a:schemeClr val="tx1"/>
                          </a:solidFill>
                          <a:latin typeface="Cambria Math"/>
                        </a:rPr>
                        <m:t> </m:t>
                      </m:r>
                      <m:r>
                        <a:rPr lang="en-IN" sz="2200" i="1">
                          <a:solidFill>
                            <a:schemeClr val="tx1"/>
                          </a:solidFill>
                          <a:latin typeface="Cambria Math"/>
                        </a:rPr>
                        <m:t>𝑚𝑜𝑑</m:t>
                      </m:r>
                      <m:r>
                        <a:rPr lang="en-IN" sz="2200" i="1">
                          <a:solidFill>
                            <a:schemeClr val="tx1"/>
                          </a:solidFill>
                          <a:latin typeface="Cambria Math"/>
                        </a:rPr>
                        <m:t> </m:t>
                      </m:r>
                      <m:r>
                        <a:rPr lang="en-IN" sz="2200" i="1">
                          <a:solidFill>
                            <a:schemeClr val="tx1"/>
                          </a:solidFill>
                          <a:latin typeface="Cambria Math"/>
                        </a:rPr>
                        <m:t>𝑞</m:t>
                      </m:r>
                    </m:oMath>
                  </m:oMathPara>
                </a14:m>
                <a:endParaRPr lang="en-IN" sz="2200" dirty="0">
                  <a:solidFill>
                    <a:schemeClr val="tx1"/>
                  </a:solidFill>
                </a:endParaRPr>
              </a:p>
            </p:txBody>
          </p:sp>
        </mc:Choice>
        <mc:Fallback xmlns="">
          <p:sp>
            <p:nvSpPr>
              <p:cNvPr id="13" name="Rounded Rectangle 12"/>
              <p:cNvSpPr>
                <a:spLocks noRot="1" noChangeAspect="1" noMove="1" noResize="1" noEditPoints="1" noAdjustHandles="1" noChangeArrowheads="1" noChangeShapeType="1" noTextEdit="1"/>
              </p:cNvSpPr>
              <p:nvPr/>
            </p:nvSpPr>
            <p:spPr>
              <a:xfrm>
                <a:off x="4340340" y="4257092"/>
                <a:ext cx="3915901" cy="648072"/>
              </a:xfrm>
              <a:prstGeom prst="round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ounded Rectangle 13"/>
              <p:cNvSpPr/>
              <p:nvPr/>
            </p:nvSpPr>
            <p:spPr>
              <a:xfrm>
                <a:off x="4834682" y="2544486"/>
                <a:ext cx="3038473" cy="64807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200" i="1">
                          <a:solidFill>
                            <a:schemeClr val="tx1"/>
                          </a:solidFill>
                          <a:latin typeface="Cambria Math"/>
                        </a:rPr>
                        <m:t>𝑟</m:t>
                      </m:r>
                      <m:r>
                        <a:rPr lang="en-IN" sz="2200" i="1">
                          <a:solidFill>
                            <a:schemeClr val="tx1"/>
                          </a:solidFill>
                          <a:latin typeface="Cambria Math"/>
                        </a:rPr>
                        <m:t>=</m:t>
                      </m:r>
                      <m:d>
                        <m:dPr>
                          <m:ctrlPr>
                            <a:rPr lang="en-IN" sz="2200" i="1">
                              <a:solidFill>
                                <a:schemeClr val="tx1"/>
                              </a:solidFill>
                              <a:latin typeface="Cambria Math" panose="02040503050406030204" pitchFamily="18" charset="0"/>
                            </a:rPr>
                          </m:ctrlPr>
                        </m:dPr>
                        <m:e>
                          <m:sSup>
                            <m:sSupPr>
                              <m:ctrlPr>
                                <a:rPr lang="en-IN" sz="2200" i="1">
                                  <a:solidFill>
                                    <a:schemeClr val="tx1"/>
                                  </a:solidFill>
                                  <a:latin typeface="Cambria Math" panose="02040503050406030204" pitchFamily="18" charset="0"/>
                                </a:rPr>
                              </m:ctrlPr>
                            </m:sSupPr>
                            <m:e>
                              <m:r>
                                <a:rPr lang="en-IN" sz="2200" i="1">
                                  <a:solidFill>
                                    <a:schemeClr val="tx1"/>
                                  </a:solidFill>
                                  <a:latin typeface="Cambria Math"/>
                                </a:rPr>
                                <m:t>𝑔</m:t>
                              </m:r>
                            </m:e>
                            <m:sup>
                              <m:r>
                                <a:rPr lang="en-IN" sz="2200" i="1">
                                  <a:solidFill>
                                    <a:schemeClr val="tx1"/>
                                  </a:solidFill>
                                  <a:latin typeface="Cambria Math"/>
                                </a:rPr>
                                <m:t>𝑘</m:t>
                              </m:r>
                            </m:sup>
                          </m:sSup>
                          <m:r>
                            <a:rPr lang="en-IN" sz="2200" i="1">
                              <a:solidFill>
                                <a:schemeClr val="tx1"/>
                              </a:solidFill>
                              <a:latin typeface="Cambria Math"/>
                            </a:rPr>
                            <m:t> </m:t>
                          </m:r>
                          <m:r>
                            <a:rPr lang="en-IN" sz="2200" i="1">
                              <a:solidFill>
                                <a:schemeClr val="tx1"/>
                              </a:solidFill>
                              <a:latin typeface="Cambria Math"/>
                            </a:rPr>
                            <m:t>𝑚𝑜𝑑</m:t>
                          </m:r>
                          <m:r>
                            <a:rPr lang="en-IN" sz="2200" i="1">
                              <a:solidFill>
                                <a:schemeClr val="tx1"/>
                              </a:solidFill>
                              <a:latin typeface="Cambria Math"/>
                            </a:rPr>
                            <m:t> </m:t>
                          </m:r>
                          <m:r>
                            <a:rPr lang="en-IN" sz="2200" i="1">
                              <a:solidFill>
                                <a:schemeClr val="tx1"/>
                              </a:solidFill>
                              <a:latin typeface="Cambria Math"/>
                            </a:rPr>
                            <m:t>𝑝</m:t>
                          </m:r>
                        </m:e>
                      </m:d>
                      <m:r>
                        <a:rPr lang="en-IN" sz="2200" i="1">
                          <a:solidFill>
                            <a:schemeClr val="tx1"/>
                          </a:solidFill>
                          <a:latin typeface="Cambria Math"/>
                        </a:rPr>
                        <m:t>𝑚𝑜𝑑</m:t>
                      </m:r>
                      <m:r>
                        <a:rPr lang="en-IN" sz="2200" i="1">
                          <a:solidFill>
                            <a:schemeClr val="tx1"/>
                          </a:solidFill>
                          <a:latin typeface="Cambria Math"/>
                        </a:rPr>
                        <m:t> </m:t>
                      </m:r>
                      <m:r>
                        <a:rPr lang="en-IN" sz="2200" i="1">
                          <a:solidFill>
                            <a:schemeClr val="tx1"/>
                          </a:solidFill>
                          <a:latin typeface="Cambria Math"/>
                        </a:rPr>
                        <m:t>𝑞</m:t>
                      </m:r>
                    </m:oMath>
                  </m:oMathPara>
                </a14:m>
                <a:endParaRPr lang="en-IN" sz="2200" dirty="0">
                  <a:solidFill>
                    <a:schemeClr val="tx1"/>
                  </a:solidFill>
                </a:endParaRPr>
              </a:p>
            </p:txBody>
          </p:sp>
        </mc:Choice>
        <mc:Fallback xmlns="">
          <p:sp>
            <p:nvSpPr>
              <p:cNvPr id="14" name="Rounded Rectangle 13"/>
              <p:cNvSpPr>
                <a:spLocks noRot="1" noChangeAspect="1" noMove="1" noResize="1" noEditPoints="1" noAdjustHandles="1" noChangeArrowheads="1" noChangeShapeType="1" noTextEdit="1"/>
              </p:cNvSpPr>
              <p:nvPr/>
            </p:nvSpPr>
            <p:spPr>
              <a:xfrm>
                <a:off x="4834682" y="2544486"/>
                <a:ext cx="3038473" cy="648072"/>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ounded Rectangle 14"/>
              <p:cNvSpPr/>
              <p:nvPr/>
            </p:nvSpPr>
            <p:spPr>
              <a:xfrm>
                <a:off x="2855640" y="4257092"/>
                <a:ext cx="750304" cy="64807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200" i="1">
                          <a:solidFill>
                            <a:schemeClr val="tx1"/>
                          </a:solidFill>
                          <a:latin typeface="Cambria Math"/>
                        </a:rPr>
                        <m:t>𝐻</m:t>
                      </m:r>
                    </m:oMath>
                  </m:oMathPara>
                </a14:m>
                <a:endParaRPr lang="en-IN" sz="2200" dirty="0">
                  <a:solidFill>
                    <a:schemeClr val="tx1"/>
                  </a:solidFill>
                </a:endParaRPr>
              </a:p>
            </p:txBody>
          </p:sp>
        </mc:Choice>
        <mc:Fallback xmlns="">
          <p:sp>
            <p:nvSpPr>
              <p:cNvPr id="15" name="Rounded Rectangle 14"/>
              <p:cNvSpPr>
                <a:spLocks noRot="1" noChangeAspect="1" noMove="1" noResize="1" noEditPoints="1" noAdjustHandles="1" noChangeArrowheads="1" noChangeShapeType="1" noTextEdit="1"/>
              </p:cNvSpPr>
              <p:nvPr/>
            </p:nvSpPr>
            <p:spPr>
              <a:xfrm>
                <a:off x="2855640" y="4257092"/>
                <a:ext cx="750304" cy="648072"/>
              </a:xfrm>
              <a:prstGeom prst="roundRect">
                <a:avLst/>
              </a:prstGeom>
              <a:blipFill>
                <a:blip r:embed="rId7"/>
                <a:stretch>
                  <a:fillRect/>
                </a:stretch>
              </a:blipFill>
              <a:ln>
                <a:solidFill>
                  <a:schemeClr val="tx1"/>
                </a:solidFill>
              </a:ln>
            </p:spPr>
            <p:txBody>
              <a:bodyPr/>
              <a:lstStyle/>
              <a:p>
                <a:r>
                  <a:rPr lang="en-US">
                    <a:noFill/>
                  </a:rPr>
                  <a:t> </a:t>
                </a:r>
              </a:p>
            </p:txBody>
          </p:sp>
        </mc:Fallback>
      </mc:AlternateContent>
      <p:cxnSp>
        <p:nvCxnSpPr>
          <p:cNvPr id="17" name="Straight Arrow Connector 16"/>
          <p:cNvCxnSpPr/>
          <p:nvPr/>
        </p:nvCxnSpPr>
        <p:spPr>
          <a:xfrm>
            <a:off x="2027549" y="1376772"/>
            <a:ext cx="6947375"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2027549" y="2888940"/>
            <a:ext cx="2833477"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
        <p:nvSpPr>
          <p:cNvPr id="27" name="Freeform 26"/>
          <p:cNvSpPr/>
          <p:nvPr/>
        </p:nvSpPr>
        <p:spPr>
          <a:xfrm>
            <a:off x="7875374" y="2866768"/>
            <a:ext cx="1087395" cy="1580830"/>
          </a:xfrm>
          <a:custGeom>
            <a:avLst/>
            <a:gdLst>
              <a:gd name="connsiteX0" fmla="*/ 0 w 1087395"/>
              <a:gd name="connsiteY0" fmla="*/ 0 h 1507524"/>
              <a:gd name="connsiteX1" fmla="*/ 654908 w 1087395"/>
              <a:gd name="connsiteY1" fmla="*/ 0 h 1507524"/>
              <a:gd name="connsiteX2" fmla="*/ 654908 w 1087395"/>
              <a:gd name="connsiteY2" fmla="*/ 1507524 h 1507524"/>
              <a:gd name="connsiteX3" fmla="*/ 1087395 w 1087395"/>
              <a:gd name="connsiteY3" fmla="*/ 1507524 h 1507524"/>
              <a:gd name="connsiteX4" fmla="*/ 1087395 w 1087395"/>
              <a:gd name="connsiteY4" fmla="*/ 1507524 h 150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395" h="1507524">
                <a:moveTo>
                  <a:pt x="0" y="0"/>
                </a:moveTo>
                <a:lnTo>
                  <a:pt x="654908" y="0"/>
                </a:lnTo>
                <a:lnTo>
                  <a:pt x="654908" y="1507524"/>
                </a:lnTo>
                <a:lnTo>
                  <a:pt x="1087395" y="1507524"/>
                </a:lnTo>
                <a:lnTo>
                  <a:pt x="1087395" y="1507524"/>
                </a:lnTo>
              </a:path>
            </a:pathLst>
          </a:custGeom>
          <a:ln>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200"/>
          </a:p>
        </p:txBody>
      </p:sp>
      <p:sp>
        <p:nvSpPr>
          <p:cNvPr id="28" name="Freeform 27"/>
          <p:cNvSpPr/>
          <p:nvPr/>
        </p:nvSpPr>
        <p:spPr>
          <a:xfrm>
            <a:off x="8243534" y="4617132"/>
            <a:ext cx="719234" cy="576064"/>
          </a:xfrm>
          <a:custGeom>
            <a:avLst/>
            <a:gdLst>
              <a:gd name="connsiteX0" fmla="*/ 0 w 978061"/>
              <a:gd name="connsiteY0" fmla="*/ 0 h 341453"/>
              <a:gd name="connsiteX1" fmla="*/ 399327 w 978061"/>
              <a:gd name="connsiteY1" fmla="*/ 0 h 341453"/>
              <a:gd name="connsiteX2" fmla="*/ 399327 w 978061"/>
              <a:gd name="connsiteY2" fmla="*/ 341453 h 341453"/>
              <a:gd name="connsiteX3" fmla="*/ 978061 w 978061"/>
              <a:gd name="connsiteY3" fmla="*/ 341453 h 341453"/>
            </a:gdLst>
            <a:ahLst/>
            <a:cxnLst>
              <a:cxn ang="0">
                <a:pos x="connsiteX0" y="connsiteY0"/>
              </a:cxn>
              <a:cxn ang="0">
                <a:pos x="connsiteX1" y="connsiteY1"/>
              </a:cxn>
              <a:cxn ang="0">
                <a:pos x="connsiteX2" y="connsiteY2"/>
              </a:cxn>
              <a:cxn ang="0">
                <a:pos x="connsiteX3" y="connsiteY3"/>
              </a:cxn>
            </a:cxnLst>
            <a:rect l="l" t="t" r="r" b="b"/>
            <a:pathLst>
              <a:path w="978061" h="341453">
                <a:moveTo>
                  <a:pt x="0" y="0"/>
                </a:moveTo>
                <a:lnTo>
                  <a:pt x="399327" y="0"/>
                </a:lnTo>
                <a:lnTo>
                  <a:pt x="399327" y="341453"/>
                </a:lnTo>
                <a:lnTo>
                  <a:pt x="978061" y="341453"/>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cxnSp>
        <p:nvCxnSpPr>
          <p:cNvPr id="29" name="Straight Arrow Connector 28"/>
          <p:cNvCxnSpPr/>
          <p:nvPr/>
        </p:nvCxnSpPr>
        <p:spPr>
          <a:xfrm>
            <a:off x="3605945" y="4725144"/>
            <a:ext cx="734395"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
        <p:nvSpPr>
          <p:cNvPr id="38" name="Freeform 37"/>
          <p:cNvSpPr/>
          <p:nvPr/>
        </p:nvSpPr>
        <p:spPr>
          <a:xfrm>
            <a:off x="3973141" y="2891482"/>
            <a:ext cx="358663" cy="1556117"/>
          </a:xfrm>
          <a:custGeom>
            <a:avLst/>
            <a:gdLst>
              <a:gd name="connsiteX0" fmla="*/ 0 w 518984"/>
              <a:gd name="connsiteY0" fmla="*/ 0 h 1421027"/>
              <a:gd name="connsiteX1" fmla="*/ 0 w 518984"/>
              <a:gd name="connsiteY1" fmla="*/ 1421027 h 1421027"/>
              <a:gd name="connsiteX2" fmla="*/ 518984 w 518984"/>
              <a:gd name="connsiteY2" fmla="*/ 1421027 h 1421027"/>
            </a:gdLst>
            <a:ahLst/>
            <a:cxnLst>
              <a:cxn ang="0">
                <a:pos x="connsiteX0" y="connsiteY0"/>
              </a:cxn>
              <a:cxn ang="0">
                <a:pos x="connsiteX1" y="connsiteY1"/>
              </a:cxn>
              <a:cxn ang="0">
                <a:pos x="connsiteX2" y="connsiteY2"/>
              </a:cxn>
            </a:cxnLst>
            <a:rect l="l" t="t" r="r" b="b"/>
            <a:pathLst>
              <a:path w="518984" h="1421027">
                <a:moveTo>
                  <a:pt x="0" y="0"/>
                </a:moveTo>
                <a:lnTo>
                  <a:pt x="0" y="1421027"/>
                </a:lnTo>
                <a:lnTo>
                  <a:pt x="518984" y="1421027"/>
                </a:lnTo>
              </a:path>
            </a:pathLst>
          </a:custGeom>
          <a:ln>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200"/>
          </a:p>
        </p:txBody>
      </p:sp>
      <p:sp>
        <p:nvSpPr>
          <p:cNvPr id="39" name="Freeform 38"/>
          <p:cNvSpPr/>
          <p:nvPr/>
        </p:nvSpPr>
        <p:spPr>
          <a:xfrm>
            <a:off x="2387588" y="1376772"/>
            <a:ext cx="468052" cy="3204356"/>
          </a:xfrm>
          <a:custGeom>
            <a:avLst/>
            <a:gdLst>
              <a:gd name="connsiteX0" fmla="*/ 0 w 518984"/>
              <a:gd name="connsiteY0" fmla="*/ 0 h 1421027"/>
              <a:gd name="connsiteX1" fmla="*/ 0 w 518984"/>
              <a:gd name="connsiteY1" fmla="*/ 1421027 h 1421027"/>
              <a:gd name="connsiteX2" fmla="*/ 518984 w 518984"/>
              <a:gd name="connsiteY2" fmla="*/ 1421027 h 1421027"/>
            </a:gdLst>
            <a:ahLst/>
            <a:cxnLst>
              <a:cxn ang="0">
                <a:pos x="connsiteX0" y="connsiteY0"/>
              </a:cxn>
              <a:cxn ang="0">
                <a:pos x="connsiteX1" y="connsiteY1"/>
              </a:cxn>
              <a:cxn ang="0">
                <a:pos x="connsiteX2" y="connsiteY2"/>
              </a:cxn>
            </a:cxnLst>
            <a:rect l="l" t="t" r="r" b="b"/>
            <a:pathLst>
              <a:path w="518984" h="1421027">
                <a:moveTo>
                  <a:pt x="0" y="0"/>
                </a:moveTo>
                <a:lnTo>
                  <a:pt x="0" y="1421027"/>
                </a:lnTo>
                <a:lnTo>
                  <a:pt x="518984" y="1421027"/>
                </a:lnTo>
              </a:path>
            </a:pathLst>
          </a:custGeom>
          <a:ln>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200"/>
          </a:p>
        </p:txBody>
      </p:sp>
      <p:sp>
        <p:nvSpPr>
          <p:cNvPr id="40" name="Freeform 39"/>
          <p:cNvSpPr/>
          <p:nvPr/>
        </p:nvSpPr>
        <p:spPr>
          <a:xfrm>
            <a:off x="2171565" y="4905165"/>
            <a:ext cx="4139513" cy="469557"/>
          </a:xfrm>
          <a:custGeom>
            <a:avLst/>
            <a:gdLst>
              <a:gd name="connsiteX0" fmla="*/ 0 w 4139513"/>
              <a:gd name="connsiteY0" fmla="*/ 469557 h 469557"/>
              <a:gd name="connsiteX1" fmla="*/ 4139513 w 4139513"/>
              <a:gd name="connsiteY1" fmla="*/ 469557 h 469557"/>
              <a:gd name="connsiteX2" fmla="*/ 4127157 w 4139513"/>
              <a:gd name="connsiteY2" fmla="*/ 0 h 469557"/>
            </a:gdLst>
            <a:ahLst/>
            <a:cxnLst>
              <a:cxn ang="0">
                <a:pos x="connsiteX0" y="connsiteY0"/>
              </a:cxn>
              <a:cxn ang="0">
                <a:pos x="connsiteX1" y="connsiteY1"/>
              </a:cxn>
              <a:cxn ang="0">
                <a:pos x="connsiteX2" y="connsiteY2"/>
              </a:cxn>
            </a:cxnLst>
            <a:rect l="l" t="t" r="r" b="b"/>
            <a:pathLst>
              <a:path w="4139513" h="469557">
                <a:moveTo>
                  <a:pt x="0" y="469557"/>
                </a:moveTo>
                <a:lnTo>
                  <a:pt x="4139513" y="469557"/>
                </a:lnTo>
                <a:lnTo>
                  <a:pt x="4127157" y="0"/>
                </a:lnTo>
              </a:path>
            </a:pathLst>
          </a:custGeom>
          <a:ln>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200"/>
          </a:p>
        </p:txBody>
      </p:sp>
      <p:cxnSp>
        <p:nvCxnSpPr>
          <p:cNvPr id="41" name="Straight Arrow Connector 40"/>
          <p:cNvCxnSpPr/>
          <p:nvPr/>
        </p:nvCxnSpPr>
        <p:spPr>
          <a:xfrm flipV="1">
            <a:off x="6276020" y="3702258"/>
            <a:ext cx="0" cy="554835"/>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Arrow Connector 42"/>
          <p:cNvCxnSpPr/>
          <p:nvPr/>
        </p:nvCxnSpPr>
        <p:spPr>
          <a:xfrm flipV="1">
            <a:off x="5555940" y="1989652"/>
            <a:ext cx="0" cy="554835"/>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Arrow Connector 43"/>
          <p:cNvCxnSpPr/>
          <p:nvPr/>
        </p:nvCxnSpPr>
        <p:spPr>
          <a:xfrm flipV="1">
            <a:off x="7104112" y="1989652"/>
            <a:ext cx="0" cy="554835"/>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p:cNvCxnSpPr/>
          <p:nvPr/>
        </p:nvCxnSpPr>
        <p:spPr>
          <a:xfrm flipV="1">
            <a:off x="6348028" y="1989651"/>
            <a:ext cx="0" cy="554835"/>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46" name="TextBox 45"/>
              <p:cNvSpPr txBox="1"/>
              <p:nvPr/>
            </p:nvSpPr>
            <p:spPr>
              <a:xfrm>
                <a:off x="5393462" y="1556793"/>
                <a:ext cx="42351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𝑝</m:t>
                      </m:r>
                    </m:oMath>
                  </m:oMathPara>
                </a14:m>
                <a:endParaRPr lang="en-IN" sz="2200" dirty="0"/>
              </a:p>
            </p:txBody>
          </p:sp>
        </mc:Choice>
        <mc:Fallback xmlns="">
          <p:sp>
            <p:nvSpPr>
              <p:cNvPr id="46" name="TextBox 45"/>
              <p:cNvSpPr txBox="1">
                <a:spLocks noRot="1" noChangeAspect="1" noMove="1" noResize="1" noEditPoints="1" noAdjustHandles="1" noChangeArrowheads="1" noChangeShapeType="1" noTextEdit="1"/>
              </p:cNvSpPr>
              <p:nvPr/>
            </p:nvSpPr>
            <p:spPr>
              <a:xfrm>
                <a:off x="5393462" y="1556793"/>
                <a:ext cx="423514" cy="430887"/>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899441" y="1593957"/>
                <a:ext cx="43954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𝑔</m:t>
                      </m:r>
                    </m:oMath>
                  </m:oMathPara>
                </a14:m>
                <a:endParaRPr lang="en-IN" sz="2200" dirty="0"/>
              </a:p>
            </p:txBody>
          </p:sp>
        </mc:Choice>
        <mc:Fallback xmlns="">
          <p:sp>
            <p:nvSpPr>
              <p:cNvPr id="49" name="TextBox 48"/>
              <p:cNvSpPr txBox="1">
                <a:spLocks noRot="1" noChangeAspect="1" noMove="1" noResize="1" noEditPoints="1" noAdjustHandles="1" noChangeArrowheads="1" noChangeShapeType="1" noTextEdit="1"/>
              </p:cNvSpPr>
              <p:nvPr/>
            </p:nvSpPr>
            <p:spPr>
              <a:xfrm>
                <a:off x="6899441" y="1593957"/>
                <a:ext cx="439543" cy="430887"/>
              </a:xfrm>
              <a:prstGeom prst="rect">
                <a:avLst/>
              </a:prstGeom>
              <a:blipFill>
                <a:blip r:embed="rId9"/>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6132004" y="1593958"/>
                <a:ext cx="41870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𝑞</m:t>
                      </m:r>
                    </m:oMath>
                  </m:oMathPara>
                </a14:m>
                <a:endParaRPr lang="en-IN" sz="2200" dirty="0"/>
              </a:p>
            </p:txBody>
          </p:sp>
        </mc:Choice>
        <mc:Fallback xmlns="">
          <p:sp>
            <p:nvSpPr>
              <p:cNvPr id="50" name="TextBox 49"/>
              <p:cNvSpPr txBox="1">
                <a:spLocks noRot="1" noChangeAspect="1" noMove="1" noResize="1" noEditPoints="1" noAdjustHandles="1" noChangeArrowheads="1" noChangeShapeType="1" noTextEdit="1"/>
              </p:cNvSpPr>
              <p:nvPr/>
            </p:nvSpPr>
            <p:spPr>
              <a:xfrm>
                <a:off x="6132004" y="1593958"/>
                <a:ext cx="418704" cy="430887"/>
              </a:xfrm>
              <a:prstGeom prst="rect">
                <a:avLst/>
              </a:prstGeom>
              <a:blipFill>
                <a:blip r:embed="rId10"/>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6071220" y="3271371"/>
                <a:ext cx="41870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𝑞</m:t>
                      </m:r>
                    </m:oMath>
                  </m:oMathPara>
                </a14:m>
                <a:endParaRPr lang="en-IN" sz="2200" dirty="0"/>
              </a:p>
            </p:txBody>
          </p:sp>
        </mc:Choice>
        <mc:Fallback xmlns="">
          <p:sp>
            <p:nvSpPr>
              <p:cNvPr id="51" name="TextBox 50"/>
              <p:cNvSpPr txBox="1">
                <a:spLocks noRot="1" noChangeAspect="1" noMove="1" noResize="1" noEditPoints="1" noAdjustHandles="1" noChangeArrowheads="1" noChangeShapeType="1" noTextEdit="1"/>
              </p:cNvSpPr>
              <p:nvPr/>
            </p:nvSpPr>
            <p:spPr>
              <a:xfrm>
                <a:off x="6071220" y="3271371"/>
                <a:ext cx="418704" cy="430887"/>
              </a:xfrm>
              <a:prstGeom prst="rect">
                <a:avLst/>
              </a:prstGeom>
              <a:blipFill>
                <a:blip r:embed="rId11"/>
                <a:stretch>
                  <a:fillRect b="-8571"/>
                </a:stretch>
              </a:blipFill>
            </p:spPr>
            <p:txBody>
              <a:bodyPr/>
              <a:lstStyle/>
              <a:p>
                <a:r>
                  <a:rPr lang="en-US">
                    <a:noFill/>
                  </a:rPr>
                  <a:t> </a:t>
                </a:r>
              </a:p>
            </p:txBody>
          </p:sp>
        </mc:Fallback>
      </mc:AlternateContent>
      <p:cxnSp>
        <p:nvCxnSpPr>
          <p:cNvPr id="52" name="Straight Arrow Connector 51"/>
          <p:cNvCxnSpPr/>
          <p:nvPr/>
        </p:nvCxnSpPr>
        <p:spPr>
          <a:xfrm flipV="1">
            <a:off x="6933165" y="3192560"/>
            <a:ext cx="0" cy="1064533"/>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4" name="TextBox 53"/>
              <p:cNvSpPr txBox="1"/>
              <p:nvPr/>
            </p:nvSpPr>
            <p:spPr>
              <a:xfrm>
                <a:off x="1618205" y="1161329"/>
                <a:ext cx="50687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𝑀</m:t>
                      </m:r>
                    </m:oMath>
                  </m:oMathPara>
                </a14:m>
                <a:endParaRPr lang="en-IN" sz="2200" dirty="0"/>
              </a:p>
            </p:txBody>
          </p:sp>
        </mc:Choice>
        <mc:Fallback xmlns="">
          <p:sp>
            <p:nvSpPr>
              <p:cNvPr id="54" name="TextBox 53"/>
              <p:cNvSpPr txBox="1">
                <a:spLocks noRot="1" noChangeAspect="1" noMove="1" noResize="1" noEditPoints="1" noAdjustHandles="1" noChangeArrowheads="1" noChangeShapeType="1" noTextEdit="1"/>
              </p:cNvSpPr>
              <p:nvPr/>
            </p:nvSpPr>
            <p:spPr>
              <a:xfrm>
                <a:off x="1618205" y="1161329"/>
                <a:ext cx="506870" cy="43088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1847528" y="5121189"/>
                <a:ext cx="41440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𝑥</m:t>
                      </m:r>
                    </m:oMath>
                  </m:oMathPara>
                </a14:m>
                <a:endParaRPr lang="en-IN" sz="2200" dirty="0"/>
              </a:p>
            </p:txBody>
          </p:sp>
        </mc:Choice>
        <mc:Fallback xmlns="">
          <p:sp>
            <p:nvSpPr>
              <p:cNvPr id="55" name="TextBox 54"/>
              <p:cNvSpPr txBox="1">
                <a:spLocks noRot="1" noChangeAspect="1" noMove="1" noResize="1" noEditPoints="1" noAdjustHandles="1" noChangeArrowheads="1" noChangeShapeType="1" noTextEdit="1"/>
              </p:cNvSpPr>
              <p:nvPr/>
            </p:nvSpPr>
            <p:spPr>
              <a:xfrm>
                <a:off x="1847528" y="5121189"/>
                <a:ext cx="414408" cy="43088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1687007" y="2638074"/>
                <a:ext cx="421910"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𝑘</m:t>
                      </m:r>
                    </m:oMath>
                  </m:oMathPara>
                </a14:m>
                <a:endParaRPr lang="en-IN" sz="2200" dirty="0"/>
              </a:p>
            </p:txBody>
          </p:sp>
        </mc:Choice>
        <mc:Fallback xmlns="">
          <p:sp>
            <p:nvSpPr>
              <p:cNvPr id="56" name="TextBox 55"/>
              <p:cNvSpPr txBox="1">
                <a:spLocks noRot="1" noChangeAspect="1" noMove="1" noResize="1" noEditPoints="1" noAdjustHandles="1" noChangeArrowheads="1" noChangeShapeType="1" noTextEdit="1"/>
              </p:cNvSpPr>
              <p:nvPr/>
            </p:nvSpPr>
            <p:spPr>
              <a:xfrm>
                <a:off x="1687007" y="2638074"/>
                <a:ext cx="421910" cy="43088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240016" y="4986489"/>
                <a:ext cx="414408"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𝑥</m:t>
                      </m:r>
                    </m:oMath>
                  </m:oMathPara>
                </a14:m>
                <a:endParaRPr lang="en-IN" sz="2200" dirty="0"/>
              </a:p>
            </p:txBody>
          </p:sp>
        </mc:Choice>
        <mc:Fallback xmlns="">
          <p:sp>
            <p:nvSpPr>
              <p:cNvPr id="57" name="TextBox 56"/>
              <p:cNvSpPr txBox="1">
                <a:spLocks noRot="1" noChangeAspect="1" noMove="1" noResize="1" noEditPoints="1" noAdjustHandles="1" noChangeArrowheads="1" noChangeShapeType="1" noTextEdit="1"/>
              </p:cNvSpPr>
              <p:nvPr/>
            </p:nvSpPr>
            <p:spPr>
              <a:xfrm>
                <a:off x="6240016" y="4986489"/>
                <a:ext cx="414408" cy="43088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3467709" y="4712629"/>
                <a:ext cx="963725"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𝐻</m:t>
                      </m:r>
                      <m:r>
                        <a:rPr lang="en-IN" sz="2200" i="1">
                          <a:latin typeface="Cambria Math"/>
                        </a:rPr>
                        <m:t>(</m:t>
                      </m:r>
                      <m:r>
                        <a:rPr lang="en-IN" sz="2200" i="1">
                          <a:latin typeface="Cambria Math"/>
                        </a:rPr>
                        <m:t>𝑀</m:t>
                      </m:r>
                      <m:r>
                        <a:rPr lang="en-IN" sz="2200" i="1">
                          <a:latin typeface="Cambria Math"/>
                        </a:rPr>
                        <m:t>)</m:t>
                      </m:r>
                    </m:oMath>
                  </m:oMathPara>
                </a14:m>
                <a:endParaRPr lang="en-IN" sz="2200" dirty="0"/>
              </a:p>
            </p:txBody>
          </p:sp>
        </mc:Choice>
        <mc:Fallback xmlns="">
          <p:sp>
            <p:nvSpPr>
              <p:cNvPr id="58" name="TextBox 57"/>
              <p:cNvSpPr txBox="1">
                <a:spLocks noRot="1" noChangeAspect="1" noMove="1" noResize="1" noEditPoints="1" noAdjustHandles="1" noChangeArrowheads="1" noChangeShapeType="1" noTextEdit="1"/>
              </p:cNvSpPr>
              <p:nvPr/>
            </p:nvSpPr>
            <p:spPr>
              <a:xfrm>
                <a:off x="3467709" y="4712629"/>
                <a:ext cx="963725" cy="430887"/>
              </a:xfrm>
              <a:prstGeom prst="rect">
                <a:avLst/>
              </a:prstGeom>
              <a:blipFill>
                <a:blip r:embed="rId16"/>
                <a:stretch>
                  <a:fillRect b="-17143"/>
                </a:stretch>
              </a:blipFill>
            </p:spPr>
            <p:txBody>
              <a:bodyPr/>
              <a:lstStyle/>
              <a:p>
                <a:r>
                  <a:rPr lang="en-US">
                    <a:noFill/>
                  </a:rPr>
                  <a:t> </a:t>
                </a:r>
              </a:p>
            </p:txBody>
          </p:sp>
        </mc:Fallback>
      </mc:AlternateContent>
    </p:spTree>
    <p:extLst>
      <p:ext uri="{BB962C8B-B14F-4D97-AF65-F5344CB8AC3E}">
        <p14:creationId xmlns:p14="http://schemas.microsoft.com/office/powerpoint/2010/main" val="110765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4" grpId="0" animBg="1"/>
      <p:bldP spid="15" grpId="0" animBg="1"/>
      <p:bldP spid="27" grpId="0" animBg="1"/>
      <p:bldP spid="28" grpId="0" animBg="1"/>
      <p:bldP spid="38" grpId="0" animBg="1"/>
      <p:bldP spid="39" grpId="0" animBg="1"/>
      <p:bldP spid="40" grpId="0" animBg="1"/>
      <p:bldP spid="46" grpId="0"/>
      <p:bldP spid="49" grpId="0"/>
      <p:bldP spid="50" grpId="0"/>
      <p:bldP spid="51" grpId="0"/>
      <p:bldP spid="54" grpId="0"/>
      <p:bldP spid="55" grpId="0"/>
      <p:bldP spid="56" grpId="0"/>
      <p:bldP spid="57" grpId="0"/>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Message Authentication Requirements</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IN" b="1" dirty="0">
                <a:solidFill>
                  <a:srgbClr val="C00000"/>
                </a:solidFill>
              </a:rPr>
              <a:t>Disclosure:</a:t>
            </a:r>
            <a:r>
              <a:rPr lang="en-IN" dirty="0">
                <a:solidFill>
                  <a:srgbClr val="C00000"/>
                </a:solidFill>
              </a:rPr>
              <a:t> </a:t>
            </a:r>
            <a:r>
              <a:rPr lang="en-IN" dirty="0"/>
              <a:t>Release of message contents.</a:t>
            </a:r>
          </a:p>
          <a:p>
            <a:pPr marL="457200" indent="-457200">
              <a:buFont typeface="+mj-lt"/>
              <a:buAutoNum type="arabicPeriod"/>
            </a:pPr>
            <a:r>
              <a:rPr lang="en-IN" b="1" dirty="0">
                <a:solidFill>
                  <a:srgbClr val="C00000"/>
                </a:solidFill>
              </a:rPr>
              <a:t>Traffic analysis: </a:t>
            </a:r>
            <a:r>
              <a:rPr lang="en-IN" dirty="0"/>
              <a:t>Analyses the traffic and observe the pattern of traffic between parties.</a:t>
            </a:r>
          </a:p>
          <a:p>
            <a:pPr marL="457200" indent="-457200">
              <a:buFont typeface="+mj-lt"/>
              <a:buAutoNum type="arabicPeriod"/>
            </a:pPr>
            <a:r>
              <a:rPr lang="en-IN" b="1" dirty="0">
                <a:solidFill>
                  <a:srgbClr val="C00000"/>
                </a:solidFill>
              </a:rPr>
              <a:t>Masquerade:</a:t>
            </a:r>
            <a:r>
              <a:rPr lang="en-IN" dirty="0">
                <a:solidFill>
                  <a:srgbClr val="C00000"/>
                </a:solidFill>
              </a:rPr>
              <a:t> </a:t>
            </a:r>
            <a:r>
              <a:rPr lang="en-IN" dirty="0"/>
              <a:t>Insertion of messages into the network from a fraudulent source.</a:t>
            </a:r>
          </a:p>
          <a:p>
            <a:pPr marL="457200" indent="-457200">
              <a:buFont typeface="+mj-lt"/>
              <a:buAutoNum type="arabicPeriod"/>
            </a:pPr>
            <a:r>
              <a:rPr lang="en-IN" b="1" dirty="0">
                <a:solidFill>
                  <a:srgbClr val="C00000"/>
                </a:solidFill>
              </a:rPr>
              <a:t>Content modification: </a:t>
            </a:r>
            <a:r>
              <a:rPr lang="en-IN" dirty="0"/>
              <a:t>Changes to the contents of a message.</a:t>
            </a:r>
          </a:p>
          <a:p>
            <a:pPr marL="457200" indent="-457200">
              <a:buFont typeface="+mj-lt"/>
              <a:buAutoNum type="arabicPeriod"/>
            </a:pPr>
            <a:r>
              <a:rPr lang="en-IN" b="1" dirty="0">
                <a:solidFill>
                  <a:srgbClr val="C00000"/>
                </a:solidFill>
              </a:rPr>
              <a:t>Sequence modification: </a:t>
            </a:r>
            <a:r>
              <a:rPr lang="en-IN" dirty="0"/>
              <a:t>Any modification to a sequence of messages between parties.</a:t>
            </a:r>
          </a:p>
          <a:p>
            <a:pPr marL="457200" indent="-457200">
              <a:buFont typeface="+mj-lt"/>
              <a:buAutoNum type="arabicPeriod"/>
            </a:pPr>
            <a:r>
              <a:rPr lang="en-IN" b="1" dirty="0">
                <a:solidFill>
                  <a:srgbClr val="C00000"/>
                </a:solidFill>
              </a:rPr>
              <a:t>Timing modification: </a:t>
            </a:r>
            <a:r>
              <a:rPr lang="en-IN" dirty="0"/>
              <a:t>Delay or replay of messages.</a:t>
            </a:r>
          </a:p>
          <a:p>
            <a:pPr marL="457200" indent="-457200">
              <a:buFont typeface="+mj-lt"/>
              <a:buAutoNum type="arabicPeriod"/>
            </a:pPr>
            <a:r>
              <a:rPr lang="en-IN" b="1" dirty="0">
                <a:solidFill>
                  <a:srgbClr val="C00000"/>
                </a:solidFill>
              </a:rPr>
              <a:t>Source repudiation: </a:t>
            </a:r>
            <a:r>
              <a:rPr lang="en-IN" dirty="0"/>
              <a:t>Denial of transmission of message by source.</a:t>
            </a:r>
          </a:p>
          <a:p>
            <a:pPr marL="457200" indent="-457200">
              <a:buFont typeface="+mj-lt"/>
              <a:buAutoNum type="arabicPeriod"/>
            </a:pPr>
            <a:r>
              <a:rPr lang="en-IN" b="1" dirty="0">
                <a:solidFill>
                  <a:srgbClr val="C00000"/>
                </a:solidFill>
              </a:rPr>
              <a:t>Destination repudiation: </a:t>
            </a:r>
            <a:r>
              <a:rPr lang="en-IN" dirty="0"/>
              <a:t>Denial of receipt of message by destination.</a:t>
            </a:r>
          </a:p>
        </p:txBody>
      </p:sp>
    </p:spTree>
    <p:extLst>
      <p:ext uri="{BB962C8B-B14F-4D97-AF65-F5344CB8AC3E}">
        <p14:creationId xmlns:p14="http://schemas.microsoft.com/office/powerpoint/2010/main" val="216628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Digital Signature Algorithm</a:t>
            </a:r>
          </a:p>
        </p:txBody>
      </p:sp>
      <p:sp>
        <p:nvSpPr>
          <p:cNvPr id="3" name="Content Placeholder 2">
            <a:extLst>
              <a:ext uri="{FF2B5EF4-FFF2-40B4-BE49-F238E27FC236}">
                <a16:creationId xmlns:a16="http://schemas.microsoft.com/office/drawing/2014/main" id="{54644A8B-66C4-C4A2-71F5-78B547EB5DB2}"/>
              </a:ext>
            </a:extLst>
          </p:cNvPr>
          <p:cNvSpPr>
            <a:spLocks noGrp="1"/>
          </p:cNvSpPr>
          <p:nvPr>
            <p:ph idx="1"/>
          </p:nvPr>
        </p:nvSpPr>
        <p:spPr/>
        <p:txBody>
          <a:bodyPr/>
          <a:lstStyle/>
          <a:p>
            <a:endParaRPr lang="en-US" dirty="0"/>
          </a:p>
        </p:txBody>
      </p:sp>
      <p:sp>
        <p:nvSpPr>
          <p:cNvPr id="4" name="Rounded Rectangle 3"/>
          <p:cNvSpPr/>
          <p:nvPr/>
        </p:nvSpPr>
        <p:spPr>
          <a:xfrm>
            <a:off x="1739517" y="913992"/>
            <a:ext cx="5076564" cy="2789504"/>
          </a:xfrm>
          <a:prstGeom prst="roundRect">
            <a:avLst>
              <a:gd name="adj" fmla="val 8663"/>
            </a:avLst>
          </a:prstGeom>
          <a:solidFill>
            <a:schemeClr val="accent6">
              <a:lumMod val="20000"/>
              <a:lumOff val="80000"/>
            </a:schemeClr>
          </a:solidFill>
        </p:spPr>
        <p:style>
          <a:lnRef idx="2">
            <a:schemeClr val="dk1"/>
          </a:lnRef>
          <a:fillRef idx="1">
            <a:schemeClr val="lt1"/>
          </a:fillRef>
          <a:effectRef idx="0">
            <a:schemeClr val="dk1"/>
          </a:effectRef>
          <a:fontRef idx="minor">
            <a:schemeClr val="dk1"/>
          </a:fontRef>
        </p:style>
        <p:txBody>
          <a:bodyPr rtlCol="0" anchor="t"/>
          <a:lstStyle/>
          <a:p>
            <a:pPr algn="ctr"/>
            <a:r>
              <a:rPr lang="en-IN" sz="2400" b="1" dirty="0">
                <a:ln w="0"/>
                <a:solidFill>
                  <a:schemeClr val="tx1"/>
                </a:solidFill>
                <a:effectLst>
                  <a:outerShdw blurRad="38100" dist="19050" dir="2700000" algn="tl" rotWithShape="0">
                    <a:schemeClr val="dk1">
                      <a:alpha val="40000"/>
                    </a:schemeClr>
                  </a:outerShdw>
                </a:effectLst>
              </a:rPr>
              <a:t>Verifying</a:t>
            </a:r>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1249940836"/>
                  </p:ext>
                </p:extLst>
              </p:nvPr>
            </p:nvGraphicFramePr>
            <p:xfrm>
              <a:off x="1811524" y="1425841"/>
              <a:ext cx="5004557" cy="2286000"/>
            </p:xfrm>
            <a:graphic>
              <a:graphicData uri="http://schemas.openxmlformats.org/drawingml/2006/table">
                <a:tbl>
                  <a:tblPr firstRow="1" bandRow="1">
                    <a:tableStyleId>{2D5ABB26-0587-4C30-8999-92F81FD0307C}</a:tableStyleId>
                  </a:tblPr>
                  <a:tblGrid>
                    <a:gridCol w="800283">
                      <a:extLst>
                        <a:ext uri="{9D8B030D-6E8A-4147-A177-3AD203B41FA5}">
                          <a16:colId xmlns:a16="http://schemas.microsoft.com/office/drawing/2014/main" val="20000"/>
                        </a:ext>
                      </a:extLst>
                    </a:gridCol>
                    <a:gridCol w="4204274">
                      <a:extLst>
                        <a:ext uri="{9D8B030D-6E8A-4147-A177-3AD203B41FA5}">
                          <a16:colId xmlns:a16="http://schemas.microsoft.com/office/drawing/2014/main" val="20001"/>
                        </a:ext>
                      </a:extLst>
                    </a:gridCol>
                  </a:tblGrid>
                  <a:tr h="370840">
                    <a:tc>
                      <a:txBody>
                        <a:bodyPr/>
                        <a:lstStyle/>
                        <a:p>
                          <a:pPr/>
                          <a14:m>
                            <m:oMathPara xmlns:m="http://schemas.openxmlformats.org/officeDocument/2006/math">
                              <m:oMathParaPr>
                                <m:jc m:val="centerGroup"/>
                              </m:oMathParaPr>
                              <m:oMath xmlns:m="http://schemas.openxmlformats.org/officeDocument/2006/math">
                                <m:r>
                                  <a:rPr lang="en-IN" sz="2400" b="0" i="1" smtClean="0">
                                    <a:latin typeface="Cambria Math"/>
                                  </a:rPr>
                                  <m:t>𝑤</m:t>
                                </m:r>
                                <m:r>
                                  <a:rPr lang="en-IN" sz="2400" b="0" i="1" smtClean="0">
                                    <a:latin typeface="Cambria Math"/>
                                  </a:rPr>
                                  <m:t> </m:t>
                                </m:r>
                              </m:oMath>
                            </m:oMathPara>
                          </a14:m>
                          <a:endParaRPr lang="en-IN" sz="2400" dirty="0"/>
                        </a:p>
                      </a:txBody>
                      <a:tcPr/>
                    </a:tc>
                    <a:tc>
                      <a:txBody>
                        <a:bodyPr/>
                        <a:lstStyle/>
                        <a:p>
                          <a:pPr/>
                          <a14:m>
                            <m:oMathPara xmlns:m="http://schemas.openxmlformats.org/officeDocument/2006/math">
                              <m:oMathParaPr>
                                <m:jc m:val="left"/>
                              </m:oMathParaPr>
                              <m:oMath xmlns:m="http://schemas.openxmlformats.org/officeDocument/2006/math">
                                <m:r>
                                  <a:rPr lang="en-IN" sz="2400" b="0" i="1" smtClean="0">
                                    <a:latin typeface="Cambria Math"/>
                                  </a:rPr>
                                  <m:t>=</m:t>
                                </m:r>
                                <m:sSup>
                                  <m:sSupPr>
                                    <m:ctrlPr>
                                      <a:rPr lang="en-IN" sz="2400" b="0" i="1" smtClean="0">
                                        <a:latin typeface="Cambria Math" panose="02040503050406030204" pitchFamily="18" charset="0"/>
                                      </a:rPr>
                                    </m:ctrlPr>
                                  </m:sSupPr>
                                  <m:e>
                                    <m:r>
                                      <a:rPr lang="en-IN" sz="2400" b="0" i="1" smtClean="0">
                                        <a:latin typeface="Cambria Math"/>
                                      </a:rPr>
                                      <m:t>(</m:t>
                                    </m:r>
                                    <m:sSup>
                                      <m:sSupPr>
                                        <m:ctrlPr>
                                          <a:rPr lang="en-IN" sz="2400" b="0" i="1" smtClean="0">
                                            <a:latin typeface="Cambria Math" panose="02040503050406030204" pitchFamily="18" charset="0"/>
                                          </a:rPr>
                                        </m:ctrlPr>
                                      </m:sSupPr>
                                      <m:e>
                                        <m:r>
                                          <a:rPr lang="en-IN" sz="2400" b="0" i="1" smtClean="0">
                                            <a:latin typeface="Cambria Math"/>
                                          </a:rPr>
                                          <m:t>𝑠</m:t>
                                        </m:r>
                                      </m:e>
                                      <m:sup>
                                        <m:r>
                                          <a:rPr lang="en-IN" sz="2400" b="0" i="1" smtClean="0">
                                            <a:latin typeface="Cambria Math"/>
                                          </a:rPr>
                                          <m:t>′</m:t>
                                        </m:r>
                                      </m:sup>
                                    </m:sSup>
                                    <m:r>
                                      <a:rPr lang="en-IN" sz="2400" b="0" i="1" smtClean="0">
                                        <a:latin typeface="Cambria Math"/>
                                      </a:rPr>
                                      <m:t>)</m:t>
                                    </m:r>
                                  </m:e>
                                  <m:sup>
                                    <m:r>
                                      <a:rPr lang="en-IN" sz="2400" b="0" i="1" smtClean="0">
                                        <a:latin typeface="Cambria Math"/>
                                      </a:rPr>
                                      <m:t>−1</m:t>
                                    </m:r>
                                  </m:sup>
                                </m:sSup>
                                <m:r>
                                  <a:rPr lang="en-IN" sz="2400" b="0" i="1" smtClean="0">
                                    <a:latin typeface="Cambria Math"/>
                                  </a:rPr>
                                  <m:t>𝑚𝑜𝑑</m:t>
                                </m:r>
                                <m:r>
                                  <a:rPr lang="en-IN" sz="2400" b="0" i="1" smtClean="0">
                                    <a:latin typeface="Cambria Math"/>
                                  </a:rPr>
                                  <m:t> </m:t>
                                </m:r>
                                <m:r>
                                  <a:rPr lang="en-IN" sz="2400" b="0" i="1" smtClean="0">
                                    <a:latin typeface="Cambria Math"/>
                                  </a:rPr>
                                  <m:t>𝑞</m:t>
                                </m:r>
                              </m:oMath>
                            </m:oMathPara>
                          </a14:m>
                          <a:endParaRPr lang="en-IN" sz="2400"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a:rPr>
                                      <m:t>𝑢</m:t>
                                    </m:r>
                                  </m:e>
                                  <m:sub>
                                    <m:r>
                                      <a:rPr lang="en-IN" sz="2400" b="0" i="1" smtClean="0">
                                        <a:latin typeface="Cambria Math"/>
                                      </a:rPr>
                                      <m:t>1</m:t>
                                    </m:r>
                                  </m:sub>
                                </m:sSub>
                              </m:oMath>
                            </m:oMathPara>
                          </a14:m>
                          <a:endParaRPr lang="en-IN" sz="2400" dirty="0"/>
                        </a:p>
                      </a:txBody>
                      <a:tcPr/>
                    </a:tc>
                    <a:tc>
                      <a:txBody>
                        <a:bodyPr/>
                        <a:lstStyle/>
                        <a:p>
                          <a:pPr/>
                          <a14:m>
                            <m:oMathPara xmlns:m="http://schemas.openxmlformats.org/officeDocument/2006/math">
                              <m:oMathParaPr>
                                <m:jc m:val="left"/>
                              </m:oMathParaPr>
                              <m:oMath xmlns:m="http://schemas.openxmlformats.org/officeDocument/2006/math">
                                <m:r>
                                  <a:rPr lang="en-IN" sz="2400" b="0" i="1" smtClean="0">
                                    <a:latin typeface="Cambria Math"/>
                                  </a:rPr>
                                  <m:t>=</m:t>
                                </m:r>
                                <m:d>
                                  <m:dPr>
                                    <m:begChr m:val="["/>
                                    <m:endChr m:val="]"/>
                                    <m:ctrlPr>
                                      <a:rPr lang="en-IN" sz="2400" b="0" i="1" smtClean="0">
                                        <a:latin typeface="Cambria Math" panose="02040503050406030204" pitchFamily="18" charset="0"/>
                                      </a:rPr>
                                    </m:ctrlPr>
                                  </m:dPr>
                                  <m:e>
                                    <m:r>
                                      <a:rPr lang="en-IN" sz="2400" b="0" i="1" smtClean="0">
                                        <a:latin typeface="Cambria Math"/>
                                      </a:rPr>
                                      <m:t>𝐻</m:t>
                                    </m:r>
                                    <m:d>
                                      <m:dPr>
                                        <m:ctrlPr>
                                          <a:rPr lang="en-IN" sz="2400" b="0" i="1" smtClean="0">
                                            <a:latin typeface="Cambria Math" panose="02040503050406030204" pitchFamily="18" charset="0"/>
                                          </a:rPr>
                                        </m:ctrlPr>
                                      </m:dPr>
                                      <m:e>
                                        <m:sSup>
                                          <m:sSupPr>
                                            <m:ctrlPr>
                                              <a:rPr lang="en-IN" sz="2400" b="0" i="1" smtClean="0">
                                                <a:latin typeface="Cambria Math" panose="02040503050406030204" pitchFamily="18" charset="0"/>
                                              </a:rPr>
                                            </m:ctrlPr>
                                          </m:sSupPr>
                                          <m:e>
                                            <m:r>
                                              <a:rPr lang="en-IN" sz="2400" b="0" i="1" smtClean="0">
                                                <a:latin typeface="Cambria Math"/>
                                              </a:rPr>
                                              <m:t>𝑀</m:t>
                                            </m:r>
                                          </m:e>
                                          <m:sup>
                                            <m:r>
                                              <a:rPr lang="en-IN" sz="2400" b="0" i="1" smtClean="0">
                                                <a:latin typeface="Cambria Math"/>
                                              </a:rPr>
                                              <m:t>′</m:t>
                                            </m:r>
                                          </m:sup>
                                        </m:sSup>
                                      </m:e>
                                    </m:d>
                                    <m:r>
                                      <a:rPr lang="en-IN" sz="2400" b="0" i="1" smtClean="0">
                                        <a:latin typeface="Cambria Math"/>
                                      </a:rPr>
                                      <m:t>𝑤</m:t>
                                    </m:r>
                                  </m:e>
                                </m:d>
                                <m:r>
                                  <a:rPr lang="en-IN" sz="2400" b="0" i="1" smtClean="0">
                                    <a:latin typeface="Cambria Math"/>
                                  </a:rPr>
                                  <m:t> </m:t>
                                </m:r>
                                <m:r>
                                  <a:rPr lang="en-IN" sz="2400" b="0" i="1" smtClean="0">
                                    <a:latin typeface="Cambria Math"/>
                                  </a:rPr>
                                  <m:t>𝑚𝑜𝑑</m:t>
                                </m:r>
                                <m:r>
                                  <a:rPr lang="en-IN" sz="2400" b="0" i="1" smtClean="0">
                                    <a:latin typeface="Cambria Math"/>
                                  </a:rPr>
                                  <m:t> </m:t>
                                </m:r>
                                <m:r>
                                  <a:rPr lang="en-IN" sz="2400" b="0" i="1" smtClean="0">
                                    <a:latin typeface="Cambria Math"/>
                                  </a:rPr>
                                  <m:t>𝑞</m:t>
                                </m:r>
                              </m:oMath>
                            </m:oMathPara>
                          </a14:m>
                          <a:endParaRPr lang="en-IN" sz="2400"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IN" sz="2400" b="0" i="1" smtClean="0">
                                        <a:latin typeface="Cambria Math" panose="02040503050406030204" pitchFamily="18" charset="0"/>
                                      </a:rPr>
                                    </m:ctrlPr>
                                  </m:sSubPr>
                                  <m:e>
                                    <m:r>
                                      <a:rPr lang="en-IN" sz="2400" b="0" i="1" smtClean="0">
                                        <a:latin typeface="Cambria Math"/>
                                      </a:rPr>
                                      <m:t>𝑢</m:t>
                                    </m:r>
                                  </m:e>
                                  <m:sub>
                                    <m:r>
                                      <a:rPr lang="en-IN" sz="2400" b="0" i="1" smtClean="0">
                                        <a:latin typeface="Cambria Math"/>
                                      </a:rPr>
                                      <m:t>2</m:t>
                                    </m:r>
                                  </m:sub>
                                </m:sSub>
                              </m:oMath>
                            </m:oMathPara>
                          </a14:m>
                          <a:endParaRPr lang="en-IN"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sz="2400" b="0" i="1" smtClean="0">
                                    <a:latin typeface="Cambria Math"/>
                                  </a:rPr>
                                  <m:t>=</m:t>
                                </m:r>
                                <m:d>
                                  <m:dPr>
                                    <m:ctrlPr>
                                      <a:rPr lang="en-IN" sz="2400" b="0" i="1" smtClean="0">
                                        <a:latin typeface="Cambria Math" panose="02040503050406030204" pitchFamily="18" charset="0"/>
                                      </a:rPr>
                                    </m:ctrlPr>
                                  </m:dPr>
                                  <m:e>
                                    <m:sSup>
                                      <m:sSupPr>
                                        <m:ctrlPr>
                                          <a:rPr lang="en-IN" sz="2400" b="0" i="1" smtClean="0">
                                            <a:latin typeface="Cambria Math" panose="02040503050406030204" pitchFamily="18" charset="0"/>
                                          </a:rPr>
                                        </m:ctrlPr>
                                      </m:sSupPr>
                                      <m:e>
                                        <m:r>
                                          <a:rPr lang="en-IN" sz="2400" b="0" i="1" smtClean="0">
                                            <a:latin typeface="Cambria Math"/>
                                          </a:rPr>
                                          <m:t>𝑟</m:t>
                                        </m:r>
                                      </m:e>
                                      <m:sup>
                                        <m:r>
                                          <a:rPr lang="en-IN" sz="2400" b="0" i="1" smtClean="0">
                                            <a:latin typeface="Cambria Math"/>
                                          </a:rPr>
                                          <m:t>′</m:t>
                                        </m:r>
                                      </m:sup>
                                    </m:sSup>
                                  </m:e>
                                </m:d>
                                <m:r>
                                  <a:rPr lang="en-IN" sz="2400" b="0" i="1" smtClean="0">
                                    <a:latin typeface="Cambria Math"/>
                                  </a:rPr>
                                  <m:t>𝑤</m:t>
                                </m:r>
                                <m:r>
                                  <a:rPr lang="en-IN" sz="2400" b="0" i="1" smtClean="0">
                                    <a:latin typeface="Cambria Math"/>
                                  </a:rPr>
                                  <m:t> </m:t>
                                </m:r>
                                <m:r>
                                  <a:rPr lang="en-IN" sz="2400" b="0" i="1" smtClean="0">
                                    <a:latin typeface="Cambria Math"/>
                                  </a:rPr>
                                  <m:t>𝑚𝑜𝑑</m:t>
                                </m:r>
                                <m:r>
                                  <a:rPr lang="en-IN" sz="2400" b="0" i="1" smtClean="0">
                                    <a:latin typeface="Cambria Math"/>
                                  </a:rPr>
                                  <m:t> </m:t>
                                </m:r>
                                <m:r>
                                  <a:rPr lang="en-IN" sz="2400" b="0" i="1" smtClean="0">
                                    <a:latin typeface="Cambria Math"/>
                                  </a:rPr>
                                  <m:t>𝑞</m:t>
                                </m:r>
                              </m:oMath>
                            </m:oMathPara>
                          </a14:m>
                          <a:endParaRPr lang="en-IN" sz="2400" dirty="0"/>
                        </a:p>
                      </a:txBody>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n-IN" sz="2400" b="0" i="1" smtClean="0">
                                    <a:latin typeface="Cambria Math"/>
                                  </a:rPr>
                                  <m:t>𝑣</m:t>
                                </m:r>
                                <m:r>
                                  <a:rPr lang="en-IN" sz="2400" b="0" i="1" smtClean="0">
                                    <a:latin typeface="Cambria Math"/>
                                  </a:rPr>
                                  <m:t> </m:t>
                                </m:r>
                              </m:oMath>
                            </m:oMathPara>
                          </a14:m>
                          <a:endParaRPr lang="en-IN" sz="2400" dirty="0"/>
                        </a:p>
                      </a:txBody>
                      <a:tcPr/>
                    </a:tc>
                    <a:tc>
                      <a:txBody>
                        <a:bodyPr/>
                        <a:lstStyle/>
                        <a:p>
                          <a14:m>
                            <m:oMath xmlns:m="http://schemas.openxmlformats.org/officeDocument/2006/math">
                              <m:r>
                                <a:rPr lang="en-IN" sz="2400" b="0" i="1" smtClean="0">
                                  <a:latin typeface="Cambria Math"/>
                                </a:rPr>
                                <m:t>=[(</m:t>
                              </m:r>
                              <m:sSup>
                                <m:sSupPr>
                                  <m:ctrlPr>
                                    <a:rPr lang="en-IN" sz="2400" b="0" i="1" smtClean="0">
                                      <a:latin typeface="Cambria Math" panose="02040503050406030204" pitchFamily="18" charset="0"/>
                                    </a:rPr>
                                  </m:ctrlPr>
                                </m:sSupPr>
                                <m:e>
                                  <m:r>
                                    <a:rPr lang="en-IN" sz="2400" b="0" i="1" smtClean="0">
                                      <a:latin typeface="Cambria Math"/>
                                    </a:rPr>
                                    <m:t>𝑔</m:t>
                                  </m:r>
                                </m:e>
                                <m:sup>
                                  <m:r>
                                    <a:rPr lang="en-IN" sz="2400" b="0" i="1" smtClean="0">
                                      <a:latin typeface="Cambria Math"/>
                                    </a:rPr>
                                    <m:t>𝑢</m:t>
                                  </m:r>
                                  <m:r>
                                    <a:rPr lang="en-IN" sz="2400" b="0" i="1" baseline="-25000" smtClean="0">
                                      <a:latin typeface="Cambria Math"/>
                                    </a:rPr>
                                    <m:t>1</m:t>
                                  </m:r>
                                </m:sup>
                              </m:sSup>
                            </m:oMath>
                          </a14:m>
                          <a:r>
                            <a:rPr lang="en-IN" sz="2400" dirty="0"/>
                            <a:t> </a:t>
                          </a:r>
                          <a14:m>
                            <m:oMath xmlns:m="http://schemas.openxmlformats.org/officeDocument/2006/math">
                              <m:sSup>
                                <m:sSupPr>
                                  <m:ctrlPr>
                                    <a:rPr lang="en-IN" sz="2400" b="0" i="1" smtClean="0">
                                      <a:latin typeface="Cambria Math" panose="02040503050406030204" pitchFamily="18" charset="0"/>
                                    </a:rPr>
                                  </m:ctrlPr>
                                </m:sSupPr>
                                <m:e>
                                  <m:r>
                                    <a:rPr lang="en-IN" sz="2400" b="0" i="1" smtClean="0">
                                      <a:latin typeface="Cambria Math"/>
                                    </a:rPr>
                                    <m:t>𝑦</m:t>
                                  </m:r>
                                </m:e>
                                <m:sup>
                                  <m:r>
                                    <a:rPr lang="en-IN" sz="2400" b="0" i="1" smtClean="0">
                                      <a:latin typeface="Cambria Math"/>
                                    </a:rPr>
                                    <m:t>𝑢</m:t>
                                  </m:r>
                                  <m:r>
                                    <a:rPr lang="en-IN" sz="2400" b="0" i="1" baseline="-25000" smtClean="0">
                                      <a:latin typeface="Cambria Math"/>
                                    </a:rPr>
                                    <m:t>2</m:t>
                                  </m:r>
                                </m:sup>
                              </m:sSup>
                              <m:r>
                                <a:rPr lang="en-IN" sz="2400" b="0" i="1" smtClean="0">
                                  <a:latin typeface="Cambria Math"/>
                                </a:rPr>
                                <m:t>)</m:t>
                              </m:r>
                              <m:r>
                                <a:rPr lang="en-IN" sz="2400" b="0" i="1" smtClean="0">
                                  <a:latin typeface="Cambria Math"/>
                                </a:rPr>
                                <m:t>𝑚𝑜𝑑</m:t>
                              </m:r>
                              <m:r>
                                <a:rPr lang="en-IN" sz="2400" b="0" i="1" smtClean="0">
                                  <a:latin typeface="Cambria Math"/>
                                </a:rPr>
                                <m:t> </m:t>
                              </m:r>
                              <m:r>
                                <a:rPr lang="en-IN" sz="2400" b="0" i="1" smtClean="0">
                                  <a:latin typeface="Cambria Math"/>
                                </a:rPr>
                                <m:t>𝑝</m:t>
                              </m:r>
                              <m:r>
                                <a:rPr lang="en-IN" sz="2400" b="0" i="1" smtClean="0">
                                  <a:latin typeface="Cambria Math"/>
                                </a:rPr>
                                <m:t>] </m:t>
                              </m:r>
                              <m:r>
                                <a:rPr lang="en-IN" sz="2400" b="0" i="1" smtClean="0">
                                  <a:latin typeface="Cambria Math"/>
                                </a:rPr>
                                <m:t>𝑚𝑜𝑑</m:t>
                              </m:r>
                              <m:r>
                                <a:rPr lang="en-IN" sz="2400" b="0" i="1" smtClean="0">
                                  <a:latin typeface="Cambria Math"/>
                                </a:rPr>
                                <m:t> </m:t>
                              </m:r>
                              <m:r>
                                <a:rPr lang="en-IN" sz="2400" b="0" i="1" smtClean="0">
                                  <a:latin typeface="Cambria Math"/>
                                </a:rPr>
                                <m:t>𝑞</m:t>
                              </m:r>
                            </m:oMath>
                          </a14:m>
                          <a:r>
                            <a:rPr lang="en-IN" sz="2400" dirty="0"/>
                            <a:t>  </a:t>
                          </a:r>
                        </a:p>
                      </a:txBody>
                      <a:tcPr/>
                    </a:tc>
                    <a:extLst>
                      <a:ext uri="{0D108BD9-81ED-4DB2-BD59-A6C34878D82A}">
                        <a16:rowId xmlns:a16="http://schemas.microsoft.com/office/drawing/2014/main" val="10003"/>
                      </a:ext>
                    </a:extLst>
                  </a:tr>
                  <a:tr h="370840">
                    <a:tc gridSpan="2">
                      <a:txBody>
                        <a:bodyPr/>
                        <a:lstStyle/>
                        <a:p>
                          <a:pPr/>
                          <a14:m>
                            <m:oMathPara xmlns:m="http://schemas.openxmlformats.org/officeDocument/2006/math">
                              <m:oMathParaPr>
                                <m:jc m:val="left"/>
                              </m:oMathParaPr>
                              <m:oMath xmlns:m="http://schemas.openxmlformats.org/officeDocument/2006/math">
                                <m:r>
                                  <a:rPr lang="en-IN" sz="2400" b="0" i="1" smtClean="0">
                                    <a:latin typeface="Cambria Math"/>
                                  </a:rPr>
                                  <m:t>   </m:t>
                                </m:r>
                                <m:r>
                                  <a:rPr lang="en-IN" sz="2400" b="0" i="1" smtClean="0">
                                    <a:latin typeface="Cambria Math"/>
                                  </a:rPr>
                                  <m:t>𝑇𝑒𝑠𝑡</m:t>
                                </m:r>
                                <m:r>
                                  <a:rPr lang="en-IN" sz="2400" b="0" i="1" smtClean="0">
                                    <a:latin typeface="Cambria Math"/>
                                  </a:rPr>
                                  <m:t>:</m:t>
                                </m:r>
                                <m:r>
                                  <a:rPr lang="en-IN" sz="2400" b="0" i="1" smtClean="0">
                                    <a:latin typeface="Cambria Math"/>
                                  </a:rPr>
                                  <m:t>𝑣</m:t>
                                </m:r>
                                <m:r>
                                  <a:rPr lang="en-IN" sz="2400" b="0" i="1" smtClean="0">
                                    <a:latin typeface="Cambria Math"/>
                                  </a:rPr>
                                  <m:t>=</m:t>
                                </m:r>
                                <m:r>
                                  <a:rPr lang="en-IN" sz="2400" b="0" i="1" smtClean="0">
                                    <a:latin typeface="Cambria Math"/>
                                  </a:rPr>
                                  <m:t>𝑟</m:t>
                                </m:r>
                                <m:r>
                                  <a:rPr lang="en-IN" sz="2400" b="0" i="1" smtClean="0">
                                    <a:latin typeface="Cambria Math"/>
                                  </a:rPr>
                                  <m:t>′</m:t>
                                </m:r>
                              </m:oMath>
                            </m:oMathPara>
                          </a14:m>
                          <a:endParaRPr lang="en-IN" sz="2400" dirty="0"/>
                        </a:p>
                      </a:txBody>
                      <a:tcPr/>
                    </a:tc>
                    <a:tc hMerge="1">
                      <a:txBody>
                        <a:bodyPr/>
                        <a:lstStyle/>
                        <a:p>
                          <a:endParaRPr lang="en-IN" dirty="0"/>
                        </a:p>
                      </a:txBody>
                      <a:tcPr/>
                    </a:tc>
                    <a:extLst>
                      <a:ext uri="{0D108BD9-81ED-4DB2-BD59-A6C34878D82A}">
                        <a16:rowId xmlns:a16="http://schemas.microsoft.com/office/drawing/2014/main" val="10004"/>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1249940836"/>
                  </p:ext>
                </p:extLst>
              </p:nvPr>
            </p:nvGraphicFramePr>
            <p:xfrm>
              <a:off x="1811524" y="1425841"/>
              <a:ext cx="5004557" cy="2286000"/>
            </p:xfrm>
            <a:graphic>
              <a:graphicData uri="http://schemas.openxmlformats.org/drawingml/2006/table">
                <a:tbl>
                  <a:tblPr firstRow="1" bandRow="1">
                    <a:tableStyleId>{2D5ABB26-0587-4C30-8999-92F81FD0307C}</a:tableStyleId>
                  </a:tblPr>
                  <a:tblGrid>
                    <a:gridCol w="800283">
                      <a:extLst>
                        <a:ext uri="{9D8B030D-6E8A-4147-A177-3AD203B41FA5}">
                          <a16:colId xmlns:a16="http://schemas.microsoft.com/office/drawing/2014/main" val="20000"/>
                        </a:ext>
                      </a:extLst>
                    </a:gridCol>
                    <a:gridCol w="4204274">
                      <a:extLst>
                        <a:ext uri="{9D8B030D-6E8A-4147-A177-3AD203B41FA5}">
                          <a16:colId xmlns:a16="http://schemas.microsoft.com/office/drawing/2014/main" val="20001"/>
                        </a:ext>
                      </a:extLst>
                    </a:gridCol>
                  </a:tblGrid>
                  <a:tr h="457200">
                    <a:tc>
                      <a:txBody>
                        <a:bodyPr/>
                        <a:lstStyle/>
                        <a:p>
                          <a:endParaRPr lang="en-US"/>
                        </a:p>
                      </a:txBody>
                      <a:tcPr>
                        <a:blipFill>
                          <a:blip r:embed="rId2"/>
                          <a:stretch>
                            <a:fillRect t="-2778" r="-528571" b="-425000"/>
                          </a:stretch>
                        </a:blipFill>
                      </a:tcPr>
                    </a:tc>
                    <a:tc>
                      <a:txBody>
                        <a:bodyPr/>
                        <a:lstStyle/>
                        <a:p>
                          <a:endParaRPr lang="en-US"/>
                        </a:p>
                      </a:txBody>
                      <a:tcPr>
                        <a:blipFill>
                          <a:blip r:embed="rId2"/>
                          <a:stretch>
                            <a:fillRect l="-18976" t="-2778" r="-301" b="-425000"/>
                          </a:stretch>
                        </a:blipFill>
                      </a:tcPr>
                    </a:tc>
                    <a:extLst>
                      <a:ext uri="{0D108BD9-81ED-4DB2-BD59-A6C34878D82A}">
                        <a16:rowId xmlns:a16="http://schemas.microsoft.com/office/drawing/2014/main" val="10000"/>
                      </a:ext>
                    </a:extLst>
                  </a:tr>
                  <a:tr h="457200">
                    <a:tc>
                      <a:txBody>
                        <a:bodyPr/>
                        <a:lstStyle/>
                        <a:p>
                          <a:endParaRPr lang="en-US"/>
                        </a:p>
                      </a:txBody>
                      <a:tcPr>
                        <a:blipFill>
                          <a:blip r:embed="rId2"/>
                          <a:stretch>
                            <a:fillRect t="-102778" r="-528571" b="-325000"/>
                          </a:stretch>
                        </a:blipFill>
                      </a:tcPr>
                    </a:tc>
                    <a:tc>
                      <a:txBody>
                        <a:bodyPr/>
                        <a:lstStyle/>
                        <a:p>
                          <a:endParaRPr lang="en-US"/>
                        </a:p>
                      </a:txBody>
                      <a:tcPr>
                        <a:blipFill>
                          <a:blip r:embed="rId2"/>
                          <a:stretch>
                            <a:fillRect l="-18976" t="-102778" r="-301" b="-325000"/>
                          </a:stretch>
                        </a:blipFill>
                      </a:tcPr>
                    </a:tc>
                    <a:extLst>
                      <a:ext uri="{0D108BD9-81ED-4DB2-BD59-A6C34878D82A}">
                        <a16:rowId xmlns:a16="http://schemas.microsoft.com/office/drawing/2014/main" val="10001"/>
                      </a:ext>
                    </a:extLst>
                  </a:tr>
                  <a:tr h="457200">
                    <a:tc>
                      <a:txBody>
                        <a:bodyPr/>
                        <a:lstStyle/>
                        <a:p>
                          <a:endParaRPr lang="en-US"/>
                        </a:p>
                      </a:txBody>
                      <a:tcPr>
                        <a:blipFill>
                          <a:blip r:embed="rId2"/>
                          <a:stretch>
                            <a:fillRect t="-197297" r="-528571" b="-216216"/>
                          </a:stretch>
                        </a:blipFill>
                      </a:tcPr>
                    </a:tc>
                    <a:tc>
                      <a:txBody>
                        <a:bodyPr/>
                        <a:lstStyle/>
                        <a:p>
                          <a:endParaRPr lang="en-US"/>
                        </a:p>
                      </a:txBody>
                      <a:tcPr>
                        <a:blipFill>
                          <a:blip r:embed="rId2"/>
                          <a:stretch>
                            <a:fillRect l="-18976" t="-197297" r="-301" b="-216216"/>
                          </a:stretch>
                        </a:blipFill>
                      </a:tcPr>
                    </a:tc>
                    <a:extLst>
                      <a:ext uri="{0D108BD9-81ED-4DB2-BD59-A6C34878D82A}">
                        <a16:rowId xmlns:a16="http://schemas.microsoft.com/office/drawing/2014/main" val="10002"/>
                      </a:ext>
                    </a:extLst>
                  </a:tr>
                  <a:tr h="457200">
                    <a:tc>
                      <a:txBody>
                        <a:bodyPr/>
                        <a:lstStyle/>
                        <a:p>
                          <a:endParaRPr lang="en-US"/>
                        </a:p>
                      </a:txBody>
                      <a:tcPr>
                        <a:blipFill>
                          <a:blip r:embed="rId2"/>
                          <a:stretch>
                            <a:fillRect t="-305556" r="-528571" b="-122222"/>
                          </a:stretch>
                        </a:blipFill>
                      </a:tcPr>
                    </a:tc>
                    <a:tc>
                      <a:txBody>
                        <a:bodyPr/>
                        <a:lstStyle/>
                        <a:p>
                          <a:endParaRPr lang="en-US"/>
                        </a:p>
                      </a:txBody>
                      <a:tcPr>
                        <a:blipFill>
                          <a:blip r:embed="rId2"/>
                          <a:stretch>
                            <a:fillRect l="-18976" t="-305556" r="-301" b="-122222"/>
                          </a:stretch>
                        </a:blipFill>
                      </a:tcPr>
                    </a:tc>
                    <a:extLst>
                      <a:ext uri="{0D108BD9-81ED-4DB2-BD59-A6C34878D82A}">
                        <a16:rowId xmlns:a16="http://schemas.microsoft.com/office/drawing/2014/main" val="10003"/>
                      </a:ext>
                    </a:extLst>
                  </a:tr>
                  <a:tr h="457200">
                    <a:tc gridSpan="2">
                      <a:txBody>
                        <a:bodyPr/>
                        <a:lstStyle/>
                        <a:p>
                          <a:endParaRPr lang="en-US"/>
                        </a:p>
                      </a:txBody>
                      <a:tcPr>
                        <a:blipFill>
                          <a:blip r:embed="rId2"/>
                          <a:stretch>
                            <a:fillRect t="-405556" r="-253" b="-22222"/>
                          </a:stretch>
                        </a:blipFill>
                      </a:tcPr>
                    </a:tc>
                    <a:tc hMerge="1">
                      <a:txBody>
                        <a:bodyPr/>
                        <a:lstStyle/>
                        <a:p>
                          <a:endParaRPr lang="en-IN" dirty="0"/>
                        </a:p>
                      </a:txBody>
                      <a:tcPr/>
                    </a:tc>
                    <a:extLst>
                      <a:ext uri="{0D108BD9-81ED-4DB2-BD59-A6C34878D82A}">
                        <a16:rowId xmlns:a16="http://schemas.microsoft.com/office/drawing/2014/main" val="10004"/>
                      </a:ext>
                    </a:extLst>
                  </a:tr>
                </a:tbl>
              </a:graphicData>
            </a:graphic>
          </p:graphicFrame>
        </mc:Fallback>
      </mc:AlternateContent>
      <p:sp>
        <p:nvSpPr>
          <p:cNvPr id="8" name="Rounded Rectangle 7"/>
          <p:cNvSpPr/>
          <p:nvPr/>
        </p:nvSpPr>
        <p:spPr>
          <a:xfrm>
            <a:off x="2727504" y="5274073"/>
            <a:ext cx="372867" cy="329941"/>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H</a:t>
            </a:r>
          </a:p>
        </p:txBody>
      </p:sp>
      <p:sp>
        <p:nvSpPr>
          <p:cNvPr id="9" name="Rectangle 8"/>
          <p:cNvSpPr/>
          <p:nvPr/>
        </p:nvSpPr>
        <p:spPr>
          <a:xfrm>
            <a:off x="1732218" y="4145014"/>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p:txBody>
      </p:sp>
      <p:sp>
        <p:nvSpPr>
          <p:cNvPr id="10" name="Freeform 9"/>
          <p:cNvSpPr/>
          <p:nvPr/>
        </p:nvSpPr>
        <p:spPr>
          <a:xfrm>
            <a:off x="2308282" y="4813141"/>
            <a:ext cx="432049" cy="622951"/>
          </a:xfrm>
          <a:custGeom>
            <a:avLst/>
            <a:gdLst>
              <a:gd name="connsiteX0" fmla="*/ 0 w 343711"/>
              <a:gd name="connsiteY0" fmla="*/ 0 h 590145"/>
              <a:gd name="connsiteX1" fmla="*/ 188068 w 343711"/>
              <a:gd name="connsiteY1" fmla="*/ 0 h 590145"/>
              <a:gd name="connsiteX2" fmla="*/ 188068 w 343711"/>
              <a:gd name="connsiteY2" fmla="*/ 590145 h 590145"/>
              <a:gd name="connsiteX3" fmla="*/ 343711 w 343711"/>
              <a:gd name="connsiteY3" fmla="*/ 590145 h 590145"/>
            </a:gdLst>
            <a:ahLst/>
            <a:cxnLst>
              <a:cxn ang="0">
                <a:pos x="connsiteX0" y="connsiteY0"/>
              </a:cxn>
              <a:cxn ang="0">
                <a:pos x="connsiteX1" y="connsiteY1"/>
              </a:cxn>
              <a:cxn ang="0">
                <a:pos x="connsiteX2" y="connsiteY2"/>
              </a:cxn>
              <a:cxn ang="0">
                <a:pos x="connsiteX3" y="connsiteY3"/>
              </a:cxn>
            </a:cxnLst>
            <a:rect l="l" t="t" r="r" b="b"/>
            <a:pathLst>
              <a:path w="343711" h="590145">
                <a:moveTo>
                  <a:pt x="0" y="0"/>
                </a:moveTo>
                <a:lnTo>
                  <a:pt x="188068" y="0"/>
                </a:lnTo>
                <a:lnTo>
                  <a:pt x="188068" y="590145"/>
                </a:lnTo>
                <a:lnTo>
                  <a:pt x="343711" y="590145"/>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11" name="Freeform 10"/>
          <p:cNvSpPr/>
          <p:nvPr/>
        </p:nvSpPr>
        <p:spPr>
          <a:xfrm>
            <a:off x="4233110" y="4635720"/>
            <a:ext cx="461508" cy="815515"/>
          </a:xfrm>
          <a:custGeom>
            <a:avLst/>
            <a:gdLst>
              <a:gd name="connsiteX0" fmla="*/ 0 w 497840"/>
              <a:gd name="connsiteY0" fmla="*/ 812800 h 812800"/>
              <a:gd name="connsiteX1" fmla="*/ 193040 w 497840"/>
              <a:gd name="connsiteY1" fmla="*/ 812800 h 812800"/>
              <a:gd name="connsiteX2" fmla="*/ 193040 w 497840"/>
              <a:gd name="connsiteY2" fmla="*/ 0 h 812800"/>
              <a:gd name="connsiteX3" fmla="*/ 497840 w 497840"/>
              <a:gd name="connsiteY3" fmla="*/ 0 h 812800"/>
            </a:gdLst>
            <a:ahLst/>
            <a:cxnLst>
              <a:cxn ang="0">
                <a:pos x="connsiteX0" y="connsiteY0"/>
              </a:cxn>
              <a:cxn ang="0">
                <a:pos x="connsiteX1" y="connsiteY1"/>
              </a:cxn>
              <a:cxn ang="0">
                <a:pos x="connsiteX2" y="connsiteY2"/>
              </a:cxn>
              <a:cxn ang="0">
                <a:pos x="connsiteX3" y="connsiteY3"/>
              </a:cxn>
            </a:cxnLst>
            <a:rect l="l" t="t" r="r" b="b"/>
            <a:pathLst>
              <a:path w="497840" h="812800">
                <a:moveTo>
                  <a:pt x="0" y="812800"/>
                </a:moveTo>
                <a:lnTo>
                  <a:pt x="193040" y="812800"/>
                </a:lnTo>
                <a:lnTo>
                  <a:pt x="193040" y="0"/>
                </a:lnTo>
                <a:lnTo>
                  <a:pt x="497840"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12" name="Rounded Rectangle 11"/>
          <p:cNvSpPr/>
          <p:nvPr/>
        </p:nvSpPr>
        <p:spPr>
          <a:xfrm>
            <a:off x="3461334" y="5271025"/>
            <a:ext cx="771777" cy="465798"/>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Sig</a:t>
            </a:r>
          </a:p>
        </p:txBody>
      </p:sp>
      <p:sp>
        <p:nvSpPr>
          <p:cNvPr id="13" name="TextBox 12"/>
          <p:cNvSpPr txBox="1"/>
          <p:nvPr/>
        </p:nvSpPr>
        <p:spPr>
          <a:xfrm>
            <a:off x="3739634" y="4511441"/>
            <a:ext cx="872904" cy="400110"/>
          </a:xfrm>
          <a:prstGeom prst="rect">
            <a:avLst/>
          </a:prstGeom>
          <a:noFill/>
        </p:spPr>
        <p:txBody>
          <a:bodyPr wrap="square" rtlCol="0">
            <a:spAutoFit/>
          </a:bodyPr>
          <a:lstStyle/>
          <a:p>
            <a:r>
              <a:rPr lang="en-IN" sz="2000" b="1" i="1" dirty="0"/>
              <a:t>  PR</a:t>
            </a:r>
            <a:r>
              <a:rPr lang="en-IN" sz="2000" b="1" i="1" baseline="-25000" dirty="0"/>
              <a:t>a</a:t>
            </a:r>
          </a:p>
        </p:txBody>
      </p:sp>
      <p:cxnSp>
        <p:nvCxnSpPr>
          <p:cNvPr id="14" name="Straight Arrow Connector 13"/>
          <p:cNvCxnSpPr/>
          <p:nvPr/>
        </p:nvCxnSpPr>
        <p:spPr>
          <a:xfrm flipH="1" flipV="1">
            <a:off x="4108174" y="4887252"/>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15" name="Oval 14"/>
          <p:cNvSpPr/>
          <p:nvPr/>
        </p:nvSpPr>
        <p:spPr>
          <a:xfrm>
            <a:off x="4694618" y="4281882"/>
            <a:ext cx="465278" cy="475200"/>
          </a:xfrm>
          <a:prstGeom prst="ellipse">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solidFill>
                  <a:schemeClr val="tx1"/>
                </a:solidFill>
              </a:rPr>
              <a:t>ll</a:t>
            </a:r>
            <a:endParaRPr lang="en-IN" sz="2000" b="1" dirty="0">
              <a:solidFill>
                <a:schemeClr val="tx1"/>
              </a:solidFill>
            </a:endParaRPr>
          </a:p>
        </p:txBody>
      </p:sp>
      <p:grpSp>
        <p:nvGrpSpPr>
          <p:cNvPr id="16" name="Group 15"/>
          <p:cNvGrpSpPr/>
          <p:nvPr/>
        </p:nvGrpSpPr>
        <p:grpSpPr>
          <a:xfrm>
            <a:off x="5836674" y="4145014"/>
            <a:ext cx="576348" cy="1152000"/>
            <a:chOff x="6322066" y="1232856"/>
            <a:chExt cx="576348" cy="1152000"/>
          </a:xfrm>
        </p:grpSpPr>
        <p:sp>
          <p:nvSpPr>
            <p:cNvPr id="17" name="Rectangle 16"/>
            <p:cNvSpPr/>
            <p:nvPr/>
          </p:nvSpPr>
          <p:spPr>
            <a:xfrm>
              <a:off x="6322066" y="1232856"/>
              <a:ext cx="576064" cy="9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a:p>
              <a:pPr algn="ctr"/>
              <a:endParaRPr lang="en-IN" sz="2000" b="1" dirty="0"/>
            </a:p>
          </p:txBody>
        </p:sp>
        <p:sp>
          <p:nvSpPr>
            <p:cNvPr id="18" name="Rectangle 17"/>
            <p:cNvSpPr/>
            <p:nvPr/>
          </p:nvSpPr>
          <p:spPr>
            <a:xfrm>
              <a:off x="6322350" y="2132856"/>
              <a:ext cx="576064" cy="252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r</a:t>
              </a:r>
            </a:p>
          </p:txBody>
        </p:sp>
      </p:grpSp>
      <p:sp>
        <p:nvSpPr>
          <p:cNvPr id="19" name="Rounded Rectangle 18"/>
          <p:cNvSpPr/>
          <p:nvPr/>
        </p:nvSpPr>
        <p:spPr>
          <a:xfrm>
            <a:off x="6736774" y="4152778"/>
            <a:ext cx="360040" cy="32403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H</a:t>
            </a:r>
          </a:p>
        </p:txBody>
      </p:sp>
      <p:cxnSp>
        <p:nvCxnSpPr>
          <p:cNvPr id="20" name="Straight Arrow Connector 19"/>
          <p:cNvCxnSpPr>
            <a:endCxn id="19" idx="1"/>
          </p:cNvCxnSpPr>
          <p:nvPr/>
        </p:nvCxnSpPr>
        <p:spPr>
          <a:xfrm>
            <a:off x="6412738" y="4314796"/>
            <a:ext cx="324036" cy="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1" name="Rounded Rectangle 20"/>
          <p:cNvSpPr/>
          <p:nvPr/>
        </p:nvSpPr>
        <p:spPr>
          <a:xfrm>
            <a:off x="7888903" y="5279978"/>
            <a:ext cx="701615" cy="57725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Ver</a:t>
            </a:r>
          </a:p>
        </p:txBody>
      </p:sp>
      <p:sp>
        <p:nvSpPr>
          <p:cNvPr id="22" name="TextBox 21"/>
          <p:cNvSpPr txBox="1"/>
          <p:nvPr/>
        </p:nvSpPr>
        <p:spPr>
          <a:xfrm>
            <a:off x="8789002" y="5333146"/>
            <a:ext cx="1339446" cy="400110"/>
          </a:xfrm>
          <a:prstGeom prst="rect">
            <a:avLst/>
          </a:prstGeom>
          <a:noFill/>
        </p:spPr>
        <p:txBody>
          <a:bodyPr wrap="square" rtlCol="0">
            <a:spAutoFit/>
          </a:bodyPr>
          <a:lstStyle/>
          <a:p>
            <a:pPr algn="ctr"/>
            <a:r>
              <a:rPr lang="en-IN" sz="2000" b="1" dirty="0"/>
              <a:t>Compare</a:t>
            </a:r>
          </a:p>
        </p:txBody>
      </p:sp>
      <p:sp>
        <p:nvSpPr>
          <p:cNvPr id="23" name="TextBox 22"/>
          <p:cNvSpPr txBox="1"/>
          <p:nvPr/>
        </p:nvSpPr>
        <p:spPr>
          <a:xfrm>
            <a:off x="3280390" y="4511441"/>
            <a:ext cx="745188" cy="400110"/>
          </a:xfrm>
          <a:prstGeom prst="rect">
            <a:avLst/>
          </a:prstGeom>
          <a:noFill/>
        </p:spPr>
        <p:txBody>
          <a:bodyPr wrap="square" rtlCol="0">
            <a:spAutoFit/>
          </a:bodyPr>
          <a:lstStyle/>
          <a:p>
            <a:r>
              <a:rPr lang="en-IN" sz="2000" b="1" i="1" dirty="0"/>
              <a:t>PU</a:t>
            </a:r>
            <a:r>
              <a:rPr lang="en-IN" sz="2000" b="1" i="1" baseline="-25000" dirty="0"/>
              <a:t>G</a:t>
            </a:r>
          </a:p>
        </p:txBody>
      </p:sp>
      <p:cxnSp>
        <p:nvCxnSpPr>
          <p:cNvPr id="24" name="Straight Arrow Connector 23"/>
          <p:cNvCxnSpPr/>
          <p:nvPr/>
        </p:nvCxnSpPr>
        <p:spPr>
          <a:xfrm flipH="1" flipV="1">
            <a:off x="3640464" y="4860491"/>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p:cNvCxnSpPr/>
          <p:nvPr/>
        </p:nvCxnSpPr>
        <p:spPr>
          <a:xfrm flipH="1" flipV="1">
            <a:off x="3100370" y="5405618"/>
            <a:ext cx="366834" cy="1"/>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26" name="Freeform 25"/>
          <p:cNvSpPr/>
          <p:nvPr/>
        </p:nvSpPr>
        <p:spPr>
          <a:xfrm>
            <a:off x="2913937" y="5561130"/>
            <a:ext cx="547397" cy="672117"/>
          </a:xfrm>
          <a:custGeom>
            <a:avLst/>
            <a:gdLst>
              <a:gd name="connsiteX0" fmla="*/ 0 w 448235"/>
              <a:gd name="connsiteY0" fmla="*/ 340659 h 340659"/>
              <a:gd name="connsiteX1" fmla="*/ 251012 w 448235"/>
              <a:gd name="connsiteY1" fmla="*/ 340659 h 340659"/>
              <a:gd name="connsiteX2" fmla="*/ 251012 w 448235"/>
              <a:gd name="connsiteY2" fmla="*/ 0 h 340659"/>
              <a:gd name="connsiteX3" fmla="*/ 448235 w 448235"/>
              <a:gd name="connsiteY3" fmla="*/ 0 h 340659"/>
              <a:gd name="connsiteX4" fmla="*/ 448235 w 448235"/>
              <a:gd name="connsiteY4" fmla="*/ 0 h 340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235" h="340659">
                <a:moveTo>
                  <a:pt x="0" y="340659"/>
                </a:moveTo>
                <a:lnTo>
                  <a:pt x="251012" y="340659"/>
                </a:lnTo>
                <a:lnTo>
                  <a:pt x="251012" y="0"/>
                </a:lnTo>
                <a:lnTo>
                  <a:pt x="448235" y="0"/>
                </a:lnTo>
                <a:lnTo>
                  <a:pt x="448235" y="0"/>
                </a:lnTo>
              </a:path>
            </a:pathLst>
          </a:custGeom>
          <a:ln>
            <a:headEnd type="none" w="med" len="med"/>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p>
        </p:txBody>
      </p:sp>
      <p:sp>
        <p:nvSpPr>
          <p:cNvPr id="27" name="TextBox 26"/>
          <p:cNvSpPr txBox="1"/>
          <p:nvPr/>
        </p:nvSpPr>
        <p:spPr>
          <a:xfrm>
            <a:off x="2655554" y="5981218"/>
            <a:ext cx="320922" cy="400110"/>
          </a:xfrm>
          <a:prstGeom prst="rect">
            <a:avLst/>
          </a:prstGeom>
          <a:noFill/>
        </p:spPr>
        <p:txBody>
          <a:bodyPr wrap="none" rtlCol="0">
            <a:spAutoFit/>
          </a:bodyPr>
          <a:lstStyle/>
          <a:p>
            <a:r>
              <a:rPr lang="en-IN" sz="2000" b="1" dirty="0"/>
              <a:t>k</a:t>
            </a:r>
          </a:p>
        </p:txBody>
      </p:sp>
      <p:sp>
        <p:nvSpPr>
          <p:cNvPr id="28" name="Rectangle 27"/>
          <p:cNvSpPr/>
          <p:nvPr/>
        </p:nvSpPr>
        <p:spPr>
          <a:xfrm>
            <a:off x="5836674" y="4793114"/>
            <a:ext cx="576064" cy="252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s</a:t>
            </a:r>
          </a:p>
        </p:txBody>
      </p:sp>
      <p:sp>
        <p:nvSpPr>
          <p:cNvPr id="29" name="Freeform 28"/>
          <p:cNvSpPr/>
          <p:nvPr/>
        </p:nvSpPr>
        <p:spPr>
          <a:xfrm>
            <a:off x="6413023" y="5171014"/>
            <a:ext cx="1475879" cy="560445"/>
          </a:xfrm>
          <a:custGeom>
            <a:avLst/>
            <a:gdLst>
              <a:gd name="connsiteX0" fmla="*/ 0 w 978061"/>
              <a:gd name="connsiteY0" fmla="*/ 0 h 341453"/>
              <a:gd name="connsiteX1" fmla="*/ 399327 w 978061"/>
              <a:gd name="connsiteY1" fmla="*/ 0 h 341453"/>
              <a:gd name="connsiteX2" fmla="*/ 399327 w 978061"/>
              <a:gd name="connsiteY2" fmla="*/ 341453 h 341453"/>
              <a:gd name="connsiteX3" fmla="*/ 978061 w 978061"/>
              <a:gd name="connsiteY3" fmla="*/ 341453 h 341453"/>
            </a:gdLst>
            <a:ahLst/>
            <a:cxnLst>
              <a:cxn ang="0">
                <a:pos x="connsiteX0" y="connsiteY0"/>
              </a:cxn>
              <a:cxn ang="0">
                <a:pos x="connsiteX1" y="connsiteY1"/>
              </a:cxn>
              <a:cxn ang="0">
                <a:pos x="connsiteX2" y="connsiteY2"/>
              </a:cxn>
              <a:cxn ang="0">
                <a:pos x="connsiteX3" y="connsiteY3"/>
              </a:cxn>
            </a:cxnLst>
            <a:rect l="l" t="t" r="r" b="b"/>
            <a:pathLst>
              <a:path w="978061" h="341453">
                <a:moveTo>
                  <a:pt x="0" y="0"/>
                </a:moveTo>
                <a:lnTo>
                  <a:pt x="399327" y="0"/>
                </a:lnTo>
                <a:lnTo>
                  <a:pt x="399327" y="341453"/>
                </a:lnTo>
                <a:lnTo>
                  <a:pt x="978061" y="341453"/>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30" name="Freeform 29"/>
          <p:cNvSpPr/>
          <p:nvPr/>
        </p:nvSpPr>
        <p:spPr>
          <a:xfrm>
            <a:off x="7096814" y="4314797"/>
            <a:ext cx="792088" cy="1090821"/>
          </a:xfrm>
          <a:custGeom>
            <a:avLst/>
            <a:gdLst>
              <a:gd name="connsiteX0" fmla="*/ 0 w 978061"/>
              <a:gd name="connsiteY0" fmla="*/ 0 h 341453"/>
              <a:gd name="connsiteX1" fmla="*/ 399327 w 978061"/>
              <a:gd name="connsiteY1" fmla="*/ 0 h 341453"/>
              <a:gd name="connsiteX2" fmla="*/ 399327 w 978061"/>
              <a:gd name="connsiteY2" fmla="*/ 341453 h 341453"/>
              <a:gd name="connsiteX3" fmla="*/ 978061 w 978061"/>
              <a:gd name="connsiteY3" fmla="*/ 341453 h 341453"/>
            </a:gdLst>
            <a:ahLst/>
            <a:cxnLst>
              <a:cxn ang="0">
                <a:pos x="connsiteX0" y="connsiteY0"/>
              </a:cxn>
              <a:cxn ang="0">
                <a:pos x="connsiteX1" y="connsiteY1"/>
              </a:cxn>
              <a:cxn ang="0">
                <a:pos x="connsiteX2" y="connsiteY2"/>
              </a:cxn>
              <a:cxn ang="0">
                <a:pos x="connsiteX3" y="connsiteY3"/>
              </a:cxn>
            </a:cxnLst>
            <a:rect l="l" t="t" r="r" b="b"/>
            <a:pathLst>
              <a:path w="978061" h="341453">
                <a:moveTo>
                  <a:pt x="0" y="0"/>
                </a:moveTo>
                <a:lnTo>
                  <a:pt x="399327" y="0"/>
                </a:lnTo>
                <a:lnTo>
                  <a:pt x="399327" y="341453"/>
                </a:lnTo>
                <a:lnTo>
                  <a:pt x="978061" y="341453"/>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31" name="Freeform 30"/>
          <p:cNvSpPr/>
          <p:nvPr/>
        </p:nvSpPr>
        <p:spPr>
          <a:xfrm>
            <a:off x="6407982" y="4904554"/>
            <a:ext cx="1480920" cy="656576"/>
          </a:xfrm>
          <a:custGeom>
            <a:avLst/>
            <a:gdLst>
              <a:gd name="connsiteX0" fmla="*/ 0 w 1450848"/>
              <a:gd name="connsiteY0" fmla="*/ 0 h 633984"/>
              <a:gd name="connsiteX1" fmla="*/ 743712 w 1450848"/>
              <a:gd name="connsiteY1" fmla="*/ 0 h 633984"/>
              <a:gd name="connsiteX2" fmla="*/ 743712 w 1450848"/>
              <a:gd name="connsiteY2" fmla="*/ 633984 h 633984"/>
              <a:gd name="connsiteX3" fmla="*/ 1450848 w 1450848"/>
              <a:gd name="connsiteY3" fmla="*/ 633984 h 633984"/>
              <a:gd name="connsiteX4" fmla="*/ 1450848 w 1450848"/>
              <a:gd name="connsiteY4" fmla="*/ 633984 h 633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848" h="633984">
                <a:moveTo>
                  <a:pt x="0" y="0"/>
                </a:moveTo>
                <a:lnTo>
                  <a:pt x="743712" y="0"/>
                </a:lnTo>
                <a:lnTo>
                  <a:pt x="743712" y="633984"/>
                </a:lnTo>
                <a:lnTo>
                  <a:pt x="1450848" y="633984"/>
                </a:lnTo>
                <a:lnTo>
                  <a:pt x="1450848" y="633984"/>
                </a:lnTo>
              </a:path>
            </a:pathLst>
          </a:custGeom>
          <a:ln>
            <a:headEnd type="none" w="med" len="med"/>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p>
        </p:txBody>
      </p:sp>
      <p:sp>
        <p:nvSpPr>
          <p:cNvPr id="32" name="TextBox 31"/>
          <p:cNvSpPr txBox="1"/>
          <p:nvPr/>
        </p:nvSpPr>
        <p:spPr>
          <a:xfrm>
            <a:off x="8096118" y="4505054"/>
            <a:ext cx="872904" cy="400110"/>
          </a:xfrm>
          <a:prstGeom prst="rect">
            <a:avLst/>
          </a:prstGeom>
          <a:noFill/>
        </p:spPr>
        <p:txBody>
          <a:bodyPr wrap="square" rtlCol="0">
            <a:spAutoFit/>
          </a:bodyPr>
          <a:lstStyle/>
          <a:p>
            <a:r>
              <a:rPr lang="en-IN" sz="2000" b="1" i="1" dirty="0"/>
              <a:t>  </a:t>
            </a:r>
            <a:r>
              <a:rPr lang="en-IN" sz="2000" b="1" i="1" dirty="0" err="1"/>
              <a:t>PU</a:t>
            </a:r>
            <a:r>
              <a:rPr lang="en-IN" sz="2000" b="1" i="1" baseline="-25000" dirty="0" err="1"/>
              <a:t>a</a:t>
            </a:r>
            <a:endParaRPr lang="en-IN" sz="2000" b="1" i="1" baseline="-25000" dirty="0"/>
          </a:p>
        </p:txBody>
      </p:sp>
      <p:cxnSp>
        <p:nvCxnSpPr>
          <p:cNvPr id="33" name="Straight Arrow Connector 32"/>
          <p:cNvCxnSpPr/>
          <p:nvPr/>
        </p:nvCxnSpPr>
        <p:spPr>
          <a:xfrm flipH="1" flipV="1">
            <a:off x="8464658" y="4880865"/>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34" name="TextBox 33"/>
          <p:cNvSpPr txBox="1"/>
          <p:nvPr/>
        </p:nvSpPr>
        <p:spPr>
          <a:xfrm>
            <a:off x="7636874" y="4505054"/>
            <a:ext cx="745188" cy="400110"/>
          </a:xfrm>
          <a:prstGeom prst="rect">
            <a:avLst/>
          </a:prstGeom>
          <a:noFill/>
        </p:spPr>
        <p:txBody>
          <a:bodyPr wrap="square" rtlCol="0">
            <a:spAutoFit/>
          </a:bodyPr>
          <a:lstStyle/>
          <a:p>
            <a:r>
              <a:rPr lang="en-IN" sz="2000" b="1" i="1" dirty="0"/>
              <a:t>PU</a:t>
            </a:r>
            <a:r>
              <a:rPr lang="en-IN" sz="2000" b="1" i="1" baseline="-25000" dirty="0"/>
              <a:t>G</a:t>
            </a:r>
          </a:p>
        </p:txBody>
      </p:sp>
      <p:cxnSp>
        <p:nvCxnSpPr>
          <p:cNvPr id="35" name="Straight Arrow Connector 34"/>
          <p:cNvCxnSpPr/>
          <p:nvPr/>
        </p:nvCxnSpPr>
        <p:spPr>
          <a:xfrm flipH="1" flipV="1">
            <a:off x="8039908" y="4865095"/>
            <a:ext cx="308" cy="392727"/>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Arrow Connector 35"/>
          <p:cNvCxnSpPr/>
          <p:nvPr/>
        </p:nvCxnSpPr>
        <p:spPr>
          <a:xfrm flipH="1" flipV="1">
            <a:off x="8604951" y="5568607"/>
            <a:ext cx="366834" cy="1"/>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sp>
        <p:nvSpPr>
          <p:cNvPr id="37" name="Freeform 36"/>
          <p:cNvSpPr/>
          <p:nvPr/>
        </p:nvSpPr>
        <p:spPr>
          <a:xfrm>
            <a:off x="7014572" y="5661249"/>
            <a:ext cx="2450274" cy="488087"/>
          </a:xfrm>
          <a:custGeom>
            <a:avLst/>
            <a:gdLst>
              <a:gd name="connsiteX0" fmla="*/ 0 w 2462784"/>
              <a:gd name="connsiteY0" fmla="*/ 36576 h 219456"/>
              <a:gd name="connsiteX1" fmla="*/ 0 w 2462784"/>
              <a:gd name="connsiteY1" fmla="*/ 219456 h 219456"/>
              <a:gd name="connsiteX2" fmla="*/ 2462784 w 2462784"/>
              <a:gd name="connsiteY2" fmla="*/ 219456 h 219456"/>
              <a:gd name="connsiteX3" fmla="*/ 2462784 w 2462784"/>
              <a:gd name="connsiteY3" fmla="*/ 0 h 219456"/>
            </a:gdLst>
            <a:ahLst/>
            <a:cxnLst>
              <a:cxn ang="0">
                <a:pos x="connsiteX0" y="connsiteY0"/>
              </a:cxn>
              <a:cxn ang="0">
                <a:pos x="connsiteX1" y="connsiteY1"/>
              </a:cxn>
              <a:cxn ang="0">
                <a:pos x="connsiteX2" y="connsiteY2"/>
              </a:cxn>
              <a:cxn ang="0">
                <a:pos x="connsiteX3" y="connsiteY3"/>
              </a:cxn>
            </a:cxnLst>
            <a:rect l="l" t="t" r="r" b="b"/>
            <a:pathLst>
              <a:path w="2462784" h="219456">
                <a:moveTo>
                  <a:pt x="0" y="36576"/>
                </a:moveTo>
                <a:lnTo>
                  <a:pt x="0" y="219456"/>
                </a:lnTo>
                <a:lnTo>
                  <a:pt x="2462784" y="219456"/>
                </a:lnTo>
                <a:lnTo>
                  <a:pt x="2462784" y="0"/>
                </a:lnTo>
              </a:path>
            </a:pathLst>
          </a:custGeom>
          <a:ln>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000" b="1"/>
          </a:p>
        </p:txBody>
      </p:sp>
      <p:cxnSp>
        <p:nvCxnSpPr>
          <p:cNvPr id="38" name="Straight Arrow Connector 37"/>
          <p:cNvCxnSpPr/>
          <p:nvPr/>
        </p:nvCxnSpPr>
        <p:spPr>
          <a:xfrm>
            <a:off x="2315580" y="4433046"/>
            <a:ext cx="2379039" cy="13812"/>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Arrow Connector 38"/>
          <p:cNvCxnSpPr/>
          <p:nvPr/>
        </p:nvCxnSpPr>
        <p:spPr>
          <a:xfrm>
            <a:off x="5137336" y="4541058"/>
            <a:ext cx="699622"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41" name="Table 40"/>
              <p:cNvGraphicFramePr>
                <a:graphicFrameLocks noGrp="1"/>
              </p:cNvGraphicFramePr>
              <p:nvPr>
                <p:extLst>
                  <p:ext uri="{D42A27DB-BD31-4B8C-83A1-F6EECF244321}">
                    <p14:modId xmlns:p14="http://schemas.microsoft.com/office/powerpoint/2010/main" val="1315157762"/>
                  </p:ext>
                </p:extLst>
              </p:nvPr>
            </p:nvGraphicFramePr>
            <p:xfrm>
              <a:off x="7492858" y="1807096"/>
              <a:ext cx="4449801" cy="1097280"/>
            </p:xfrm>
            <a:graphic>
              <a:graphicData uri="http://schemas.openxmlformats.org/drawingml/2006/table">
                <a:tbl>
                  <a:tblPr firstRow="1" bandRow="1">
                    <a:tableStyleId>{2D5ABB26-0587-4C30-8999-92F81FD0307C}</a:tableStyleId>
                  </a:tblPr>
                  <a:tblGrid>
                    <a:gridCol w="1108143">
                      <a:extLst>
                        <a:ext uri="{9D8B030D-6E8A-4147-A177-3AD203B41FA5}">
                          <a16:colId xmlns:a16="http://schemas.microsoft.com/office/drawing/2014/main" val="20000"/>
                        </a:ext>
                      </a:extLst>
                    </a:gridCol>
                    <a:gridCol w="3341658">
                      <a:extLst>
                        <a:ext uri="{9D8B030D-6E8A-4147-A177-3AD203B41FA5}">
                          <a16:colId xmlns:a16="http://schemas.microsoft.com/office/drawing/2014/main" val="20001"/>
                        </a:ext>
                      </a:extLst>
                    </a:gridCol>
                  </a:tblGrid>
                  <a:tr h="282482">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a:rPr>
                                  <m:t>𝑀</m:t>
                                </m:r>
                              </m:oMath>
                            </m:oMathPara>
                          </a14:m>
                          <a:endParaRPr lang="en-IN" dirty="0"/>
                        </a:p>
                      </a:txBody>
                      <a:tcPr/>
                    </a:tc>
                    <a:tc>
                      <a:txBody>
                        <a:bodyPr/>
                        <a:lstStyle/>
                        <a:p>
                          <a14:m>
                            <m:oMath xmlns:m="http://schemas.openxmlformats.org/officeDocument/2006/math">
                              <m:r>
                                <a:rPr lang="en-IN" b="0" i="1" smtClean="0">
                                  <a:latin typeface="Cambria Math"/>
                                </a:rPr>
                                <m:t>=</m:t>
                              </m:r>
                            </m:oMath>
                          </a14:m>
                          <a:r>
                            <a:rPr lang="en-IN" dirty="0"/>
                            <a:t> message to be signed</a:t>
                          </a:r>
                        </a:p>
                      </a:txBody>
                      <a:tcPr/>
                    </a:tc>
                    <a:extLst>
                      <a:ext uri="{0D108BD9-81ED-4DB2-BD59-A6C34878D82A}">
                        <a16:rowId xmlns:a16="http://schemas.microsoft.com/office/drawing/2014/main" val="10000"/>
                      </a:ext>
                    </a:extLst>
                  </a:tr>
                  <a:tr h="282482">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a:rPr>
                                  <m:t>𝐻</m:t>
                                </m:r>
                                <m:r>
                                  <a:rPr lang="en-IN" b="0" i="1" smtClean="0">
                                    <a:latin typeface="Cambria Math"/>
                                  </a:rPr>
                                  <m:t>(</m:t>
                                </m:r>
                                <m:r>
                                  <a:rPr lang="en-IN" b="0" i="1" smtClean="0">
                                    <a:latin typeface="Cambria Math"/>
                                  </a:rPr>
                                  <m:t>𝑀</m:t>
                                </m:r>
                                <m:r>
                                  <a:rPr lang="en-IN" b="0" i="1" smtClean="0">
                                    <a:latin typeface="Cambria Math"/>
                                  </a:rPr>
                                  <m:t>)</m:t>
                                </m:r>
                              </m:oMath>
                            </m:oMathPara>
                          </a14:m>
                          <a:endParaRPr lang="en-IN" dirty="0"/>
                        </a:p>
                      </a:txBody>
                      <a:tcPr/>
                    </a:tc>
                    <a:tc>
                      <a:txBody>
                        <a:bodyPr/>
                        <a:lstStyle/>
                        <a:p>
                          <a14:m>
                            <m:oMath xmlns:m="http://schemas.openxmlformats.org/officeDocument/2006/math">
                              <m:r>
                                <a:rPr lang="en-IN" b="0" i="1" smtClean="0">
                                  <a:latin typeface="Cambria Math"/>
                                </a:rPr>
                                <m:t>=</m:t>
                              </m:r>
                            </m:oMath>
                          </a14:m>
                          <a:r>
                            <a:rPr lang="en-IN" dirty="0"/>
                            <a:t> hash of M using SHA-1</a:t>
                          </a:r>
                        </a:p>
                      </a:txBody>
                      <a:tcPr/>
                    </a:tc>
                    <a:extLst>
                      <a:ext uri="{0D108BD9-81ED-4DB2-BD59-A6C34878D82A}">
                        <a16:rowId xmlns:a16="http://schemas.microsoft.com/office/drawing/2014/main" val="10001"/>
                      </a:ext>
                    </a:extLst>
                  </a:tr>
                  <a:tr h="282482">
                    <a:tc>
                      <a:txBody>
                        <a:bodyPr/>
                        <a:lstStyle/>
                        <a:p>
                          <a:pPr/>
                          <a14:m>
                            <m:oMathPara xmlns:m="http://schemas.openxmlformats.org/officeDocument/2006/math">
                              <m:oMathParaPr>
                                <m:jc m:val="centerGroup"/>
                              </m:oMathParaPr>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a:rPr>
                                      <m:t>𝑀</m:t>
                                    </m:r>
                                  </m:e>
                                  <m:sup>
                                    <m:r>
                                      <a:rPr lang="en-IN" b="0" i="1" smtClean="0">
                                        <a:latin typeface="Cambria Math"/>
                                      </a:rPr>
                                      <m:t>′</m:t>
                                    </m:r>
                                  </m:sup>
                                </m:sSup>
                                <m:r>
                                  <a:rPr lang="en-IN" b="0" i="1" smtClean="0">
                                    <a:latin typeface="Cambria Math"/>
                                  </a:rPr>
                                  <m:t>, </m:t>
                                </m:r>
                                <m:sSup>
                                  <m:sSupPr>
                                    <m:ctrlPr>
                                      <a:rPr lang="en-IN" b="0" i="1" smtClean="0">
                                        <a:latin typeface="Cambria Math" panose="02040503050406030204" pitchFamily="18" charset="0"/>
                                      </a:rPr>
                                    </m:ctrlPr>
                                  </m:sSupPr>
                                  <m:e>
                                    <m:r>
                                      <a:rPr lang="en-IN" b="0" i="1" smtClean="0">
                                        <a:latin typeface="Cambria Math"/>
                                      </a:rPr>
                                      <m:t>𝑟</m:t>
                                    </m:r>
                                  </m:e>
                                  <m:sup>
                                    <m:r>
                                      <a:rPr lang="en-IN" b="0" i="1" smtClean="0">
                                        <a:latin typeface="Cambria Math"/>
                                      </a:rPr>
                                      <m:t>′</m:t>
                                    </m:r>
                                  </m:sup>
                                </m:sSup>
                                <m:r>
                                  <a:rPr lang="en-IN" b="0" i="1" smtClean="0">
                                    <a:latin typeface="Cambria Math"/>
                                  </a:rPr>
                                  <m:t>,</m:t>
                                </m:r>
                                <m:r>
                                  <a:rPr lang="en-IN" b="0" i="1" smtClean="0">
                                    <a:latin typeface="Cambria Math"/>
                                  </a:rPr>
                                  <m:t>𝑠</m:t>
                                </m:r>
                                <m:r>
                                  <a:rPr lang="en-IN" b="0" i="1" smtClean="0">
                                    <a:latin typeface="Cambria Math"/>
                                  </a:rPr>
                                  <m:t>′ </m:t>
                                </m:r>
                              </m:oMath>
                            </m:oMathPara>
                          </a14:m>
                          <a:endParaRPr lang="en-IN" dirty="0"/>
                        </a:p>
                      </a:txBody>
                      <a:tcPr/>
                    </a:tc>
                    <a:tc>
                      <a:txBody>
                        <a:bodyPr/>
                        <a:lstStyle/>
                        <a:p>
                          <a14:m>
                            <m:oMath xmlns:m="http://schemas.openxmlformats.org/officeDocument/2006/math">
                              <m:r>
                                <a:rPr lang="en-IN" b="0" i="1" smtClean="0">
                                  <a:latin typeface="Cambria Math"/>
                                </a:rPr>
                                <m:t>=</m:t>
                              </m:r>
                            </m:oMath>
                          </a14:m>
                          <a:r>
                            <a:rPr lang="en-IN" dirty="0"/>
                            <a:t> received versions of M, r, s</a:t>
                          </a:r>
                        </a:p>
                      </a:txBody>
                      <a:tcPr/>
                    </a:tc>
                    <a:extLst>
                      <a:ext uri="{0D108BD9-81ED-4DB2-BD59-A6C34878D82A}">
                        <a16:rowId xmlns:a16="http://schemas.microsoft.com/office/drawing/2014/main" val="10002"/>
                      </a:ext>
                    </a:extLst>
                  </a:tr>
                </a:tbl>
              </a:graphicData>
            </a:graphic>
          </p:graphicFrame>
        </mc:Choice>
        <mc:Fallback xmlns="">
          <p:graphicFrame>
            <p:nvGraphicFramePr>
              <p:cNvPr id="41" name="Table 40"/>
              <p:cNvGraphicFramePr>
                <a:graphicFrameLocks noGrp="1"/>
              </p:cNvGraphicFramePr>
              <p:nvPr>
                <p:extLst>
                  <p:ext uri="{D42A27DB-BD31-4B8C-83A1-F6EECF244321}">
                    <p14:modId xmlns:p14="http://schemas.microsoft.com/office/powerpoint/2010/main" val="1315157762"/>
                  </p:ext>
                </p:extLst>
              </p:nvPr>
            </p:nvGraphicFramePr>
            <p:xfrm>
              <a:off x="7492858" y="1807096"/>
              <a:ext cx="4449801" cy="1097280"/>
            </p:xfrm>
            <a:graphic>
              <a:graphicData uri="http://schemas.openxmlformats.org/drawingml/2006/table">
                <a:tbl>
                  <a:tblPr firstRow="1" bandRow="1">
                    <a:tableStyleId>{2D5ABB26-0587-4C30-8999-92F81FD0307C}</a:tableStyleId>
                  </a:tblPr>
                  <a:tblGrid>
                    <a:gridCol w="1108143">
                      <a:extLst>
                        <a:ext uri="{9D8B030D-6E8A-4147-A177-3AD203B41FA5}">
                          <a16:colId xmlns:a16="http://schemas.microsoft.com/office/drawing/2014/main" val="20000"/>
                        </a:ext>
                      </a:extLst>
                    </a:gridCol>
                    <a:gridCol w="3341658">
                      <a:extLst>
                        <a:ext uri="{9D8B030D-6E8A-4147-A177-3AD203B41FA5}">
                          <a16:colId xmlns:a16="http://schemas.microsoft.com/office/drawing/2014/main" val="20001"/>
                        </a:ext>
                      </a:extLst>
                    </a:gridCol>
                  </a:tblGrid>
                  <a:tr h="365760">
                    <a:tc>
                      <a:txBody>
                        <a:bodyPr/>
                        <a:lstStyle/>
                        <a:p>
                          <a:endParaRPr lang="en-US"/>
                        </a:p>
                      </a:txBody>
                      <a:tcPr>
                        <a:blipFill>
                          <a:blip r:embed="rId3"/>
                          <a:stretch>
                            <a:fillRect t="-6897" r="-300000" b="-224138"/>
                          </a:stretch>
                        </a:blipFill>
                      </a:tcPr>
                    </a:tc>
                    <a:tc>
                      <a:txBody>
                        <a:bodyPr/>
                        <a:lstStyle/>
                        <a:p>
                          <a:endParaRPr lang="en-US"/>
                        </a:p>
                      </a:txBody>
                      <a:tcPr>
                        <a:blipFill>
                          <a:blip r:embed="rId3"/>
                          <a:stretch>
                            <a:fillRect l="-33333" t="-6897" b="-224138"/>
                          </a:stretch>
                        </a:blipFill>
                      </a:tcPr>
                    </a:tc>
                    <a:extLst>
                      <a:ext uri="{0D108BD9-81ED-4DB2-BD59-A6C34878D82A}">
                        <a16:rowId xmlns:a16="http://schemas.microsoft.com/office/drawing/2014/main" val="10000"/>
                      </a:ext>
                    </a:extLst>
                  </a:tr>
                  <a:tr h="365760">
                    <a:tc>
                      <a:txBody>
                        <a:bodyPr/>
                        <a:lstStyle/>
                        <a:p>
                          <a:endParaRPr lang="en-US"/>
                        </a:p>
                      </a:txBody>
                      <a:tcPr>
                        <a:blipFill>
                          <a:blip r:embed="rId3"/>
                          <a:stretch>
                            <a:fillRect t="-106897" r="-300000" b="-124138"/>
                          </a:stretch>
                        </a:blipFill>
                      </a:tcPr>
                    </a:tc>
                    <a:tc>
                      <a:txBody>
                        <a:bodyPr/>
                        <a:lstStyle/>
                        <a:p>
                          <a:endParaRPr lang="en-US"/>
                        </a:p>
                      </a:txBody>
                      <a:tcPr>
                        <a:blipFill>
                          <a:blip r:embed="rId3"/>
                          <a:stretch>
                            <a:fillRect l="-33333" t="-106897" b="-124138"/>
                          </a:stretch>
                        </a:blipFill>
                      </a:tcPr>
                    </a:tc>
                    <a:extLst>
                      <a:ext uri="{0D108BD9-81ED-4DB2-BD59-A6C34878D82A}">
                        <a16:rowId xmlns:a16="http://schemas.microsoft.com/office/drawing/2014/main" val="10001"/>
                      </a:ext>
                    </a:extLst>
                  </a:tr>
                  <a:tr h="365760">
                    <a:tc>
                      <a:txBody>
                        <a:bodyPr/>
                        <a:lstStyle/>
                        <a:p>
                          <a:endParaRPr lang="en-US"/>
                        </a:p>
                      </a:txBody>
                      <a:tcPr>
                        <a:blipFill>
                          <a:blip r:embed="rId3"/>
                          <a:stretch>
                            <a:fillRect t="-206897" r="-300000" b="-24138"/>
                          </a:stretch>
                        </a:blipFill>
                      </a:tcPr>
                    </a:tc>
                    <a:tc>
                      <a:txBody>
                        <a:bodyPr/>
                        <a:lstStyle/>
                        <a:p>
                          <a:endParaRPr lang="en-US"/>
                        </a:p>
                      </a:txBody>
                      <a:tcPr>
                        <a:blipFill>
                          <a:blip r:embed="rId3"/>
                          <a:stretch>
                            <a:fillRect l="-33333" t="-206897" b="-24138"/>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1584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2" grpId="0" animBg="1"/>
      <p:bldP spid="13" grpId="0"/>
      <p:bldP spid="15" grpId="0" animBg="1"/>
      <p:bldP spid="19" grpId="0" animBg="1"/>
      <p:bldP spid="21" grpId="0" animBg="1"/>
      <p:bldP spid="22" grpId="0"/>
      <p:bldP spid="23" grpId="0"/>
      <p:bldP spid="26" grpId="0" animBg="1"/>
      <p:bldP spid="27" grpId="0"/>
      <p:bldP spid="28" grpId="0" animBg="1"/>
      <p:bldP spid="29" grpId="0" animBg="1"/>
      <p:bldP spid="30" grpId="0" animBg="1"/>
      <p:bldP spid="31" grpId="0" animBg="1"/>
      <p:bldP spid="32" grpId="0"/>
      <p:bldP spid="34" grpId="0"/>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DSA Verifying</a:t>
            </a:r>
          </a:p>
        </p:txBody>
      </p:sp>
      <p:sp>
        <p:nvSpPr>
          <p:cNvPr id="3" name="Content Placeholder 2">
            <a:extLst>
              <a:ext uri="{FF2B5EF4-FFF2-40B4-BE49-F238E27FC236}">
                <a16:creationId xmlns:a16="http://schemas.microsoft.com/office/drawing/2014/main" id="{E8C2B25B-9433-BC1A-CCC2-904457E765E3}"/>
              </a:ext>
            </a:extLst>
          </p:cNvPr>
          <p:cNvSpPr>
            <a:spLocks noGrp="1"/>
          </p:cNvSpPr>
          <p:nvPr>
            <p:ph idx="1"/>
          </p:nvPr>
        </p:nvSpPr>
        <p:spPr/>
        <p:txBody>
          <a:bodyPr/>
          <a:lstStyle/>
          <a:p>
            <a:endParaRPr lang="en-US"/>
          </a:p>
        </p:txBody>
      </p:sp>
      <p:grpSp>
        <p:nvGrpSpPr>
          <p:cNvPr id="4" name="Group 3"/>
          <p:cNvGrpSpPr/>
          <p:nvPr/>
        </p:nvGrpSpPr>
        <p:grpSpPr>
          <a:xfrm>
            <a:off x="1883531" y="1268761"/>
            <a:ext cx="1116970" cy="4822439"/>
            <a:chOff x="5392795" y="1124744"/>
            <a:chExt cx="1194841" cy="4172270"/>
          </a:xfrm>
        </p:grpSpPr>
        <p:grpSp>
          <p:nvGrpSpPr>
            <p:cNvPr id="5" name="Group 4"/>
            <p:cNvGrpSpPr/>
            <p:nvPr/>
          </p:nvGrpSpPr>
          <p:grpSpPr>
            <a:xfrm>
              <a:off x="5392795" y="1124744"/>
              <a:ext cx="1194841" cy="4172270"/>
              <a:chOff x="6322066" y="1232856"/>
              <a:chExt cx="576064" cy="1152000"/>
            </a:xfrm>
          </p:grpSpPr>
          <mc:AlternateContent xmlns:mc="http://schemas.openxmlformats.org/markup-compatibility/2006" xmlns:a14="http://schemas.microsoft.com/office/drawing/2010/main">
            <mc:Choice Requires="a14">
              <p:sp>
                <p:nvSpPr>
                  <p:cNvPr id="7" name="Rectangle 6"/>
                  <p:cNvSpPr/>
                  <p:nvPr/>
                </p:nvSpPr>
                <p:spPr>
                  <a:xfrm>
                    <a:off x="6322066" y="1232856"/>
                    <a:ext cx="576064" cy="900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200" i="1">
                              <a:solidFill>
                                <a:schemeClr val="tx1"/>
                              </a:solidFill>
                              <a:latin typeface="Cambria Math"/>
                            </a:rPr>
                            <m:t>𝑀</m:t>
                          </m:r>
                          <m:r>
                            <a:rPr lang="en-IN" sz="2200" i="1">
                              <a:solidFill>
                                <a:schemeClr val="tx1"/>
                              </a:solidFill>
                              <a:latin typeface="Cambria Math"/>
                            </a:rPr>
                            <m:t>′</m:t>
                          </m:r>
                        </m:oMath>
                      </m:oMathPara>
                    </a14:m>
                    <a:endParaRPr lang="en-IN" sz="2200" i="1" dirty="0">
                      <a:solidFill>
                        <a:schemeClr val="tx1"/>
                      </a:solidFill>
                    </a:endParaRPr>
                  </a:p>
                  <a:p>
                    <a:pPr algn="ctr"/>
                    <a:endParaRPr lang="en-IN" sz="2200" dirty="0"/>
                  </a:p>
                </p:txBody>
              </p:sp>
            </mc:Choice>
            <mc:Fallback xmlns="">
              <p:sp>
                <p:nvSpPr>
                  <p:cNvPr id="7" name="Rectangle 6"/>
                  <p:cNvSpPr>
                    <a:spLocks noRot="1" noChangeAspect="1" noMove="1" noResize="1" noEditPoints="1" noAdjustHandles="1" noChangeArrowheads="1" noChangeShapeType="1" noTextEdit="1"/>
                  </p:cNvSpPr>
                  <p:nvPr/>
                </p:nvSpPr>
                <p:spPr>
                  <a:xfrm>
                    <a:off x="6322066" y="1232856"/>
                    <a:ext cx="576064" cy="900000"/>
                  </a:xfrm>
                  <a:prstGeom prst="rect">
                    <a:avLst/>
                  </a:prstGeom>
                  <a:blipFill>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322350" y="2187194"/>
                    <a:ext cx="575780" cy="19766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200" i="1">
                              <a:solidFill>
                                <a:schemeClr val="tx1"/>
                              </a:solidFill>
                              <a:latin typeface="Cambria Math"/>
                            </a:rPr>
                            <m:t>𝑠</m:t>
                          </m:r>
                          <m:r>
                            <a:rPr lang="en-IN" sz="2200" i="1">
                              <a:solidFill>
                                <a:schemeClr val="tx1"/>
                              </a:solidFill>
                              <a:latin typeface="Cambria Math"/>
                            </a:rPr>
                            <m:t>′</m:t>
                          </m:r>
                        </m:oMath>
                      </m:oMathPara>
                    </a14:m>
                    <a:endParaRPr lang="en-IN" sz="2200"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6322350" y="2187194"/>
                    <a:ext cx="575780" cy="197662"/>
                  </a:xfrm>
                  <a:prstGeom prst="rect">
                    <a:avLst/>
                  </a:prstGeom>
                  <a:blipFill>
                    <a:blip r:embed="rId3"/>
                    <a:stretch>
                      <a:fillRect/>
                    </a:stretch>
                  </a:blipFill>
                  <a:ln>
                    <a:solidFill>
                      <a:schemeClr val="tx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 name="Rectangle 5"/>
                <p:cNvSpPr/>
                <p:nvPr/>
              </p:nvSpPr>
              <p:spPr>
                <a:xfrm>
                  <a:off x="5393383" y="3877826"/>
                  <a:ext cx="1194251" cy="70330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200" i="1">
                            <a:solidFill>
                              <a:schemeClr val="tx1"/>
                            </a:solidFill>
                            <a:latin typeface="Cambria Math"/>
                          </a:rPr>
                          <m:t>𝑟</m:t>
                        </m:r>
                        <m:r>
                          <a:rPr lang="en-IN" sz="2200" i="1">
                            <a:solidFill>
                              <a:schemeClr val="tx1"/>
                            </a:solidFill>
                            <a:latin typeface="Cambria Math"/>
                          </a:rPr>
                          <m:t>′</m:t>
                        </m:r>
                      </m:oMath>
                    </m:oMathPara>
                  </a14:m>
                  <a:endParaRPr lang="en-IN" sz="2200"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5393383" y="3877826"/>
                  <a:ext cx="1194251" cy="703302"/>
                </a:xfrm>
                <a:prstGeom prst="rect">
                  <a:avLst/>
                </a:prstGeom>
                <a:blipFill>
                  <a:blip r:embed="rId4"/>
                  <a:stretch>
                    <a:fillRect/>
                  </a:stretch>
                </a:blipFill>
                <a:ln>
                  <a:solidFill>
                    <a:schemeClr val="tx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Rounded Rectangle 8"/>
              <p:cNvSpPr/>
              <p:nvPr/>
            </p:nvSpPr>
            <p:spPr>
              <a:xfrm>
                <a:off x="5699956" y="1766992"/>
                <a:ext cx="4212468" cy="1647149"/>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t"/>
                <a14:m>
                  <m:oMathPara xmlns:m="http://schemas.openxmlformats.org/officeDocument/2006/math">
                    <m:oMathParaPr>
                      <m:jc m:val="left"/>
                    </m:oMathParaPr>
                    <m:oMath xmlns:m="http://schemas.openxmlformats.org/officeDocument/2006/math">
                      <m:sSub>
                        <m:sSubPr>
                          <m:ctrlPr>
                            <a:rPr lang="en-IN" sz="2200" i="1">
                              <a:solidFill>
                                <a:schemeClr val="tx1"/>
                              </a:solidFill>
                              <a:latin typeface="Cambria Math" panose="02040503050406030204" pitchFamily="18" charset="0"/>
                            </a:rPr>
                          </m:ctrlPr>
                        </m:sSubPr>
                        <m:e>
                          <m:r>
                            <a:rPr lang="en-IN" sz="2200" i="1">
                              <a:solidFill>
                                <a:schemeClr val="tx1"/>
                              </a:solidFill>
                              <a:latin typeface="Cambria Math"/>
                            </a:rPr>
                            <m:t>𝑢</m:t>
                          </m:r>
                        </m:e>
                        <m:sub>
                          <m:r>
                            <a:rPr lang="en-IN" sz="2200" i="1">
                              <a:solidFill>
                                <a:schemeClr val="tx1"/>
                              </a:solidFill>
                              <a:latin typeface="Cambria Math"/>
                            </a:rPr>
                            <m:t>1</m:t>
                          </m:r>
                        </m:sub>
                      </m:sSub>
                      <m:r>
                        <a:rPr lang="en-IN" sz="2200" i="1">
                          <a:solidFill>
                            <a:schemeClr val="tx1"/>
                          </a:solidFill>
                          <a:latin typeface="Cambria Math"/>
                        </a:rPr>
                        <m:t>=</m:t>
                      </m:r>
                      <m:d>
                        <m:dPr>
                          <m:begChr m:val="["/>
                          <m:endChr m:val="]"/>
                          <m:ctrlPr>
                            <a:rPr lang="en-IN" sz="2200" i="1">
                              <a:solidFill>
                                <a:schemeClr val="tx1"/>
                              </a:solidFill>
                              <a:latin typeface="Cambria Math" panose="02040503050406030204" pitchFamily="18" charset="0"/>
                            </a:rPr>
                          </m:ctrlPr>
                        </m:dPr>
                        <m:e>
                          <m:r>
                            <a:rPr lang="en-IN" sz="2200" i="1">
                              <a:solidFill>
                                <a:schemeClr val="tx1"/>
                              </a:solidFill>
                              <a:latin typeface="Cambria Math"/>
                            </a:rPr>
                            <m:t>𝐻</m:t>
                          </m:r>
                          <m:d>
                            <m:dPr>
                              <m:ctrlPr>
                                <a:rPr lang="en-IN" sz="2200" i="1">
                                  <a:solidFill>
                                    <a:schemeClr val="tx1"/>
                                  </a:solidFill>
                                  <a:latin typeface="Cambria Math" panose="02040503050406030204" pitchFamily="18" charset="0"/>
                                </a:rPr>
                              </m:ctrlPr>
                            </m:dPr>
                            <m:e>
                              <m:sSup>
                                <m:sSupPr>
                                  <m:ctrlPr>
                                    <a:rPr lang="en-IN" sz="2200" i="1">
                                      <a:solidFill>
                                        <a:schemeClr val="tx1"/>
                                      </a:solidFill>
                                      <a:latin typeface="Cambria Math" panose="02040503050406030204" pitchFamily="18" charset="0"/>
                                    </a:rPr>
                                  </m:ctrlPr>
                                </m:sSupPr>
                                <m:e>
                                  <m:r>
                                    <a:rPr lang="en-IN" sz="2200" i="1">
                                      <a:solidFill>
                                        <a:schemeClr val="tx1"/>
                                      </a:solidFill>
                                      <a:latin typeface="Cambria Math"/>
                                    </a:rPr>
                                    <m:t>𝑀</m:t>
                                  </m:r>
                                </m:e>
                                <m:sup>
                                  <m:r>
                                    <a:rPr lang="en-IN" sz="2200" i="1">
                                      <a:solidFill>
                                        <a:schemeClr val="tx1"/>
                                      </a:solidFill>
                                      <a:latin typeface="Cambria Math"/>
                                    </a:rPr>
                                    <m:t>′</m:t>
                                  </m:r>
                                </m:sup>
                              </m:sSup>
                            </m:e>
                          </m:d>
                          <m:r>
                            <a:rPr lang="en-IN" sz="2200" i="1">
                              <a:solidFill>
                                <a:schemeClr val="tx1"/>
                              </a:solidFill>
                              <a:latin typeface="Cambria Math"/>
                            </a:rPr>
                            <m:t>𝑤</m:t>
                          </m:r>
                        </m:e>
                      </m:d>
                      <m:r>
                        <a:rPr lang="en-IN" sz="2200" i="1">
                          <a:solidFill>
                            <a:schemeClr val="tx1"/>
                          </a:solidFill>
                          <a:latin typeface="Cambria Math"/>
                        </a:rPr>
                        <m:t> </m:t>
                      </m:r>
                      <m:r>
                        <a:rPr lang="en-IN" sz="2200" i="1">
                          <a:solidFill>
                            <a:schemeClr val="tx1"/>
                          </a:solidFill>
                          <a:latin typeface="Cambria Math"/>
                        </a:rPr>
                        <m:t>𝑚𝑜𝑑</m:t>
                      </m:r>
                      <m:r>
                        <a:rPr lang="en-IN" sz="2200" i="1">
                          <a:solidFill>
                            <a:schemeClr val="tx1"/>
                          </a:solidFill>
                          <a:latin typeface="Cambria Math"/>
                        </a:rPr>
                        <m:t> </m:t>
                      </m:r>
                      <m:r>
                        <a:rPr lang="en-IN" sz="2200" i="1">
                          <a:solidFill>
                            <a:schemeClr val="tx1"/>
                          </a:solidFill>
                          <a:latin typeface="Cambria Math"/>
                        </a:rPr>
                        <m:t>𝑞</m:t>
                      </m:r>
                    </m:oMath>
                  </m:oMathPara>
                </a14:m>
                <a:endParaRPr lang="en-IN" sz="2200" dirty="0">
                  <a:solidFill>
                    <a:schemeClr val="tx1"/>
                  </a:solidFill>
                </a:endParaRPr>
              </a:p>
              <a:p>
                <a:pPr fontAlgn="t"/>
                <a14:m>
                  <m:oMathPara xmlns:m="http://schemas.openxmlformats.org/officeDocument/2006/math">
                    <m:oMathParaPr>
                      <m:jc m:val="left"/>
                    </m:oMathParaPr>
                    <m:oMath xmlns:m="http://schemas.openxmlformats.org/officeDocument/2006/math">
                      <m:sSub>
                        <m:sSubPr>
                          <m:ctrlPr>
                            <a:rPr lang="en-IN" sz="2200" i="1">
                              <a:solidFill>
                                <a:schemeClr val="tx1"/>
                              </a:solidFill>
                              <a:latin typeface="Cambria Math" panose="02040503050406030204" pitchFamily="18" charset="0"/>
                            </a:rPr>
                          </m:ctrlPr>
                        </m:sSubPr>
                        <m:e>
                          <m:r>
                            <a:rPr lang="en-IN" sz="2200" i="1">
                              <a:solidFill>
                                <a:schemeClr val="tx1"/>
                              </a:solidFill>
                              <a:latin typeface="Cambria Math"/>
                            </a:rPr>
                            <m:t>𝑢</m:t>
                          </m:r>
                        </m:e>
                        <m:sub>
                          <m:r>
                            <a:rPr lang="en-IN" sz="2200" i="1">
                              <a:solidFill>
                                <a:schemeClr val="tx1"/>
                              </a:solidFill>
                              <a:latin typeface="Cambria Math"/>
                            </a:rPr>
                            <m:t>2</m:t>
                          </m:r>
                        </m:sub>
                      </m:sSub>
                      <m:r>
                        <a:rPr lang="en-IN" sz="2200" i="1">
                          <a:solidFill>
                            <a:schemeClr val="tx1"/>
                          </a:solidFill>
                          <a:latin typeface="Cambria Math"/>
                        </a:rPr>
                        <m:t>=</m:t>
                      </m:r>
                      <m:d>
                        <m:dPr>
                          <m:ctrlPr>
                            <a:rPr lang="en-IN" sz="2200" i="1">
                              <a:solidFill>
                                <a:schemeClr val="tx1"/>
                              </a:solidFill>
                              <a:latin typeface="Cambria Math" panose="02040503050406030204" pitchFamily="18" charset="0"/>
                            </a:rPr>
                          </m:ctrlPr>
                        </m:dPr>
                        <m:e>
                          <m:sSup>
                            <m:sSupPr>
                              <m:ctrlPr>
                                <a:rPr lang="en-IN" sz="2200" i="1">
                                  <a:solidFill>
                                    <a:schemeClr val="tx1"/>
                                  </a:solidFill>
                                  <a:latin typeface="Cambria Math" panose="02040503050406030204" pitchFamily="18" charset="0"/>
                                </a:rPr>
                              </m:ctrlPr>
                            </m:sSupPr>
                            <m:e>
                              <m:r>
                                <a:rPr lang="en-IN" sz="2200" i="1">
                                  <a:solidFill>
                                    <a:schemeClr val="tx1"/>
                                  </a:solidFill>
                                  <a:latin typeface="Cambria Math"/>
                                </a:rPr>
                                <m:t>𝑟</m:t>
                              </m:r>
                            </m:e>
                            <m:sup>
                              <m:r>
                                <a:rPr lang="en-IN" sz="2200" i="1">
                                  <a:solidFill>
                                    <a:schemeClr val="tx1"/>
                                  </a:solidFill>
                                  <a:latin typeface="Cambria Math"/>
                                </a:rPr>
                                <m:t>′</m:t>
                              </m:r>
                            </m:sup>
                          </m:sSup>
                        </m:e>
                      </m:d>
                      <m:r>
                        <a:rPr lang="en-IN" sz="2200" i="1">
                          <a:solidFill>
                            <a:schemeClr val="tx1"/>
                          </a:solidFill>
                          <a:latin typeface="Cambria Math"/>
                        </a:rPr>
                        <m:t>𝑤</m:t>
                      </m:r>
                      <m:r>
                        <a:rPr lang="en-IN" sz="2200" i="1">
                          <a:solidFill>
                            <a:schemeClr val="tx1"/>
                          </a:solidFill>
                          <a:latin typeface="Cambria Math"/>
                        </a:rPr>
                        <m:t> </m:t>
                      </m:r>
                      <m:r>
                        <a:rPr lang="en-IN" sz="2200" i="1">
                          <a:solidFill>
                            <a:schemeClr val="tx1"/>
                          </a:solidFill>
                          <a:latin typeface="Cambria Math"/>
                        </a:rPr>
                        <m:t>𝑚𝑜𝑑</m:t>
                      </m:r>
                      <m:r>
                        <a:rPr lang="en-IN" sz="2200" i="1">
                          <a:solidFill>
                            <a:schemeClr val="tx1"/>
                          </a:solidFill>
                          <a:latin typeface="Cambria Math"/>
                        </a:rPr>
                        <m:t> </m:t>
                      </m:r>
                      <m:r>
                        <a:rPr lang="en-IN" sz="2200" i="1">
                          <a:solidFill>
                            <a:schemeClr val="tx1"/>
                          </a:solidFill>
                          <a:latin typeface="Cambria Math"/>
                        </a:rPr>
                        <m:t>𝑞</m:t>
                      </m:r>
                    </m:oMath>
                  </m:oMathPara>
                </a14:m>
                <a:endParaRPr lang="en-IN" sz="2200" dirty="0">
                  <a:solidFill>
                    <a:schemeClr val="tx1"/>
                  </a:solidFill>
                </a:endParaRPr>
              </a:p>
              <a:p>
                <a:pPr fontAlgn="t"/>
                <a14:m>
                  <m:oMathPara xmlns:m="http://schemas.openxmlformats.org/officeDocument/2006/math">
                    <m:oMathParaPr>
                      <m:jc m:val="left"/>
                    </m:oMathParaPr>
                    <m:oMath xmlns:m="http://schemas.openxmlformats.org/officeDocument/2006/math">
                      <m:r>
                        <a:rPr lang="en-IN" sz="2200" i="1">
                          <a:solidFill>
                            <a:schemeClr val="tx1"/>
                          </a:solidFill>
                          <a:latin typeface="Cambria Math"/>
                        </a:rPr>
                        <m:t>𝑣</m:t>
                      </m:r>
                      <m:r>
                        <a:rPr lang="en-IN" sz="2200" i="1">
                          <a:solidFill>
                            <a:schemeClr val="tx1"/>
                          </a:solidFill>
                          <a:latin typeface="Cambria Math"/>
                        </a:rPr>
                        <m:t> =[(</m:t>
                      </m:r>
                      <m:sSup>
                        <m:sSupPr>
                          <m:ctrlPr>
                            <a:rPr lang="en-IN" sz="2200" i="1">
                              <a:solidFill>
                                <a:schemeClr val="tx1"/>
                              </a:solidFill>
                              <a:latin typeface="Cambria Math" panose="02040503050406030204" pitchFamily="18" charset="0"/>
                            </a:rPr>
                          </m:ctrlPr>
                        </m:sSupPr>
                        <m:e>
                          <m:r>
                            <a:rPr lang="en-IN" sz="2200" i="1">
                              <a:solidFill>
                                <a:schemeClr val="tx1"/>
                              </a:solidFill>
                              <a:latin typeface="Cambria Math"/>
                            </a:rPr>
                            <m:t>𝑔</m:t>
                          </m:r>
                        </m:e>
                        <m:sup>
                          <m:r>
                            <a:rPr lang="en-IN" sz="2200" i="1">
                              <a:solidFill>
                                <a:schemeClr val="tx1"/>
                              </a:solidFill>
                              <a:latin typeface="Cambria Math"/>
                            </a:rPr>
                            <m:t>𝑢</m:t>
                          </m:r>
                          <m:r>
                            <a:rPr lang="en-IN" sz="2200" i="1" baseline="-25000">
                              <a:solidFill>
                                <a:schemeClr val="tx1"/>
                              </a:solidFill>
                              <a:latin typeface="Cambria Math"/>
                            </a:rPr>
                            <m:t>1</m:t>
                          </m:r>
                        </m:sup>
                      </m:sSup>
                      <m:r>
                        <m:rPr>
                          <m:nor/>
                        </m:rPr>
                        <a:rPr lang="en-IN" sz="2200">
                          <a:solidFill>
                            <a:schemeClr val="tx1"/>
                          </a:solidFill>
                        </a:rPr>
                        <m:t> </m:t>
                      </m:r>
                      <m:sSup>
                        <m:sSupPr>
                          <m:ctrlPr>
                            <a:rPr lang="en-IN" sz="2200" i="1">
                              <a:solidFill>
                                <a:schemeClr val="tx1"/>
                              </a:solidFill>
                              <a:latin typeface="Cambria Math" panose="02040503050406030204" pitchFamily="18" charset="0"/>
                            </a:rPr>
                          </m:ctrlPr>
                        </m:sSupPr>
                        <m:e>
                          <m:r>
                            <a:rPr lang="en-IN" sz="2200" i="1">
                              <a:solidFill>
                                <a:schemeClr val="tx1"/>
                              </a:solidFill>
                              <a:latin typeface="Cambria Math"/>
                            </a:rPr>
                            <m:t>𝑦</m:t>
                          </m:r>
                        </m:e>
                        <m:sup>
                          <m:r>
                            <a:rPr lang="en-IN" sz="2200" i="1">
                              <a:solidFill>
                                <a:schemeClr val="tx1"/>
                              </a:solidFill>
                              <a:latin typeface="Cambria Math"/>
                            </a:rPr>
                            <m:t>𝑢</m:t>
                          </m:r>
                          <m:r>
                            <a:rPr lang="en-IN" sz="2200" i="1" baseline="-25000">
                              <a:solidFill>
                                <a:schemeClr val="tx1"/>
                              </a:solidFill>
                              <a:latin typeface="Cambria Math"/>
                            </a:rPr>
                            <m:t>2</m:t>
                          </m:r>
                        </m:sup>
                      </m:sSup>
                      <m:r>
                        <a:rPr lang="en-IN" sz="2200" i="1">
                          <a:solidFill>
                            <a:schemeClr val="tx1"/>
                          </a:solidFill>
                          <a:latin typeface="Cambria Math"/>
                        </a:rPr>
                        <m:t>)</m:t>
                      </m:r>
                      <m:r>
                        <a:rPr lang="en-IN" sz="2200" i="1">
                          <a:solidFill>
                            <a:schemeClr val="tx1"/>
                          </a:solidFill>
                          <a:latin typeface="Cambria Math"/>
                        </a:rPr>
                        <m:t>𝑚𝑜𝑑</m:t>
                      </m:r>
                      <m:r>
                        <a:rPr lang="en-IN" sz="2200" i="1">
                          <a:solidFill>
                            <a:schemeClr val="tx1"/>
                          </a:solidFill>
                          <a:latin typeface="Cambria Math"/>
                        </a:rPr>
                        <m:t> </m:t>
                      </m:r>
                      <m:r>
                        <a:rPr lang="en-IN" sz="2200" i="1">
                          <a:solidFill>
                            <a:schemeClr val="tx1"/>
                          </a:solidFill>
                          <a:latin typeface="Cambria Math"/>
                        </a:rPr>
                        <m:t>𝑝</m:t>
                      </m:r>
                      <m:r>
                        <a:rPr lang="en-IN" sz="2200" i="1">
                          <a:solidFill>
                            <a:schemeClr val="tx1"/>
                          </a:solidFill>
                          <a:latin typeface="Cambria Math"/>
                        </a:rPr>
                        <m:t>] </m:t>
                      </m:r>
                      <m:r>
                        <a:rPr lang="en-IN" sz="2200" i="1">
                          <a:solidFill>
                            <a:schemeClr val="tx1"/>
                          </a:solidFill>
                          <a:latin typeface="Cambria Math"/>
                        </a:rPr>
                        <m:t>𝑚𝑜𝑑</m:t>
                      </m:r>
                      <m:r>
                        <a:rPr lang="en-IN" sz="2200" i="1">
                          <a:solidFill>
                            <a:schemeClr val="tx1"/>
                          </a:solidFill>
                          <a:latin typeface="Cambria Math"/>
                        </a:rPr>
                        <m:t> </m:t>
                      </m:r>
                      <m:r>
                        <a:rPr lang="en-IN" sz="2200" i="1">
                          <a:solidFill>
                            <a:schemeClr val="tx1"/>
                          </a:solidFill>
                          <a:latin typeface="Cambria Math"/>
                        </a:rPr>
                        <m:t>𝑞</m:t>
                      </m:r>
                      <m:r>
                        <m:rPr>
                          <m:nor/>
                        </m:rPr>
                        <a:rPr lang="en-IN" sz="2200">
                          <a:solidFill>
                            <a:schemeClr val="tx1"/>
                          </a:solidFill>
                        </a:rPr>
                        <m:t>  </m:t>
                      </m:r>
                    </m:oMath>
                  </m:oMathPara>
                </a14:m>
                <a:endParaRPr lang="en-IN" sz="2200" dirty="0">
                  <a:solidFill>
                    <a:schemeClr val="tx1"/>
                  </a:solidFill>
                </a:endParaRPr>
              </a:p>
            </p:txBody>
          </p:sp>
        </mc:Choice>
        <mc:Fallback xmlns="">
          <p:sp>
            <p:nvSpPr>
              <p:cNvPr id="9" name="Rounded Rectangle 8"/>
              <p:cNvSpPr>
                <a:spLocks noRot="1" noChangeAspect="1" noMove="1" noResize="1" noEditPoints="1" noAdjustHandles="1" noChangeArrowheads="1" noChangeShapeType="1" noTextEdit="1"/>
              </p:cNvSpPr>
              <p:nvPr/>
            </p:nvSpPr>
            <p:spPr>
              <a:xfrm>
                <a:off x="5699956" y="1766992"/>
                <a:ext cx="4212468" cy="1647149"/>
              </a:xfrm>
              <a:prstGeom prst="roundRect">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ounded Rectangle 9"/>
              <p:cNvSpPr/>
              <p:nvPr/>
            </p:nvSpPr>
            <p:spPr>
              <a:xfrm>
                <a:off x="4094888" y="5409220"/>
                <a:ext cx="2613180" cy="68407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t"/>
                <a14:m>
                  <m:oMathPara xmlns:m="http://schemas.openxmlformats.org/officeDocument/2006/math">
                    <m:oMathParaPr>
                      <m:jc m:val="centerGroup"/>
                    </m:oMathParaPr>
                    <m:oMath xmlns:m="http://schemas.openxmlformats.org/officeDocument/2006/math">
                      <m:r>
                        <a:rPr lang="en-IN" sz="2200" i="1">
                          <a:solidFill>
                            <a:schemeClr val="tx1"/>
                          </a:solidFill>
                          <a:latin typeface="Cambria Math"/>
                        </a:rPr>
                        <m:t>𝑤</m:t>
                      </m:r>
                      <m:r>
                        <a:rPr lang="en-IN" sz="2200" i="1">
                          <a:solidFill>
                            <a:schemeClr val="tx1"/>
                          </a:solidFill>
                          <a:latin typeface="Cambria Math"/>
                        </a:rPr>
                        <m:t> =</m:t>
                      </m:r>
                      <m:sSup>
                        <m:sSupPr>
                          <m:ctrlPr>
                            <a:rPr lang="en-IN" sz="2200" i="1">
                              <a:solidFill>
                                <a:schemeClr val="tx1"/>
                              </a:solidFill>
                              <a:latin typeface="Cambria Math" panose="02040503050406030204" pitchFamily="18" charset="0"/>
                            </a:rPr>
                          </m:ctrlPr>
                        </m:sSupPr>
                        <m:e>
                          <m:r>
                            <a:rPr lang="en-IN" sz="2200" i="1">
                              <a:solidFill>
                                <a:schemeClr val="tx1"/>
                              </a:solidFill>
                              <a:latin typeface="Cambria Math"/>
                            </a:rPr>
                            <m:t>(</m:t>
                          </m:r>
                          <m:sSup>
                            <m:sSupPr>
                              <m:ctrlPr>
                                <a:rPr lang="en-IN" sz="2200" i="1">
                                  <a:solidFill>
                                    <a:schemeClr val="tx1"/>
                                  </a:solidFill>
                                  <a:latin typeface="Cambria Math" panose="02040503050406030204" pitchFamily="18" charset="0"/>
                                </a:rPr>
                              </m:ctrlPr>
                            </m:sSupPr>
                            <m:e>
                              <m:r>
                                <a:rPr lang="en-IN" sz="2200" i="1">
                                  <a:solidFill>
                                    <a:schemeClr val="tx1"/>
                                  </a:solidFill>
                                  <a:latin typeface="Cambria Math"/>
                                </a:rPr>
                                <m:t>𝑠</m:t>
                              </m:r>
                            </m:e>
                            <m:sup>
                              <m:r>
                                <a:rPr lang="en-IN" sz="2200" i="1">
                                  <a:solidFill>
                                    <a:schemeClr val="tx1"/>
                                  </a:solidFill>
                                  <a:latin typeface="Cambria Math"/>
                                </a:rPr>
                                <m:t>′</m:t>
                              </m:r>
                            </m:sup>
                          </m:sSup>
                          <m:r>
                            <a:rPr lang="en-IN" sz="2200" i="1">
                              <a:solidFill>
                                <a:schemeClr val="tx1"/>
                              </a:solidFill>
                              <a:latin typeface="Cambria Math"/>
                            </a:rPr>
                            <m:t>)</m:t>
                          </m:r>
                        </m:e>
                        <m:sup>
                          <m:r>
                            <a:rPr lang="en-IN" sz="2200" i="1">
                              <a:solidFill>
                                <a:schemeClr val="tx1"/>
                              </a:solidFill>
                              <a:latin typeface="Cambria Math"/>
                            </a:rPr>
                            <m:t>−1</m:t>
                          </m:r>
                        </m:sup>
                      </m:sSup>
                      <m:r>
                        <a:rPr lang="en-IN" sz="2200" i="1">
                          <a:solidFill>
                            <a:schemeClr val="tx1"/>
                          </a:solidFill>
                          <a:latin typeface="Cambria Math"/>
                        </a:rPr>
                        <m:t>𝑚𝑜𝑑</m:t>
                      </m:r>
                      <m:r>
                        <a:rPr lang="en-IN" sz="2200" i="1">
                          <a:solidFill>
                            <a:schemeClr val="tx1"/>
                          </a:solidFill>
                          <a:latin typeface="Cambria Math"/>
                        </a:rPr>
                        <m:t> </m:t>
                      </m:r>
                      <m:r>
                        <a:rPr lang="en-IN" sz="2200" i="1">
                          <a:solidFill>
                            <a:schemeClr val="tx1"/>
                          </a:solidFill>
                          <a:latin typeface="Cambria Math"/>
                        </a:rPr>
                        <m:t>𝑞</m:t>
                      </m:r>
                    </m:oMath>
                  </m:oMathPara>
                </a14:m>
                <a:endParaRPr lang="en-IN" sz="2200" dirty="0">
                  <a:solidFill>
                    <a:schemeClr val="tx1"/>
                  </a:solidFill>
                </a:endParaRPr>
              </a:p>
            </p:txBody>
          </p:sp>
        </mc:Choice>
        <mc:Fallback xmlns="">
          <p:sp>
            <p:nvSpPr>
              <p:cNvPr id="10" name="Rounded Rectangle 9"/>
              <p:cNvSpPr>
                <a:spLocks noRot="1" noChangeAspect="1" noMove="1" noResize="1" noEditPoints="1" noAdjustHandles="1" noChangeArrowheads="1" noChangeShapeType="1" noTextEdit="1"/>
              </p:cNvSpPr>
              <p:nvPr/>
            </p:nvSpPr>
            <p:spPr>
              <a:xfrm>
                <a:off x="4094888" y="5409220"/>
                <a:ext cx="2613180" cy="684076"/>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Hexagon 10"/>
              <p:cNvSpPr/>
              <p:nvPr/>
            </p:nvSpPr>
            <p:spPr>
              <a:xfrm>
                <a:off x="7860195" y="3930144"/>
                <a:ext cx="2217841" cy="1539137"/>
              </a:xfrm>
              <a:prstGeom prst="hexagon">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200" dirty="0">
                    <a:solidFill>
                      <a:schemeClr val="tx1"/>
                    </a:solidFill>
                  </a:rPr>
                  <a:t>Signature verification</a:t>
                </a:r>
              </a:p>
              <a:p>
                <a:pPr algn="ctr"/>
                <a14:m>
                  <m:oMathPara xmlns:m="http://schemas.openxmlformats.org/officeDocument/2006/math">
                    <m:oMathParaPr>
                      <m:jc m:val="centerGroup"/>
                    </m:oMathParaPr>
                    <m:oMath xmlns:m="http://schemas.openxmlformats.org/officeDocument/2006/math">
                      <m:sSup>
                        <m:sSupPr>
                          <m:ctrlPr>
                            <a:rPr lang="en-IN" sz="2200" i="1">
                              <a:solidFill>
                                <a:schemeClr val="tx1"/>
                              </a:solidFill>
                              <a:latin typeface="Cambria Math" panose="02040503050406030204" pitchFamily="18" charset="0"/>
                            </a:rPr>
                          </m:ctrlPr>
                        </m:sSupPr>
                        <m:e>
                          <m:r>
                            <a:rPr lang="en-IN" sz="2200" i="1">
                              <a:solidFill>
                                <a:schemeClr val="tx1"/>
                              </a:solidFill>
                              <a:latin typeface="Cambria Math"/>
                            </a:rPr>
                            <m:t>𝑟</m:t>
                          </m:r>
                        </m:e>
                        <m:sup>
                          <m:r>
                            <a:rPr lang="en-IN" sz="2200" i="1">
                              <a:solidFill>
                                <a:schemeClr val="tx1"/>
                              </a:solidFill>
                              <a:latin typeface="Cambria Math"/>
                            </a:rPr>
                            <m:t>′</m:t>
                          </m:r>
                        </m:sup>
                      </m:sSup>
                      <m:r>
                        <a:rPr lang="en-IN" sz="2200" i="1">
                          <a:solidFill>
                            <a:schemeClr val="tx1"/>
                          </a:solidFill>
                          <a:latin typeface="Cambria Math"/>
                        </a:rPr>
                        <m:t>=</m:t>
                      </m:r>
                      <m:r>
                        <a:rPr lang="en-IN" sz="2200" i="1">
                          <a:solidFill>
                            <a:schemeClr val="tx1"/>
                          </a:solidFill>
                          <a:latin typeface="Cambria Math"/>
                        </a:rPr>
                        <m:t>𝑣</m:t>
                      </m:r>
                      <m:r>
                        <a:rPr lang="en-IN" sz="2200" i="1">
                          <a:solidFill>
                            <a:schemeClr val="tx1"/>
                          </a:solidFill>
                          <a:latin typeface="Cambria Math"/>
                        </a:rPr>
                        <m:t>?</m:t>
                      </m:r>
                    </m:oMath>
                  </m:oMathPara>
                </a14:m>
                <a:endParaRPr lang="en-IN" sz="2200" dirty="0">
                  <a:solidFill>
                    <a:schemeClr val="tx1"/>
                  </a:solidFill>
                </a:endParaRPr>
              </a:p>
            </p:txBody>
          </p:sp>
        </mc:Choice>
        <mc:Fallback xmlns="">
          <p:sp>
            <p:nvSpPr>
              <p:cNvPr id="11" name="Hexagon 10"/>
              <p:cNvSpPr>
                <a:spLocks noRot="1" noChangeAspect="1" noMove="1" noResize="1" noEditPoints="1" noAdjustHandles="1" noChangeArrowheads="1" noChangeShapeType="1" noTextEdit="1"/>
              </p:cNvSpPr>
              <p:nvPr/>
            </p:nvSpPr>
            <p:spPr>
              <a:xfrm>
                <a:off x="7860195" y="3930144"/>
                <a:ext cx="2217841" cy="1539137"/>
              </a:xfrm>
              <a:prstGeom prst="hexagon">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ounded Rectangle 11"/>
              <p:cNvSpPr/>
              <p:nvPr/>
            </p:nvSpPr>
            <p:spPr>
              <a:xfrm>
                <a:off x="3719736" y="2266529"/>
                <a:ext cx="750304" cy="64807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IN" sz="2200" i="1">
                          <a:solidFill>
                            <a:schemeClr val="tx1"/>
                          </a:solidFill>
                          <a:latin typeface="Cambria Math"/>
                        </a:rPr>
                        <m:t>𝐻</m:t>
                      </m:r>
                    </m:oMath>
                  </m:oMathPara>
                </a14:m>
                <a:endParaRPr lang="en-IN" sz="2200" dirty="0">
                  <a:solidFill>
                    <a:schemeClr val="tx1"/>
                  </a:solidFill>
                </a:endParaRPr>
              </a:p>
            </p:txBody>
          </p:sp>
        </mc:Choice>
        <mc:Fallback xmlns="">
          <p:sp>
            <p:nvSpPr>
              <p:cNvPr id="12" name="Rounded Rectangle 11"/>
              <p:cNvSpPr>
                <a:spLocks noRot="1" noChangeAspect="1" noMove="1" noResize="1" noEditPoints="1" noAdjustHandles="1" noChangeArrowheads="1" noChangeShapeType="1" noTextEdit="1"/>
              </p:cNvSpPr>
              <p:nvPr/>
            </p:nvSpPr>
            <p:spPr>
              <a:xfrm>
                <a:off x="3719736" y="2266529"/>
                <a:ext cx="750304" cy="648072"/>
              </a:xfrm>
              <a:prstGeom prst="roundRect">
                <a:avLst/>
              </a:prstGeom>
              <a:blipFill>
                <a:blip r:embed="rId8"/>
                <a:stretch>
                  <a:fillRect/>
                </a:stretch>
              </a:blipFill>
              <a:ln>
                <a:solidFill>
                  <a:schemeClr val="tx1"/>
                </a:solidFill>
              </a:ln>
            </p:spPr>
            <p:txBody>
              <a:bodyPr/>
              <a:lstStyle/>
              <a:p>
                <a:r>
                  <a:rPr lang="en-US">
                    <a:noFill/>
                  </a:rPr>
                  <a:t> </a:t>
                </a:r>
              </a:p>
            </p:txBody>
          </p:sp>
        </mc:Fallback>
      </mc:AlternateContent>
      <p:cxnSp>
        <p:nvCxnSpPr>
          <p:cNvPr id="13" name="Straight Arrow Connector 12"/>
          <p:cNvCxnSpPr/>
          <p:nvPr/>
        </p:nvCxnSpPr>
        <p:spPr>
          <a:xfrm>
            <a:off x="2985342" y="2583071"/>
            <a:ext cx="734395"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14" name="Straight Arrow Connector 13"/>
          <p:cNvCxnSpPr>
            <a:endCxn id="9" idx="1"/>
          </p:cNvCxnSpPr>
          <p:nvPr/>
        </p:nvCxnSpPr>
        <p:spPr>
          <a:xfrm>
            <a:off x="4451184" y="2590566"/>
            <a:ext cx="1248772"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4451185" y="2595271"/>
                <a:ext cx="103586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𝐻</m:t>
                      </m:r>
                      <m:r>
                        <a:rPr lang="en-IN" sz="2200" i="1">
                          <a:latin typeface="Cambria Math"/>
                        </a:rPr>
                        <m:t>(</m:t>
                      </m:r>
                      <m:r>
                        <a:rPr lang="en-IN" sz="2200" i="1">
                          <a:latin typeface="Cambria Math"/>
                        </a:rPr>
                        <m:t>𝑀</m:t>
                      </m:r>
                      <m:r>
                        <a:rPr lang="en-IN" sz="2200" i="1">
                          <a:latin typeface="Cambria Math"/>
                        </a:rPr>
                        <m:t>′)</m:t>
                      </m:r>
                    </m:oMath>
                  </m:oMathPara>
                </a14:m>
                <a:endParaRPr lang="en-IN" sz="22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451185" y="2595271"/>
                <a:ext cx="1035861" cy="430887"/>
              </a:xfrm>
              <a:prstGeom prst="rect">
                <a:avLst/>
              </a:prstGeom>
              <a:blipFill>
                <a:blip r:embed="rId9"/>
                <a:stretch>
                  <a:fillRect b="-17143"/>
                </a:stretch>
              </a:blipFill>
            </p:spPr>
            <p:txBody>
              <a:bodyPr/>
              <a:lstStyle/>
              <a:p>
                <a:r>
                  <a:rPr lang="en-US">
                    <a:noFill/>
                  </a:rPr>
                  <a:t> </a:t>
                </a:r>
              </a:p>
            </p:txBody>
          </p:sp>
        </mc:Fallback>
      </mc:AlternateContent>
      <p:cxnSp>
        <p:nvCxnSpPr>
          <p:cNvPr id="17" name="Straight Arrow Connector 16"/>
          <p:cNvCxnSpPr/>
          <p:nvPr/>
        </p:nvCxnSpPr>
        <p:spPr>
          <a:xfrm flipV="1">
            <a:off x="7014562" y="1233568"/>
            <a:ext cx="0" cy="554835"/>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Arrow Connector 17"/>
          <p:cNvCxnSpPr/>
          <p:nvPr/>
        </p:nvCxnSpPr>
        <p:spPr>
          <a:xfrm flipV="1">
            <a:off x="8562734" y="1233568"/>
            <a:ext cx="0" cy="554835"/>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Arrow Connector 18"/>
          <p:cNvCxnSpPr/>
          <p:nvPr/>
        </p:nvCxnSpPr>
        <p:spPr>
          <a:xfrm flipV="1">
            <a:off x="7806650" y="1233567"/>
            <a:ext cx="0" cy="554835"/>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0" name="TextBox 19"/>
              <p:cNvSpPr txBox="1"/>
              <p:nvPr/>
            </p:nvSpPr>
            <p:spPr>
              <a:xfrm>
                <a:off x="6816081" y="800709"/>
                <a:ext cx="417101"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𝑦</m:t>
                      </m:r>
                    </m:oMath>
                  </m:oMathPara>
                </a14:m>
                <a:endParaRPr lang="en-IN" sz="22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816081" y="800709"/>
                <a:ext cx="417101" cy="430887"/>
              </a:xfrm>
              <a:prstGeom prst="rect">
                <a:avLst/>
              </a:prstGeom>
              <a:blipFill>
                <a:blip r:embed="rId10"/>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358063" y="837873"/>
                <a:ext cx="43954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𝑔</m:t>
                      </m:r>
                    </m:oMath>
                  </m:oMathPara>
                </a14:m>
                <a:endParaRPr lang="en-IN" sz="2200" dirty="0"/>
              </a:p>
            </p:txBody>
          </p:sp>
        </mc:Choice>
        <mc:Fallback xmlns="">
          <p:sp>
            <p:nvSpPr>
              <p:cNvPr id="21" name="TextBox 20"/>
              <p:cNvSpPr txBox="1">
                <a:spLocks noRot="1" noChangeAspect="1" noMove="1" noResize="1" noEditPoints="1" noAdjustHandles="1" noChangeArrowheads="1" noChangeShapeType="1" noTextEdit="1"/>
              </p:cNvSpPr>
              <p:nvPr/>
            </p:nvSpPr>
            <p:spPr>
              <a:xfrm>
                <a:off x="8358063" y="837873"/>
                <a:ext cx="439543" cy="430887"/>
              </a:xfrm>
              <a:prstGeom prst="rect">
                <a:avLst/>
              </a:prstGeom>
              <a:blipFill>
                <a:blip r:embed="rId11"/>
                <a:stretch>
                  <a:fillRect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7590626" y="837874"/>
                <a:ext cx="41870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𝑞</m:t>
                      </m:r>
                    </m:oMath>
                  </m:oMathPara>
                </a14:m>
                <a:endParaRPr lang="en-IN" sz="2200" dirty="0"/>
              </a:p>
            </p:txBody>
          </p:sp>
        </mc:Choice>
        <mc:Fallback xmlns="">
          <p:sp>
            <p:nvSpPr>
              <p:cNvPr id="22" name="TextBox 21"/>
              <p:cNvSpPr txBox="1">
                <a:spLocks noRot="1" noChangeAspect="1" noMove="1" noResize="1" noEditPoints="1" noAdjustHandles="1" noChangeArrowheads="1" noChangeShapeType="1" noTextEdit="1"/>
              </p:cNvSpPr>
              <p:nvPr/>
            </p:nvSpPr>
            <p:spPr>
              <a:xfrm>
                <a:off x="7590626" y="837874"/>
                <a:ext cx="418704" cy="430887"/>
              </a:xfrm>
              <a:prstGeom prst="rect">
                <a:avLst/>
              </a:prstGeom>
              <a:blipFill>
                <a:blip r:embed="rId12"/>
                <a:stretch>
                  <a:fillRect b="-11429"/>
                </a:stretch>
              </a:blipFill>
            </p:spPr>
            <p:txBody>
              <a:bodyPr/>
              <a:lstStyle/>
              <a:p>
                <a:r>
                  <a:rPr lang="en-US">
                    <a:noFill/>
                  </a:rPr>
                  <a:t> </a:t>
                </a:r>
              </a:p>
            </p:txBody>
          </p:sp>
        </mc:Fallback>
      </mc:AlternateContent>
      <p:sp>
        <p:nvSpPr>
          <p:cNvPr id="24" name="Freeform 23"/>
          <p:cNvSpPr/>
          <p:nvPr/>
        </p:nvSpPr>
        <p:spPr>
          <a:xfrm>
            <a:off x="6708069" y="3414141"/>
            <a:ext cx="260102" cy="2356625"/>
          </a:xfrm>
          <a:custGeom>
            <a:avLst/>
            <a:gdLst>
              <a:gd name="connsiteX0" fmla="*/ 0 w 4139513"/>
              <a:gd name="connsiteY0" fmla="*/ 469557 h 469557"/>
              <a:gd name="connsiteX1" fmla="*/ 4139513 w 4139513"/>
              <a:gd name="connsiteY1" fmla="*/ 469557 h 469557"/>
              <a:gd name="connsiteX2" fmla="*/ 4127157 w 4139513"/>
              <a:gd name="connsiteY2" fmla="*/ 0 h 469557"/>
            </a:gdLst>
            <a:ahLst/>
            <a:cxnLst>
              <a:cxn ang="0">
                <a:pos x="connsiteX0" y="connsiteY0"/>
              </a:cxn>
              <a:cxn ang="0">
                <a:pos x="connsiteX1" y="connsiteY1"/>
              </a:cxn>
              <a:cxn ang="0">
                <a:pos x="connsiteX2" y="connsiteY2"/>
              </a:cxn>
            </a:cxnLst>
            <a:rect l="l" t="t" r="r" b="b"/>
            <a:pathLst>
              <a:path w="4139513" h="469557">
                <a:moveTo>
                  <a:pt x="0" y="469557"/>
                </a:moveTo>
                <a:lnTo>
                  <a:pt x="4139513" y="469557"/>
                </a:lnTo>
                <a:lnTo>
                  <a:pt x="4127157" y="0"/>
                </a:lnTo>
              </a:path>
            </a:pathLst>
          </a:custGeom>
          <a:ln>
            <a:tailEnd type="triangl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en-IN" sz="2200"/>
          </a:p>
        </p:txBody>
      </p:sp>
      <p:sp>
        <p:nvSpPr>
          <p:cNvPr id="25" name="Freeform 24"/>
          <p:cNvSpPr/>
          <p:nvPr/>
        </p:nvSpPr>
        <p:spPr>
          <a:xfrm>
            <a:off x="2985340" y="5733256"/>
            <a:ext cx="1109548" cy="234026"/>
          </a:xfrm>
          <a:custGeom>
            <a:avLst/>
            <a:gdLst>
              <a:gd name="connsiteX0" fmla="*/ 0 w 497840"/>
              <a:gd name="connsiteY0" fmla="*/ 812800 h 812800"/>
              <a:gd name="connsiteX1" fmla="*/ 193040 w 497840"/>
              <a:gd name="connsiteY1" fmla="*/ 812800 h 812800"/>
              <a:gd name="connsiteX2" fmla="*/ 193040 w 497840"/>
              <a:gd name="connsiteY2" fmla="*/ 0 h 812800"/>
              <a:gd name="connsiteX3" fmla="*/ 497840 w 497840"/>
              <a:gd name="connsiteY3" fmla="*/ 0 h 812800"/>
            </a:gdLst>
            <a:ahLst/>
            <a:cxnLst>
              <a:cxn ang="0">
                <a:pos x="connsiteX0" y="connsiteY0"/>
              </a:cxn>
              <a:cxn ang="0">
                <a:pos x="connsiteX1" y="connsiteY1"/>
              </a:cxn>
              <a:cxn ang="0">
                <a:pos x="connsiteX2" y="connsiteY2"/>
              </a:cxn>
              <a:cxn ang="0">
                <a:pos x="connsiteX3" y="connsiteY3"/>
              </a:cxn>
            </a:cxnLst>
            <a:rect l="l" t="t" r="r" b="b"/>
            <a:pathLst>
              <a:path w="497840" h="812800">
                <a:moveTo>
                  <a:pt x="0" y="812800"/>
                </a:moveTo>
                <a:lnTo>
                  <a:pt x="193040" y="812800"/>
                </a:lnTo>
                <a:lnTo>
                  <a:pt x="193040" y="0"/>
                </a:lnTo>
                <a:lnTo>
                  <a:pt x="497840"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sp>
        <p:nvSpPr>
          <p:cNvPr id="26" name="Freeform 25"/>
          <p:cNvSpPr/>
          <p:nvPr/>
        </p:nvSpPr>
        <p:spPr>
          <a:xfrm>
            <a:off x="3000501" y="4699712"/>
            <a:ext cx="4859695" cy="421477"/>
          </a:xfrm>
          <a:custGeom>
            <a:avLst/>
            <a:gdLst>
              <a:gd name="connsiteX0" fmla="*/ 0 w 497840"/>
              <a:gd name="connsiteY0" fmla="*/ 812800 h 812800"/>
              <a:gd name="connsiteX1" fmla="*/ 193040 w 497840"/>
              <a:gd name="connsiteY1" fmla="*/ 812800 h 812800"/>
              <a:gd name="connsiteX2" fmla="*/ 193040 w 497840"/>
              <a:gd name="connsiteY2" fmla="*/ 0 h 812800"/>
              <a:gd name="connsiteX3" fmla="*/ 497840 w 497840"/>
              <a:gd name="connsiteY3" fmla="*/ 0 h 812800"/>
            </a:gdLst>
            <a:ahLst/>
            <a:cxnLst>
              <a:cxn ang="0">
                <a:pos x="connsiteX0" y="connsiteY0"/>
              </a:cxn>
              <a:cxn ang="0">
                <a:pos x="connsiteX1" y="connsiteY1"/>
              </a:cxn>
              <a:cxn ang="0">
                <a:pos x="connsiteX2" y="connsiteY2"/>
              </a:cxn>
              <a:cxn ang="0">
                <a:pos x="connsiteX3" y="connsiteY3"/>
              </a:cxn>
            </a:cxnLst>
            <a:rect l="l" t="t" r="r" b="b"/>
            <a:pathLst>
              <a:path w="497840" h="812800">
                <a:moveTo>
                  <a:pt x="0" y="812800"/>
                </a:moveTo>
                <a:lnTo>
                  <a:pt x="193040" y="812800"/>
                </a:lnTo>
                <a:lnTo>
                  <a:pt x="193040" y="0"/>
                </a:lnTo>
                <a:lnTo>
                  <a:pt x="497840"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200"/>
          </a:p>
        </p:txBody>
      </p:sp>
      <p:cxnSp>
        <p:nvCxnSpPr>
          <p:cNvPr id="27" name="Straight Arrow Connector 26"/>
          <p:cNvCxnSpPr/>
          <p:nvPr/>
        </p:nvCxnSpPr>
        <p:spPr>
          <a:xfrm>
            <a:off x="7392144" y="3403569"/>
            <a:ext cx="0" cy="1296143"/>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p:cNvCxnSpPr/>
          <p:nvPr/>
        </p:nvCxnSpPr>
        <p:spPr>
          <a:xfrm flipV="1">
            <a:off x="8868308" y="3403568"/>
            <a:ext cx="0" cy="526576"/>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p:cNvCxnSpPr/>
          <p:nvPr/>
        </p:nvCxnSpPr>
        <p:spPr>
          <a:xfrm flipV="1">
            <a:off x="5267908" y="4857308"/>
            <a:ext cx="0" cy="554835"/>
          </a:xfrm>
          <a:prstGeom prst="straightConnector1">
            <a:avLst/>
          </a:prstGeom>
          <a:noFill/>
          <a:ln>
            <a:solidFill>
              <a:schemeClr val="tx1"/>
            </a:solidFill>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31" name="TextBox 30"/>
              <p:cNvSpPr txBox="1"/>
              <p:nvPr/>
            </p:nvSpPr>
            <p:spPr>
              <a:xfrm>
                <a:off x="5218349" y="4689141"/>
                <a:ext cx="41870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𝑞</m:t>
                      </m:r>
                    </m:oMath>
                  </m:oMathPara>
                </a14:m>
                <a:endParaRPr lang="en-IN" sz="22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218349" y="4689141"/>
                <a:ext cx="418704" cy="430887"/>
              </a:xfrm>
              <a:prstGeom prst="rect">
                <a:avLst/>
              </a:prstGeom>
              <a:blipFill>
                <a:blip r:embed="rId13"/>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392144" y="3429001"/>
                <a:ext cx="47160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𝑟</m:t>
                      </m:r>
                      <m:r>
                        <a:rPr lang="en-IN" sz="2200" i="1">
                          <a:latin typeface="Cambria Math"/>
                        </a:rPr>
                        <m:t>′</m:t>
                      </m:r>
                    </m:oMath>
                  </m:oMathPara>
                </a14:m>
                <a:endParaRPr lang="en-IN" sz="2200" dirty="0"/>
              </a:p>
            </p:txBody>
          </p:sp>
        </mc:Choice>
        <mc:Fallback xmlns="">
          <p:sp>
            <p:nvSpPr>
              <p:cNvPr id="32" name="TextBox 31"/>
              <p:cNvSpPr txBox="1">
                <a:spLocks noRot="1" noChangeAspect="1" noMove="1" noResize="1" noEditPoints="1" noAdjustHandles="1" noChangeArrowheads="1" noChangeShapeType="1" noTextEdit="1"/>
              </p:cNvSpPr>
              <p:nvPr/>
            </p:nvSpPr>
            <p:spPr>
              <a:xfrm>
                <a:off x="7392144" y="3429001"/>
                <a:ext cx="471604" cy="430887"/>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6502724" y="3414141"/>
                <a:ext cx="471603"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𝑤</m:t>
                      </m:r>
                    </m:oMath>
                  </m:oMathPara>
                </a14:m>
                <a:endParaRPr lang="en-IN" sz="2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6502724" y="3414141"/>
                <a:ext cx="471603" cy="430887"/>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8817402" y="3320989"/>
                <a:ext cx="418704" cy="430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200" i="1">
                          <a:latin typeface="Cambria Math"/>
                        </a:rPr>
                        <m:t>𝑣</m:t>
                      </m:r>
                    </m:oMath>
                  </m:oMathPara>
                </a14:m>
                <a:endParaRPr lang="en-IN" sz="2200" dirty="0"/>
              </a:p>
            </p:txBody>
          </p:sp>
        </mc:Choice>
        <mc:Fallback xmlns="">
          <p:sp>
            <p:nvSpPr>
              <p:cNvPr id="34" name="TextBox 33"/>
              <p:cNvSpPr txBox="1">
                <a:spLocks noRot="1" noChangeAspect="1" noMove="1" noResize="1" noEditPoints="1" noAdjustHandles="1" noChangeArrowheads="1" noChangeShapeType="1" noTextEdit="1"/>
              </p:cNvSpPr>
              <p:nvPr/>
            </p:nvSpPr>
            <p:spPr>
              <a:xfrm>
                <a:off x="8817402" y="3320989"/>
                <a:ext cx="418704" cy="430887"/>
              </a:xfrm>
              <a:prstGeom prst="rect">
                <a:avLst/>
              </a:prstGeom>
              <a:blipFill>
                <a:blip r:embed="rId16"/>
                <a:stretch>
                  <a:fillRect/>
                </a:stretch>
              </a:blipFill>
            </p:spPr>
            <p:txBody>
              <a:bodyPr/>
              <a:lstStyle/>
              <a:p>
                <a:r>
                  <a:rPr lang="en-US">
                    <a:noFill/>
                  </a:rPr>
                  <a:t> </a:t>
                </a:r>
              </a:p>
            </p:txBody>
          </p:sp>
        </mc:Fallback>
      </mc:AlternateContent>
      <p:sp>
        <p:nvSpPr>
          <p:cNvPr id="15" name="Rectangle 14"/>
          <p:cNvSpPr/>
          <p:nvPr/>
        </p:nvSpPr>
        <p:spPr>
          <a:xfrm>
            <a:off x="7428149" y="4545125"/>
            <a:ext cx="396043" cy="317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806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6" grpId="0"/>
      <p:bldP spid="20" grpId="0"/>
      <p:bldP spid="21" grpId="0"/>
      <p:bldP spid="22" grpId="0"/>
      <p:bldP spid="24" grpId="0" animBg="1"/>
      <p:bldP spid="25" grpId="0" animBg="1"/>
      <p:bldP spid="26" grpId="0" animBg="1"/>
      <p:bldP spid="31" grpId="0"/>
      <p:bldP spid="32" grpId="0"/>
      <p:bldP spid="33" grpId="0"/>
      <p:bldP spid="34" grpId="0"/>
      <p:bldP spid="15" grpId="0" animBg="1"/>
      <p:bldP spid="15"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AU" altLang="en-US" dirty="0" err="1">
                <a:ea typeface="ＭＳ Ｐゴシック" panose="020B0600070205080204" pitchFamily="34" charset="-128"/>
              </a:rPr>
              <a:t>ElGamal</a:t>
            </a:r>
            <a:r>
              <a:rPr lang="en-AU" altLang="en-US" dirty="0">
                <a:ea typeface="ＭＳ Ｐゴシック" panose="020B0600070205080204" pitchFamily="34" charset="-128"/>
              </a:rPr>
              <a:t> </a:t>
            </a:r>
            <a:r>
              <a:rPr lang="en-US" altLang="en-US" dirty="0">
                <a:ea typeface="ＭＳ Ｐゴシック" panose="020B0600070205080204" pitchFamily="34" charset="-128"/>
              </a:rPr>
              <a:t>Digital Signatures</a:t>
            </a:r>
            <a:endParaRPr lang="en-AU" altLang="en-US" dirty="0">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62467" name="Rectangle 3"/>
              <p:cNvSpPr>
                <a:spLocks noGrp="1" noChangeArrowheads="1"/>
              </p:cNvSpPr>
              <p:nvPr>
                <p:ph idx="1"/>
              </p:nvPr>
            </p:nvSpPr>
            <p:spPr/>
            <p:txBody>
              <a:bodyPr/>
              <a:lstStyle/>
              <a:p>
                <a:pPr eaLnBrk="1" hangingPunct="1">
                  <a:lnSpc>
                    <a:spcPct val="90000"/>
                  </a:lnSpc>
                </a:pPr>
                <a:r>
                  <a:rPr lang="en-US" altLang="en-US" dirty="0">
                    <a:ea typeface="ＭＳ Ｐゴシック" panose="020B0600070205080204" pitchFamily="34" charset="-128"/>
                  </a:rPr>
                  <a:t>Uses private key for encryption (signing)</a:t>
                </a:r>
              </a:p>
              <a:p>
                <a:pPr eaLnBrk="1" hangingPunct="1">
                  <a:lnSpc>
                    <a:spcPct val="90000"/>
                  </a:lnSpc>
                </a:pPr>
                <a:r>
                  <a:rPr lang="en-US" altLang="en-US" dirty="0">
                    <a:ea typeface="ＭＳ Ｐゴシック" panose="020B0600070205080204" pitchFamily="34" charset="-128"/>
                  </a:rPr>
                  <a:t>Uses public key for decryption (verification)</a:t>
                </a:r>
                <a:endParaRPr lang="en-AU" altLang="en-US" dirty="0">
                  <a:ea typeface="ＭＳ Ｐゴシック" panose="020B0600070205080204" pitchFamily="34" charset="-128"/>
                </a:endParaRPr>
              </a:p>
              <a:p>
                <a:pPr eaLnBrk="1" hangingPunct="1"/>
                <a:r>
                  <a:rPr lang="en-US" altLang="en-US" dirty="0">
                    <a:ea typeface="ＭＳ Ｐゴシック" panose="020B0600070205080204" pitchFamily="34" charset="-128"/>
                  </a:rPr>
                  <a:t>Each user generates their key</a:t>
                </a:r>
              </a:p>
              <a:p>
                <a:pPr lvl="1" eaLnBrk="1" hangingPunct="1"/>
                <a:r>
                  <a:rPr lang="en-AU" altLang="en-US" sz="2400" dirty="0">
                    <a:ea typeface="ＭＳ Ｐゴシック" panose="020B0600070205080204" pitchFamily="34" charset="-128"/>
                  </a:rPr>
                  <a:t>Chooses a secret key (number):</a:t>
                </a:r>
                <a:r>
                  <a:rPr lang="en-AU" altLang="en-US" sz="2400" b="1" dirty="0">
                    <a:ea typeface="ＭＳ Ｐゴシック" panose="020B0600070205080204" pitchFamily="34" charset="-128"/>
                  </a:rPr>
                  <a:t> </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itchFamily="49" charset="0"/>
                      </a:rPr>
                      <m:t>1&lt;</m:t>
                    </m:r>
                    <m:sSub>
                      <m:sSubPr>
                        <m:ctrlPr>
                          <a:rPr lang="en-AU" altLang="en-US" sz="2400" i="1" dirty="0">
                            <a:solidFill>
                              <a:srgbClr val="C00000"/>
                            </a:solidFill>
                            <a:latin typeface="Cambria Math" panose="02040503050406030204" pitchFamily="18" charset="0"/>
                            <a:ea typeface="ＭＳ Ｐゴシック" panose="020B0600070205080204" pitchFamily="34" charset="-128"/>
                            <a:cs typeface="Courier New" pitchFamily="49" charset="0"/>
                          </a:rPr>
                        </m:ctrlPr>
                      </m:sSubPr>
                      <m:e>
                        <m:r>
                          <a:rPr lang="en-IN" altLang="en-US" sz="2400" i="1" dirty="0">
                            <a:solidFill>
                              <a:srgbClr val="C00000"/>
                            </a:solidFill>
                            <a:latin typeface="Cambria Math"/>
                            <a:ea typeface="ＭＳ Ｐゴシック" panose="020B0600070205080204" pitchFamily="34" charset="-128"/>
                            <a:cs typeface="Courier New" pitchFamily="49" charset="0"/>
                          </a:rPr>
                          <m:t>𝑋</m:t>
                        </m:r>
                      </m:e>
                      <m:sub>
                        <m:r>
                          <a:rPr lang="en-IN" altLang="en-US" sz="2400" i="1" dirty="0">
                            <a:solidFill>
                              <a:srgbClr val="C00000"/>
                            </a:solidFill>
                            <a:latin typeface="Cambria Math"/>
                            <a:ea typeface="ＭＳ Ｐゴシック" panose="020B0600070205080204" pitchFamily="34" charset="-128"/>
                            <a:cs typeface="Courier New" pitchFamily="49" charset="0"/>
                          </a:rPr>
                          <m:t>𝐴</m:t>
                        </m:r>
                      </m:sub>
                    </m:sSub>
                    <m:r>
                      <a:rPr lang="en-AU" altLang="en-US" sz="2400" i="1" dirty="0">
                        <a:solidFill>
                          <a:srgbClr val="C00000"/>
                        </a:solidFill>
                        <a:latin typeface="Cambria Math"/>
                        <a:ea typeface="ＭＳ Ｐゴシック" panose="020B0600070205080204" pitchFamily="34" charset="-128"/>
                        <a:cs typeface="Courier New" pitchFamily="49" charset="0"/>
                      </a:rPr>
                      <m:t>&lt; </m:t>
                    </m:r>
                    <m:r>
                      <a:rPr lang="en-AU" altLang="en-US" sz="2400" i="1" dirty="0">
                        <a:solidFill>
                          <a:srgbClr val="C00000"/>
                        </a:solidFill>
                        <a:latin typeface="Cambria Math"/>
                        <a:ea typeface="ＭＳ Ｐゴシック" panose="020B0600070205080204" pitchFamily="34" charset="-128"/>
                        <a:cs typeface="Courier New" pitchFamily="49" charset="0"/>
                      </a:rPr>
                      <m:t>𝑞</m:t>
                    </m:r>
                  </m:oMath>
                </a14:m>
                <a:endParaRPr lang="en-AU" altLang="en-US" sz="2400" dirty="0">
                  <a:solidFill>
                    <a:srgbClr val="C00000"/>
                  </a:solidFill>
                  <a:latin typeface="Courier New" pitchFamily="49" charset="0"/>
                  <a:ea typeface="ＭＳ Ｐゴシック" panose="020B0600070205080204" pitchFamily="34" charset="-128"/>
                  <a:cs typeface="Courier New" pitchFamily="49" charset="0"/>
                </a:endParaRPr>
              </a:p>
              <a:p>
                <a:pPr lvl="1" eaLnBrk="1" hangingPunct="1"/>
                <a:r>
                  <a:rPr lang="en-AU" altLang="en-US" sz="2400" dirty="0">
                    <a:ea typeface="ＭＳ Ｐゴシック" panose="020B0600070205080204" pitchFamily="34" charset="-128"/>
                  </a:rPr>
                  <a:t>Compute their public key: </a:t>
                </a:r>
                <a14:m>
                  <m:oMath xmlns:m="http://schemas.openxmlformats.org/officeDocument/2006/math">
                    <m:sSub>
                      <m:sSubPr>
                        <m:ctrlPr>
                          <a:rPr lang="en-AU" altLang="en-US" sz="2400" i="1" dirty="0" smtClean="0">
                            <a:solidFill>
                              <a:srgbClr val="C00000"/>
                            </a:solidFill>
                            <a:latin typeface="Cambria Math" panose="02040503050406030204" pitchFamily="18" charset="0"/>
                            <a:ea typeface="ＭＳ Ｐゴシック" panose="020B0600070205080204" pitchFamily="34" charset="-128"/>
                          </a:rPr>
                        </m:ctrlPr>
                      </m:sSubPr>
                      <m:e>
                        <m:r>
                          <a:rPr lang="en-IN" altLang="en-US" sz="2400" i="1" dirty="0">
                            <a:solidFill>
                              <a:srgbClr val="C00000"/>
                            </a:solidFill>
                            <a:latin typeface="Cambria Math"/>
                            <a:ea typeface="ＭＳ Ｐゴシック" panose="020B0600070205080204" pitchFamily="34" charset="-128"/>
                          </a:rPr>
                          <m:t>𝑌</m:t>
                        </m:r>
                      </m:e>
                      <m:sub>
                        <m:r>
                          <a:rPr lang="en-IN" altLang="en-US" sz="2400" i="1" dirty="0">
                            <a:solidFill>
                              <a:srgbClr val="C00000"/>
                            </a:solidFill>
                            <a:latin typeface="Cambria Math"/>
                            <a:ea typeface="ＭＳ Ｐゴシック" panose="020B0600070205080204" pitchFamily="34" charset="-128"/>
                          </a:rPr>
                          <m:t>𝐴</m:t>
                        </m:r>
                      </m:sub>
                    </m:sSub>
                    <m:r>
                      <a:rPr lang="en-AU" altLang="en-US" sz="2400" i="1" dirty="0">
                        <a:solidFill>
                          <a:srgbClr val="C00000"/>
                        </a:solidFill>
                        <a:latin typeface="Cambria Math"/>
                        <a:ea typeface="ＭＳ Ｐゴシック" panose="020B0600070205080204" pitchFamily="34" charset="-128"/>
                      </a:rPr>
                      <m:t>=</m:t>
                    </m:r>
                    <m:sSup>
                      <m:sSupPr>
                        <m:ctrlPr>
                          <a:rPr lang="el-GR" altLang="en-US" sz="2400" i="1" dirty="0">
                            <a:solidFill>
                              <a:srgbClr val="C00000"/>
                            </a:solidFill>
                            <a:latin typeface="Cambria Math" panose="02040503050406030204" pitchFamily="18" charset="0"/>
                            <a:ea typeface="ＭＳ Ｐゴシック" panose="020B0600070205080204" pitchFamily="34" charset="-128"/>
                            <a:cs typeface="Arial" panose="020B0604020202020204" pitchFamily="34" charset="0"/>
                          </a:rPr>
                        </m:ctrlPr>
                      </m:sSupPr>
                      <m:e>
                        <m:r>
                          <a:rPr lang="en-IN" altLang="en-US" sz="2400" i="1" dirty="0">
                            <a:solidFill>
                              <a:srgbClr val="C00000"/>
                            </a:solidFill>
                            <a:latin typeface="Cambria Math"/>
                            <a:ea typeface="ＭＳ Ｐゴシック" panose="020B0600070205080204" pitchFamily="34" charset="-128"/>
                            <a:cs typeface="Arial" panose="020B0604020202020204" pitchFamily="34" charset="0"/>
                          </a:rPr>
                          <m:t>𝑎</m:t>
                        </m:r>
                      </m:e>
                      <m:sup>
                        <m:sSub>
                          <m:sSubPr>
                            <m:ctrlPr>
                              <a:rPr lang="el-GR" altLang="en-US" sz="2400" i="1" dirty="0">
                                <a:solidFill>
                                  <a:srgbClr val="C00000"/>
                                </a:solidFill>
                                <a:latin typeface="Cambria Math" panose="02040503050406030204" pitchFamily="18" charset="0"/>
                                <a:ea typeface="ＭＳ Ｐゴシック" panose="020B0600070205080204" pitchFamily="34" charset="-128"/>
                                <a:cs typeface="Arial" panose="020B0604020202020204" pitchFamily="34" charset="0"/>
                              </a:rPr>
                            </m:ctrlPr>
                          </m:sSubPr>
                          <m:e>
                            <m:r>
                              <a:rPr lang="en-IN" altLang="en-US" sz="2400" i="1" dirty="0">
                                <a:solidFill>
                                  <a:srgbClr val="C00000"/>
                                </a:solidFill>
                                <a:latin typeface="Cambria Math"/>
                                <a:ea typeface="ＭＳ Ｐゴシック" panose="020B0600070205080204" pitchFamily="34" charset="-128"/>
                                <a:cs typeface="Arial" panose="020B0604020202020204" pitchFamily="34" charset="0"/>
                              </a:rPr>
                              <m:t>𝑋</m:t>
                            </m:r>
                          </m:e>
                          <m:sub>
                            <m:r>
                              <a:rPr lang="en-IN" altLang="en-US" sz="2400" i="1" dirty="0">
                                <a:solidFill>
                                  <a:srgbClr val="C00000"/>
                                </a:solidFill>
                                <a:latin typeface="Cambria Math"/>
                                <a:ea typeface="ＭＳ Ｐゴシック" panose="020B0600070205080204" pitchFamily="34" charset="-128"/>
                                <a:cs typeface="Arial" panose="020B0604020202020204" pitchFamily="34" charset="0"/>
                              </a:rPr>
                              <m:t>𝐴</m:t>
                            </m:r>
                          </m:sub>
                        </m:sSub>
                      </m:sup>
                    </m:sSup>
                    <m:r>
                      <a:rPr lang="en-AU"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𝑚𝑜𝑑</m:t>
                    </m:r>
                    <m:r>
                      <a:rPr lang="en-AU"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𝑞</m:t>
                    </m:r>
                  </m:oMath>
                </a14:m>
                <a:endParaRPr lang="en-AU" altLang="en-US" sz="2400" dirty="0">
                  <a:solidFill>
                    <a:srgbClr val="C00000"/>
                  </a:solidFill>
                  <a:latin typeface="Courier New" panose="02070309020205020404" pitchFamily="49" charset="0"/>
                  <a:ea typeface="ＭＳ Ｐゴシック" panose="020B0600070205080204" pitchFamily="34" charset="-128"/>
                </a:endParaRPr>
              </a:p>
              <a:p>
                <a:pPr marL="0" indent="0">
                  <a:lnSpc>
                    <a:spcPct val="90000"/>
                  </a:lnSpc>
                  <a:buNone/>
                </a:pPr>
                <a:endParaRPr lang="en-AU" altLang="en-US" sz="2800" dirty="0">
                  <a:solidFill>
                    <a:srgbClr val="FF0000"/>
                  </a:solidFill>
                  <a:ea typeface="ＭＳ Ｐゴシック" panose="020B0600070205080204" pitchFamily="34" charset="-128"/>
                </a:endParaRPr>
              </a:p>
            </p:txBody>
          </p:sp>
        </mc:Choice>
        <mc:Fallback xmlns="">
          <p:sp>
            <p:nvSpPr>
              <p:cNvPr id="62467" name="Rectangle 3"/>
              <p:cNvSpPr>
                <a:spLocks noGrp="1" noRot="1" noChangeAspect="1" noMove="1" noResize="1" noEditPoints="1" noAdjustHandles="1" noChangeArrowheads="1" noChangeShapeType="1" noTextEdit="1"/>
              </p:cNvSpPr>
              <p:nvPr>
                <p:ph idx="1"/>
              </p:nvPr>
            </p:nvSpPr>
            <p:spPr>
              <a:blipFill>
                <a:blip r:embed="rId3"/>
                <a:stretch>
                  <a:fillRect l="-745" t="-1814"/>
                </a:stretch>
              </a:blipFill>
            </p:spPr>
            <p:txBody>
              <a:bodyPr/>
              <a:lstStyle/>
              <a:p>
                <a:r>
                  <a:rPr lang="en-US">
                    <a:noFill/>
                  </a:rPr>
                  <a:t> </a:t>
                </a:r>
              </a:p>
            </p:txBody>
          </p:sp>
        </mc:Fallback>
      </mc:AlternateContent>
    </p:spTree>
    <p:extLst>
      <p:ext uri="{BB962C8B-B14F-4D97-AF65-F5344CB8AC3E}">
        <p14:creationId xmlns:p14="http://schemas.microsoft.com/office/powerpoint/2010/main" val="199273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6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4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AU" altLang="en-US" dirty="0" err="1">
                <a:ea typeface="ＭＳ Ｐゴシック" panose="020B0600070205080204" pitchFamily="34" charset="-128"/>
              </a:rPr>
              <a:t>ElGamal</a:t>
            </a:r>
            <a:r>
              <a:rPr lang="en-AU" altLang="en-US" dirty="0">
                <a:ea typeface="ＭＳ Ｐゴシック" panose="020B0600070205080204" pitchFamily="34" charset="-128"/>
              </a:rPr>
              <a:t> </a:t>
            </a:r>
            <a:r>
              <a:rPr lang="en-US" altLang="en-US" dirty="0">
                <a:ea typeface="ＭＳ Ｐゴシック" panose="020B0600070205080204" pitchFamily="34" charset="-128"/>
              </a:rPr>
              <a:t>Digital Signature</a:t>
            </a:r>
            <a:endParaRPr lang="en-AU" altLang="en-US" dirty="0">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65539" name="Rectangle 3"/>
              <p:cNvSpPr>
                <a:spLocks noGrp="1" noChangeArrowheads="1"/>
              </p:cNvSpPr>
              <p:nvPr>
                <p:ph idx="1"/>
              </p:nvPr>
            </p:nvSpPr>
            <p:spPr/>
            <p:txBody>
              <a:bodyPr>
                <a:normAutofit/>
              </a:bodyPr>
              <a:lstStyle/>
              <a:p>
                <a:pPr eaLnBrk="1" hangingPunct="1">
                  <a:lnSpc>
                    <a:spcPct val="90000"/>
                  </a:lnSpc>
                </a:pPr>
                <a:r>
                  <a:rPr lang="en-AU" altLang="en-US" dirty="0">
                    <a:ea typeface="ＭＳ Ｐゴシック" panose="020B0600070205080204" pitchFamily="34" charset="-128"/>
                  </a:rPr>
                  <a:t>Alice signs a message M to Bob by computing</a:t>
                </a:r>
              </a:p>
              <a:p>
                <a:pPr lvl="1" eaLnBrk="1" hangingPunct="1">
                  <a:lnSpc>
                    <a:spcPct val="90000"/>
                  </a:lnSpc>
                </a:pPr>
                <a:r>
                  <a:rPr lang="en-US" altLang="en-US" sz="2400" dirty="0">
                    <a:ea typeface="ＭＳ Ｐゴシック" panose="020B0600070205080204" pitchFamily="34" charset="-128"/>
                  </a:rPr>
                  <a:t>The hash </a:t>
                </a:r>
                <a14:m>
                  <m:oMath xmlns:m="http://schemas.openxmlformats.org/officeDocument/2006/math">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𝑚</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𝐻</m:t>
                    </m:r>
                    <m:d>
                      <m:dPr>
                        <m:ctrlPr>
                          <a:rPr lang="en-US" altLang="en-US" sz="2400" i="1" dirty="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dPr>
                      <m:e>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𝑀</m:t>
                        </m:r>
                      </m:e>
                    </m:d>
                    <m:r>
                      <a:rPr lang="en-IN" altLang="en-US" sz="2400" dirty="0">
                        <a:solidFill>
                          <a:srgbClr val="C00000"/>
                        </a:solidFill>
                        <a:latin typeface="Cambria Math"/>
                        <a:ea typeface="ＭＳ Ｐゴシック" panose="020B0600070205080204" pitchFamily="34" charset="-128"/>
                        <a:cs typeface="Courier New" panose="02070309020205020404" pitchFamily="49" charset="0"/>
                      </a:rPr>
                      <m:t>,  </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0≤</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𝑚</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𝑞</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−1)</m:t>
                    </m:r>
                  </m:oMath>
                </a14:m>
                <a:endParaRPr lang="en-AU" altLang="en-US" sz="2400" dirty="0">
                  <a:solidFill>
                    <a:srgbClr val="FF0000"/>
                  </a:solidFill>
                  <a:latin typeface="Courier New" panose="02070309020205020404" pitchFamily="49" charset="0"/>
                  <a:ea typeface="ＭＳ Ｐゴシック" panose="020B0600070205080204" pitchFamily="34" charset="-128"/>
                  <a:cs typeface="Courier New" panose="02070309020205020404" pitchFamily="49" charset="0"/>
                </a:endParaRPr>
              </a:p>
              <a:p>
                <a:pPr lvl="1" eaLnBrk="1" hangingPunct="1">
                  <a:lnSpc>
                    <a:spcPct val="90000"/>
                  </a:lnSpc>
                </a:pPr>
                <a:r>
                  <a:rPr lang="en-AU" altLang="en-US" sz="2400" dirty="0">
                    <a:ea typeface="ＭＳ Ｐゴシック" panose="020B0600070205080204" pitchFamily="34" charset="-128"/>
                  </a:rPr>
                  <a:t>Choose random integer </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𝐾</m:t>
                    </m:r>
                  </m:oMath>
                </a14:m>
                <a:r>
                  <a:rPr lang="en-AU" altLang="en-US" sz="2400" dirty="0">
                    <a:ea typeface="ＭＳ Ｐゴシック" panose="020B0600070205080204" pitchFamily="34" charset="-128"/>
                  </a:rPr>
                  <a:t> with </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1&lt;=</m:t>
                    </m:r>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𝐾</m:t>
                    </m:r>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&lt;=</m:t>
                    </m:r>
                    <m:d>
                      <m:dPr>
                        <m:ctrlPr>
                          <a:rPr lang="en-AU" altLang="en-US" sz="2400" i="1" dirty="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dPr>
                      <m:e>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𝑞</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−1</m:t>
                        </m:r>
                      </m:e>
                    </m:d>
                  </m:oMath>
                </a14:m>
                <a:r>
                  <a:rPr lang="en-AU" altLang="en-US" sz="2400" dirty="0">
                    <a:solidFill>
                      <a:srgbClr val="C00000"/>
                    </a:solidFill>
                    <a:ea typeface="Courier New" panose="02070309020205020404" pitchFamily="49" charset="0"/>
                    <a:cs typeface="Arial" panose="020B0604020202020204" pitchFamily="34" charset="0"/>
                  </a:rPr>
                  <a:t> and </a:t>
                </a:r>
                <a14:m>
                  <m:oMath xmlns:m="http://schemas.openxmlformats.org/officeDocument/2006/math">
                    <m:r>
                      <m:rPr>
                        <m:sty m:val="p"/>
                      </m:rP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gcd</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𝐾</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𝑞</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−1)=1</m:t>
                    </m:r>
                  </m:oMath>
                </a14:m>
                <a:endParaRPr lang="en-AU" altLang="en-US" sz="2400" dirty="0">
                  <a:solidFill>
                    <a:srgbClr val="C00000"/>
                  </a:solidFill>
                  <a:latin typeface="Courier New" panose="02070309020205020404" pitchFamily="49" charset="0"/>
                  <a:ea typeface="ＭＳ Ｐゴシック" panose="020B0600070205080204" pitchFamily="34" charset="-128"/>
                  <a:cs typeface="Courier New" panose="02070309020205020404" pitchFamily="49" charset="0"/>
                </a:endParaRPr>
              </a:p>
              <a:p>
                <a:pPr lvl="1" eaLnBrk="1" hangingPunct="1">
                  <a:lnSpc>
                    <a:spcPct val="90000"/>
                  </a:lnSpc>
                </a:pPr>
                <a:r>
                  <a:rPr lang="en-AU" altLang="en-US" sz="2400" dirty="0">
                    <a:ea typeface="ＭＳ Ｐゴシック" panose="020B0600070205080204" pitchFamily="34" charset="-128"/>
                  </a:rPr>
                  <a:t>Compute temporary key: </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𝑆</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1</m:t>
                    </m:r>
                    <m:r>
                      <a:rPr lang="en-AU" altLang="en-US" sz="2400" i="1" dirty="0">
                        <a:solidFill>
                          <a:srgbClr val="C00000"/>
                        </a:solidFill>
                        <a:latin typeface="Cambria Math"/>
                        <a:ea typeface="ＭＳ Ｐゴシック" panose="020B0600070205080204" pitchFamily="34" charset="-128"/>
                      </a:rPr>
                      <m:t>=</m:t>
                    </m:r>
                    <m:sSup>
                      <m:sSupPr>
                        <m:ctrlPr>
                          <a:rPr lang="en-AU" altLang="en-US" sz="2400" i="1" dirty="0">
                            <a:solidFill>
                              <a:srgbClr val="C00000"/>
                            </a:solidFill>
                            <a:latin typeface="Cambria Math" panose="02040503050406030204" pitchFamily="18" charset="0"/>
                            <a:ea typeface="ＭＳ Ｐゴシック" panose="020B0600070205080204" pitchFamily="34" charset="-128"/>
                          </a:rPr>
                        </m:ctrlPr>
                      </m:sSupPr>
                      <m:e>
                        <m:r>
                          <a:rPr lang="en-IN" altLang="en-US" sz="2400" i="1" dirty="0">
                            <a:solidFill>
                              <a:srgbClr val="C00000"/>
                            </a:solidFill>
                            <a:latin typeface="Cambria Math"/>
                            <a:ea typeface="ＭＳ Ｐゴシック" panose="020B0600070205080204" pitchFamily="34" charset="-128"/>
                          </a:rPr>
                          <m:t>𝑎</m:t>
                        </m:r>
                      </m:e>
                      <m:sup>
                        <m:r>
                          <a:rPr lang="en-IN" altLang="en-US" sz="2400" i="1" dirty="0">
                            <a:solidFill>
                              <a:srgbClr val="C00000"/>
                            </a:solidFill>
                            <a:latin typeface="Cambria Math"/>
                            <a:ea typeface="ＭＳ Ｐゴシック" panose="020B0600070205080204" pitchFamily="34" charset="-128"/>
                          </a:rPr>
                          <m:t>𝐾</m:t>
                        </m:r>
                      </m:sup>
                    </m:sSup>
                    <m:r>
                      <a:rPr lang="en-IN"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𝑚𝑜𝑑</m:t>
                    </m:r>
                    <m:r>
                      <a:rPr lang="en-AU"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𝑞</m:t>
                    </m:r>
                  </m:oMath>
                </a14:m>
                <a:endParaRPr lang="en-AU" altLang="en-US" sz="2400" dirty="0">
                  <a:solidFill>
                    <a:srgbClr val="C00000"/>
                  </a:solidFill>
                  <a:latin typeface="Courier New" panose="02070309020205020404" pitchFamily="49" charset="0"/>
                  <a:ea typeface="ＭＳ Ｐゴシック" panose="020B0600070205080204" pitchFamily="34" charset="-128"/>
                </a:endParaRPr>
              </a:p>
              <a:p>
                <a:pPr lvl="1">
                  <a:lnSpc>
                    <a:spcPct val="90000"/>
                  </a:lnSpc>
                </a:pPr>
                <a:r>
                  <a:rPr lang="en-AU" altLang="en-US" sz="2400" dirty="0">
                    <a:ea typeface="ＭＳ Ｐゴシック" panose="020B0600070205080204" pitchFamily="34" charset="-128"/>
                  </a:rPr>
                  <a:t>Compute </a:t>
                </a:r>
                <a14:m>
                  <m:oMath xmlns:m="http://schemas.openxmlformats.org/officeDocument/2006/math">
                    <m:sSup>
                      <m:sSupPr>
                        <m:ctrlPr>
                          <a:rPr lang="en-AU" altLang="en-US" sz="2400" i="1" dirty="0" smtClean="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pPr>
                      <m:e>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𝐾</m:t>
                        </m:r>
                      </m:e>
                      <m:sup>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−1</m:t>
                        </m:r>
                      </m:sup>
                    </m:sSup>
                  </m:oMath>
                </a14:m>
                <a:r>
                  <a:rPr lang="en-AU" altLang="en-US" sz="2400" dirty="0">
                    <a:ea typeface="ＭＳ Ｐゴシック" panose="020B0600070205080204" pitchFamily="34" charset="-128"/>
                  </a:rPr>
                  <a:t> the inverse of </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𝐾</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𝑚𝑜𝑑</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𝑞</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−1)</m:t>
                    </m:r>
                  </m:oMath>
                </a14:m>
                <a:endParaRPr lang="en-AU" altLang="en-US" sz="2400" dirty="0">
                  <a:solidFill>
                    <a:srgbClr val="C00000"/>
                  </a:solidFill>
                  <a:latin typeface="Courier New" panose="02070309020205020404" pitchFamily="49" charset="0"/>
                  <a:ea typeface="ＭＳ Ｐゴシック" panose="020B0600070205080204" pitchFamily="34" charset="-128"/>
                  <a:cs typeface="Courier New" panose="02070309020205020404" pitchFamily="49" charset="0"/>
                </a:endParaRPr>
              </a:p>
              <a:p>
                <a:pPr lvl="1">
                  <a:lnSpc>
                    <a:spcPct val="90000"/>
                  </a:lnSpc>
                </a:pPr>
                <a:r>
                  <a:rPr lang="en-AU" altLang="en-US" sz="2400" dirty="0">
                    <a:ea typeface="ＭＳ Ｐゴシック" panose="020B0600070205080204" pitchFamily="34" charset="-128"/>
                  </a:rPr>
                  <a:t>Compute the value: </a:t>
                </a:r>
                <a14:m>
                  <m:oMath xmlns:m="http://schemas.openxmlformats.org/officeDocument/2006/math">
                    <m:sSub>
                      <m:sSubPr>
                        <m:ctrlPr>
                          <a:rPr lang="en-AU" altLang="en-US" sz="2400" i="1" dirty="0" smtClean="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bPr>
                      <m:e>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𝑆</m:t>
                        </m:r>
                      </m:e>
                      <m:sub>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2</m:t>
                        </m:r>
                      </m:sub>
                    </m:sSub>
                    <m:r>
                      <a:rPr lang="en-AU" altLang="en-US" sz="2400" i="1" dirty="0">
                        <a:solidFill>
                          <a:srgbClr val="C00000"/>
                        </a:solidFill>
                        <a:latin typeface="Cambria Math"/>
                        <a:ea typeface="ＭＳ Ｐゴシック" panose="020B0600070205080204" pitchFamily="34" charset="-128"/>
                      </a:rPr>
                      <m:t>=</m:t>
                    </m:r>
                    <m:sSup>
                      <m:sSupPr>
                        <m:ctrlPr>
                          <a:rPr lang="en-AU" altLang="en-US" sz="2400" i="1" dirty="0">
                            <a:solidFill>
                              <a:srgbClr val="C00000"/>
                            </a:solidFill>
                            <a:latin typeface="Cambria Math" panose="02040503050406030204" pitchFamily="18" charset="0"/>
                            <a:ea typeface="ＭＳ Ｐゴシック" panose="020B0600070205080204" pitchFamily="34" charset="-128"/>
                          </a:rPr>
                        </m:ctrlPr>
                      </m:sSupPr>
                      <m:e>
                        <m:r>
                          <a:rPr lang="en-IN" altLang="en-US" sz="2400" i="1" dirty="0">
                            <a:solidFill>
                              <a:srgbClr val="C00000"/>
                            </a:solidFill>
                            <a:latin typeface="Cambria Math"/>
                            <a:ea typeface="ＭＳ Ｐゴシック" panose="020B0600070205080204" pitchFamily="34" charset="-128"/>
                          </a:rPr>
                          <m:t>𝐾</m:t>
                        </m:r>
                      </m:e>
                      <m:sup>
                        <m:r>
                          <a:rPr lang="en-IN" altLang="en-US" sz="2400" i="1" dirty="0">
                            <a:solidFill>
                              <a:srgbClr val="C00000"/>
                            </a:solidFill>
                            <a:latin typeface="Cambria Math"/>
                            <a:ea typeface="ＭＳ Ｐゴシック" panose="020B0600070205080204" pitchFamily="34" charset="-128"/>
                          </a:rPr>
                          <m:t>−1</m:t>
                        </m:r>
                      </m:sup>
                    </m:sSup>
                    <m:d>
                      <m:dPr>
                        <m:ctrlPr>
                          <a:rPr lang="en-AU" altLang="en-US" sz="2400" i="1" dirty="0">
                            <a:solidFill>
                              <a:srgbClr val="C00000"/>
                            </a:solidFill>
                            <a:latin typeface="Cambria Math" panose="02040503050406030204" pitchFamily="18" charset="0"/>
                            <a:ea typeface="ＭＳ Ｐゴシック" panose="020B0600070205080204" pitchFamily="34" charset="-128"/>
                          </a:rPr>
                        </m:ctrlPr>
                      </m:dPr>
                      <m:e>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𝑚</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m:t>
                        </m:r>
                        <m:sSub>
                          <m:sSubPr>
                            <m:ctrlPr>
                              <a:rPr lang="en-AU" altLang="en-US" sz="2400" i="1" dirty="0">
                                <a:solidFill>
                                  <a:srgbClr val="C00000"/>
                                </a:solidFill>
                                <a:latin typeface="Cambria Math" panose="02040503050406030204" pitchFamily="18" charset="0"/>
                                <a:ea typeface="ＭＳ Ｐゴシック" panose="020B0600070205080204" pitchFamily="34" charset="-128"/>
                              </a:rPr>
                            </m:ctrlPr>
                          </m:sSubPr>
                          <m:e>
                            <m:r>
                              <a:rPr lang="en-IN" altLang="en-US" sz="2400" i="1" dirty="0">
                                <a:solidFill>
                                  <a:srgbClr val="C00000"/>
                                </a:solidFill>
                                <a:latin typeface="Cambria Math"/>
                                <a:ea typeface="ＭＳ Ｐゴシック" panose="020B0600070205080204" pitchFamily="34" charset="-128"/>
                              </a:rPr>
                              <m:t>𝑋</m:t>
                            </m:r>
                          </m:e>
                          <m:sub>
                            <m:r>
                              <a:rPr lang="en-IN" altLang="en-US" sz="2400" i="1" dirty="0">
                                <a:solidFill>
                                  <a:srgbClr val="C00000"/>
                                </a:solidFill>
                                <a:latin typeface="Cambria Math"/>
                                <a:ea typeface="ＭＳ Ｐゴシック" panose="020B0600070205080204" pitchFamily="34" charset="-128"/>
                              </a:rPr>
                              <m:t>𝐴</m:t>
                            </m:r>
                          </m:sub>
                        </m:sSub>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𝑆</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1</m:t>
                        </m:r>
                      </m:e>
                    </m:d>
                    <m:r>
                      <a:rPr lang="en-IN"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 </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𝑚𝑜𝑑</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𝑞</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−1)</m:t>
                    </m:r>
                  </m:oMath>
                </a14:m>
                <a:endParaRPr lang="en-AU" altLang="en-US" sz="2400" dirty="0">
                  <a:solidFill>
                    <a:srgbClr val="C00000"/>
                  </a:solidFill>
                  <a:ea typeface="ＭＳ Ｐゴシック" panose="020B0600070205080204" pitchFamily="34" charset="-128"/>
                </a:endParaRPr>
              </a:p>
              <a:p>
                <a:pPr lvl="1" eaLnBrk="1" hangingPunct="1">
                  <a:lnSpc>
                    <a:spcPct val="90000"/>
                  </a:lnSpc>
                </a:pPr>
                <a:r>
                  <a:rPr lang="en-AU" altLang="en-US" sz="2400" dirty="0">
                    <a:ea typeface="ＭＳ Ｐゴシック" panose="020B0600070205080204" pitchFamily="34" charset="-128"/>
                  </a:rPr>
                  <a:t>Signature is</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rPr>
                      <m:t>:</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𝑆</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1</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𝑆</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2</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m:t>
                    </m:r>
                  </m:oMath>
                </a14:m>
                <a:endParaRPr lang="en-AU" altLang="en-US" sz="2400" dirty="0">
                  <a:solidFill>
                    <a:srgbClr val="C00000"/>
                  </a:solidFill>
                  <a:ea typeface="ＭＳ Ｐゴシック" panose="020B0600070205080204" pitchFamily="34" charset="-128"/>
                </a:endParaRPr>
              </a:p>
              <a:p>
                <a:pPr eaLnBrk="1" hangingPunct="1">
                  <a:lnSpc>
                    <a:spcPct val="90000"/>
                  </a:lnSpc>
                </a:pPr>
                <a:r>
                  <a:rPr lang="en-AU" altLang="en-US" dirty="0">
                    <a:ea typeface="ＭＳ Ｐゴシック" panose="020B0600070205080204" pitchFamily="34" charset="-128"/>
                  </a:rPr>
                  <a:t>Any user B can verify the signature by computing</a:t>
                </a:r>
              </a:p>
              <a:p>
                <a:pPr lvl="1" eaLnBrk="1" hangingPunct="1">
                  <a:lnSpc>
                    <a:spcPct val="90000"/>
                  </a:lnSpc>
                </a:pP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𝑉</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1</m:t>
                    </m:r>
                    <m:r>
                      <a:rPr lang="en-AU" altLang="en-US" sz="2400" i="1" dirty="0">
                        <a:solidFill>
                          <a:srgbClr val="C00000"/>
                        </a:solidFill>
                        <a:latin typeface="Cambria Math"/>
                        <a:ea typeface="ＭＳ Ｐゴシック" panose="020B0600070205080204" pitchFamily="34" charset="-128"/>
                      </a:rPr>
                      <m:t>=</m:t>
                    </m:r>
                    <m:sSup>
                      <m:sSupPr>
                        <m:ctrlPr>
                          <a:rPr lang="en-AU" altLang="en-US" sz="2400" i="1" dirty="0">
                            <a:solidFill>
                              <a:srgbClr val="C00000"/>
                            </a:solidFill>
                            <a:latin typeface="Cambria Math" panose="02040503050406030204" pitchFamily="18" charset="0"/>
                            <a:ea typeface="ＭＳ Ｐゴシック" panose="020B0600070205080204" pitchFamily="34" charset="-128"/>
                          </a:rPr>
                        </m:ctrlPr>
                      </m:sSupPr>
                      <m:e>
                        <m:r>
                          <a:rPr lang="en-IN" altLang="en-US" sz="2400" i="1" dirty="0">
                            <a:solidFill>
                              <a:srgbClr val="C00000"/>
                            </a:solidFill>
                            <a:latin typeface="Cambria Math"/>
                            <a:ea typeface="ＭＳ Ｐゴシック" panose="020B0600070205080204" pitchFamily="34" charset="-128"/>
                          </a:rPr>
                          <m:t>𝑎</m:t>
                        </m:r>
                      </m:e>
                      <m:sup>
                        <m:r>
                          <a:rPr lang="en-IN" altLang="en-US" sz="2400" i="1" dirty="0">
                            <a:solidFill>
                              <a:srgbClr val="C00000"/>
                            </a:solidFill>
                            <a:latin typeface="Cambria Math"/>
                            <a:ea typeface="ＭＳ Ｐゴシック" panose="020B0600070205080204" pitchFamily="34" charset="-128"/>
                          </a:rPr>
                          <m:t>𝑚</m:t>
                        </m:r>
                      </m:sup>
                    </m:sSup>
                    <m:r>
                      <a:rPr lang="en-IN"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𝑚𝑜𝑑</m:t>
                    </m:r>
                    <m:r>
                      <a:rPr lang="en-AU"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𝑞</m:t>
                    </m:r>
                  </m:oMath>
                </a14:m>
                <a:endParaRPr lang="en-AU" altLang="en-US" sz="2400" dirty="0">
                  <a:solidFill>
                    <a:srgbClr val="C00000"/>
                  </a:solidFill>
                  <a:latin typeface="Courier New" panose="02070309020205020404" pitchFamily="49" charset="0"/>
                  <a:ea typeface="ＭＳ Ｐゴシック" panose="020B0600070205080204" pitchFamily="34" charset="-128"/>
                </a:endParaRPr>
              </a:p>
              <a:p>
                <a:pPr lvl="1">
                  <a:lnSpc>
                    <a:spcPct val="90000"/>
                  </a:lnSpc>
                </a:pPr>
                <a14:m>
                  <m:oMath xmlns:m="http://schemas.openxmlformats.org/officeDocument/2006/math">
                    <m:sSub>
                      <m:sSubPr>
                        <m:ctrlPr>
                          <a:rPr lang="en-IN" altLang="en-US" sz="2400" i="1" smtClean="0">
                            <a:solidFill>
                              <a:srgbClr val="C00000"/>
                            </a:solidFill>
                            <a:latin typeface="Cambria Math" panose="02040503050406030204" pitchFamily="18" charset="0"/>
                            <a:ea typeface="ＭＳ Ｐゴシック" panose="020B0600070205080204" pitchFamily="34" charset="-128"/>
                          </a:rPr>
                        </m:ctrlPr>
                      </m:sSubPr>
                      <m:e>
                        <m:r>
                          <a:rPr lang="en-IN" altLang="en-US" sz="2400" i="1">
                            <a:solidFill>
                              <a:srgbClr val="C00000"/>
                            </a:solidFill>
                            <a:latin typeface="Cambria Math"/>
                            <a:ea typeface="ＭＳ Ｐゴシック" panose="020B0600070205080204" pitchFamily="34" charset="-128"/>
                          </a:rPr>
                          <m:t>𝑉</m:t>
                        </m:r>
                      </m:e>
                      <m:sub>
                        <m:r>
                          <a:rPr lang="en-IN" altLang="en-US" sz="2400" i="1">
                            <a:solidFill>
                              <a:srgbClr val="C00000"/>
                            </a:solidFill>
                            <a:latin typeface="Cambria Math"/>
                            <a:ea typeface="ＭＳ Ｐゴシック" panose="020B0600070205080204" pitchFamily="34" charset="-128"/>
                          </a:rPr>
                          <m:t>2</m:t>
                        </m:r>
                      </m:sub>
                    </m:sSub>
                    <m:r>
                      <a:rPr lang="en-IN" altLang="en-US" sz="2400" i="1">
                        <a:solidFill>
                          <a:srgbClr val="C00000"/>
                        </a:solidFill>
                        <a:latin typeface="Cambria Math"/>
                        <a:ea typeface="ＭＳ Ｐゴシック" panose="020B0600070205080204" pitchFamily="34" charset="-128"/>
                      </a:rPr>
                      <m:t>=</m:t>
                    </m:r>
                    <m:sSup>
                      <m:sSupPr>
                        <m:ctrlPr>
                          <a:rPr lang="en-IN" altLang="en-US" sz="2400" i="1">
                            <a:solidFill>
                              <a:srgbClr val="C00000"/>
                            </a:solidFill>
                            <a:latin typeface="Cambria Math" panose="02040503050406030204" pitchFamily="18" charset="0"/>
                            <a:ea typeface="ＭＳ Ｐゴシック" panose="020B0600070205080204" pitchFamily="34" charset="-128"/>
                          </a:rPr>
                        </m:ctrlPr>
                      </m:sSupPr>
                      <m:e>
                        <m:sSub>
                          <m:sSubPr>
                            <m:ctrlPr>
                              <a:rPr lang="en-IN" altLang="en-US" sz="2400" i="1">
                                <a:solidFill>
                                  <a:srgbClr val="C00000"/>
                                </a:solidFill>
                                <a:latin typeface="Cambria Math" panose="02040503050406030204" pitchFamily="18" charset="0"/>
                                <a:ea typeface="ＭＳ Ｐゴシック" panose="020B0600070205080204" pitchFamily="34" charset="-128"/>
                              </a:rPr>
                            </m:ctrlPr>
                          </m:sSubPr>
                          <m:e>
                            <m:r>
                              <a:rPr lang="en-IN" altLang="en-US" sz="2400" i="1">
                                <a:solidFill>
                                  <a:srgbClr val="C00000"/>
                                </a:solidFill>
                                <a:latin typeface="Cambria Math"/>
                                <a:ea typeface="ＭＳ Ｐゴシック" panose="020B0600070205080204" pitchFamily="34" charset="-128"/>
                              </a:rPr>
                              <m:t>𝑌</m:t>
                            </m:r>
                          </m:e>
                          <m:sub>
                            <m:r>
                              <a:rPr lang="en-IN" altLang="en-US" sz="2400" i="1">
                                <a:solidFill>
                                  <a:srgbClr val="C00000"/>
                                </a:solidFill>
                                <a:latin typeface="Cambria Math"/>
                                <a:ea typeface="ＭＳ Ｐゴシック" panose="020B0600070205080204" pitchFamily="34" charset="-128"/>
                              </a:rPr>
                              <m:t>𝐴</m:t>
                            </m:r>
                          </m:sub>
                        </m:sSub>
                      </m:e>
                      <m:sup>
                        <m:r>
                          <a:rPr lang="en-IN" altLang="en-US" sz="2400" i="1">
                            <a:solidFill>
                              <a:srgbClr val="C00000"/>
                            </a:solidFill>
                            <a:latin typeface="Cambria Math"/>
                            <a:ea typeface="ＭＳ Ｐゴシック" panose="020B0600070205080204" pitchFamily="34" charset="-128"/>
                          </a:rPr>
                          <m:t>𝑆</m:t>
                        </m:r>
                        <m:r>
                          <a:rPr lang="en-IN" altLang="en-US" sz="2400" i="1" baseline="-25000">
                            <a:solidFill>
                              <a:srgbClr val="C00000"/>
                            </a:solidFill>
                            <a:latin typeface="Cambria Math"/>
                            <a:ea typeface="ＭＳ Ｐゴシック" panose="020B0600070205080204" pitchFamily="34" charset="-128"/>
                          </a:rPr>
                          <m:t>1</m:t>
                        </m:r>
                      </m:sup>
                    </m:sSup>
                  </m:oMath>
                </a14:m>
                <a:r>
                  <a:rPr lang="en-AU" altLang="en-US" sz="2400" dirty="0">
                    <a:solidFill>
                      <a:srgbClr val="C00000"/>
                    </a:solidFill>
                    <a:ea typeface="ＭＳ Ｐゴシック" panose="020B0600070205080204" pitchFamily="34" charset="-128"/>
                  </a:rPr>
                  <a:t> </a:t>
                </a:r>
                <a14:m>
                  <m:oMath xmlns:m="http://schemas.openxmlformats.org/officeDocument/2006/math">
                    <m:sSup>
                      <m:sSupPr>
                        <m:ctrlPr>
                          <a:rPr lang="en-IN" altLang="en-US" sz="2400" i="1">
                            <a:solidFill>
                              <a:srgbClr val="C00000"/>
                            </a:solidFill>
                            <a:latin typeface="Cambria Math" panose="02040503050406030204" pitchFamily="18" charset="0"/>
                            <a:ea typeface="ＭＳ Ｐゴシック" panose="020B0600070205080204" pitchFamily="34" charset="-128"/>
                          </a:rPr>
                        </m:ctrlPr>
                      </m:sSupPr>
                      <m:e>
                        <m:sSub>
                          <m:sSubPr>
                            <m:ctrlPr>
                              <a:rPr lang="en-IN" altLang="en-US" sz="2400" i="1">
                                <a:solidFill>
                                  <a:srgbClr val="C00000"/>
                                </a:solidFill>
                                <a:latin typeface="Cambria Math" panose="02040503050406030204" pitchFamily="18" charset="0"/>
                                <a:ea typeface="ＭＳ Ｐゴシック" panose="020B0600070205080204" pitchFamily="34" charset="-128"/>
                              </a:rPr>
                            </m:ctrlPr>
                          </m:sSubPr>
                          <m:e>
                            <m:r>
                              <a:rPr lang="en-IN" altLang="en-US" sz="2400" i="1">
                                <a:solidFill>
                                  <a:srgbClr val="C00000"/>
                                </a:solidFill>
                                <a:latin typeface="Cambria Math"/>
                                <a:ea typeface="ＭＳ Ｐゴシック" panose="020B0600070205080204" pitchFamily="34" charset="-128"/>
                              </a:rPr>
                              <m:t>𝑆</m:t>
                            </m:r>
                          </m:e>
                          <m:sub>
                            <m:r>
                              <a:rPr lang="en-IN" altLang="en-US" sz="2400" i="1">
                                <a:solidFill>
                                  <a:srgbClr val="C00000"/>
                                </a:solidFill>
                                <a:latin typeface="Cambria Math"/>
                                <a:ea typeface="ＭＳ Ｐゴシック" panose="020B0600070205080204" pitchFamily="34" charset="-128"/>
                              </a:rPr>
                              <m:t>1</m:t>
                            </m:r>
                          </m:sub>
                        </m:sSub>
                      </m:e>
                      <m:sup>
                        <m:r>
                          <a:rPr lang="en-IN" altLang="en-US" sz="2400" i="1">
                            <a:solidFill>
                              <a:srgbClr val="C00000"/>
                            </a:solidFill>
                            <a:latin typeface="Cambria Math"/>
                            <a:ea typeface="ＭＳ Ｐゴシック" panose="020B0600070205080204" pitchFamily="34" charset="-128"/>
                          </a:rPr>
                          <m:t>𝑆</m:t>
                        </m:r>
                        <m:r>
                          <a:rPr lang="en-IN" altLang="en-US" sz="2400" i="1" baseline="-25000">
                            <a:solidFill>
                              <a:srgbClr val="C00000"/>
                            </a:solidFill>
                            <a:latin typeface="Cambria Math"/>
                            <a:ea typeface="ＭＳ Ｐゴシック" panose="020B0600070205080204" pitchFamily="34" charset="-128"/>
                          </a:rPr>
                          <m:t>2</m:t>
                        </m:r>
                      </m:sup>
                    </m:sSup>
                  </m:oMath>
                </a14:m>
                <a:r>
                  <a:rPr lang="en-AU" altLang="en-US" sz="2400" dirty="0">
                    <a:solidFill>
                      <a:srgbClr val="C00000"/>
                    </a:solidFill>
                    <a:ea typeface="ＭＳ Ｐゴシック" panose="020B0600070205080204" pitchFamily="34" charset="-128"/>
                  </a:rPr>
                  <a:t> </a:t>
                </a:r>
                <a14:m>
                  <m:oMath xmlns:m="http://schemas.openxmlformats.org/officeDocument/2006/math">
                    <m:r>
                      <a:rPr lang="en-AU" altLang="en-US" sz="2400" i="1" dirty="0">
                        <a:solidFill>
                          <a:srgbClr val="C00000"/>
                        </a:solidFill>
                        <a:latin typeface="Cambria Math"/>
                        <a:ea typeface="ＭＳ Ｐゴシック" panose="020B0600070205080204" pitchFamily="34" charset="-128"/>
                      </a:rPr>
                      <m:t>𝑚𝑜𝑑</m:t>
                    </m:r>
                    <m:r>
                      <a:rPr lang="en-AU"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𝑞</m:t>
                    </m:r>
                    <m:r>
                      <a:rPr lang="en-IN" altLang="en-US" sz="2400" i="1">
                        <a:solidFill>
                          <a:srgbClr val="C00000"/>
                        </a:solidFill>
                        <a:latin typeface="Cambria Math"/>
                        <a:ea typeface="ＭＳ Ｐゴシック" panose="020B0600070205080204" pitchFamily="34" charset="-128"/>
                      </a:rPr>
                      <m:t>=</m:t>
                    </m:r>
                  </m:oMath>
                </a14:m>
                <a:r>
                  <a:rPr lang="en-AU" altLang="en-US" sz="2400" dirty="0">
                    <a:solidFill>
                      <a:srgbClr val="C00000"/>
                    </a:solidFill>
                    <a:ea typeface="ＭＳ Ｐゴシック" panose="020B0600070205080204" pitchFamily="34" charset="-128"/>
                  </a:rPr>
                  <a:t> </a:t>
                </a:r>
                <a14:m>
                  <m:oMath xmlns:m="http://schemas.openxmlformats.org/officeDocument/2006/math">
                    <m:sSup>
                      <m:sSupPr>
                        <m:ctrlPr>
                          <a:rPr lang="en-IN" altLang="en-US" sz="2400" i="1">
                            <a:solidFill>
                              <a:srgbClr val="C00000"/>
                            </a:solidFill>
                            <a:latin typeface="Cambria Math" panose="02040503050406030204" pitchFamily="18" charset="0"/>
                            <a:ea typeface="ＭＳ Ｐゴシック" panose="020B0600070205080204" pitchFamily="34" charset="-128"/>
                          </a:rPr>
                        </m:ctrlPr>
                      </m:sSupPr>
                      <m:e>
                        <m:sSup>
                          <m:sSupPr>
                            <m:ctrlPr>
                              <a:rPr lang="en-IN" altLang="en-US" sz="2400" i="1">
                                <a:solidFill>
                                  <a:srgbClr val="C00000"/>
                                </a:solidFill>
                                <a:latin typeface="Cambria Math" panose="02040503050406030204" pitchFamily="18" charset="0"/>
                                <a:ea typeface="ＭＳ Ｐゴシック" panose="020B0600070205080204" pitchFamily="34" charset="-128"/>
                              </a:rPr>
                            </m:ctrlPr>
                          </m:sSupPr>
                          <m:e>
                            <m:r>
                              <a:rPr lang="en-IN" altLang="en-US" sz="2400" i="1">
                                <a:solidFill>
                                  <a:srgbClr val="C00000"/>
                                </a:solidFill>
                                <a:latin typeface="Cambria Math"/>
                                <a:ea typeface="ＭＳ Ｐゴシック" panose="020B0600070205080204" pitchFamily="34" charset="-128"/>
                              </a:rPr>
                              <m:t>(</m:t>
                            </m:r>
                            <m:r>
                              <a:rPr lang="en-IN" altLang="en-US" sz="2400" i="1">
                                <a:solidFill>
                                  <a:srgbClr val="C00000"/>
                                </a:solidFill>
                                <a:latin typeface="Cambria Math"/>
                                <a:ea typeface="ＭＳ Ｐゴシック" panose="020B0600070205080204" pitchFamily="34" charset="-128"/>
                              </a:rPr>
                              <m:t>𝑎</m:t>
                            </m:r>
                          </m:e>
                          <m:sup>
                            <m:r>
                              <a:rPr lang="en-IN" altLang="en-US" sz="2400" i="1">
                                <a:solidFill>
                                  <a:srgbClr val="C00000"/>
                                </a:solidFill>
                                <a:latin typeface="Cambria Math"/>
                                <a:ea typeface="ＭＳ Ｐゴシック" panose="020B0600070205080204" pitchFamily="34" charset="-128"/>
                              </a:rPr>
                              <m:t>𝑋</m:t>
                            </m:r>
                            <m:r>
                              <a:rPr lang="en-IN" altLang="en-US" sz="2400" i="1" baseline="-25000">
                                <a:solidFill>
                                  <a:srgbClr val="C00000"/>
                                </a:solidFill>
                                <a:latin typeface="Cambria Math"/>
                                <a:ea typeface="ＭＳ Ｐゴシック" panose="020B0600070205080204" pitchFamily="34" charset="-128"/>
                              </a:rPr>
                              <m:t>𝐴</m:t>
                            </m:r>
                          </m:sup>
                        </m:sSup>
                        <m:r>
                          <a:rPr lang="en-IN" altLang="en-US" sz="2400" i="1">
                            <a:solidFill>
                              <a:srgbClr val="C00000"/>
                            </a:solidFill>
                            <a:latin typeface="Cambria Math"/>
                            <a:ea typeface="ＭＳ Ｐゴシック" panose="020B0600070205080204" pitchFamily="34" charset="-128"/>
                          </a:rPr>
                          <m:t>)</m:t>
                        </m:r>
                      </m:e>
                      <m:sup>
                        <m:r>
                          <a:rPr lang="en-IN" altLang="en-US" sz="2400" i="1">
                            <a:solidFill>
                              <a:srgbClr val="C00000"/>
                            </a:solidFill>
                            <a:latin typeface="Cambria Math"/>
                            <a:ea typeface="ＭＳ Ｐゴシック" panose="020B0600070205080204" pitchFamily="34" charset="-128"/>
                          </a:rPr>
                          <m:t>𝑆</m:t>
                        </m:r>
                        <m:r>
                          <a:rPr lang="en-IN" altLang="en-US" sz="2400" i="1" baseline="-25000">
                            <a:solidFill>
                              <a:srgbClr val="C00000"/>
                            </a:solidFill>
                            <a:latin typeface="Cambria Math"/>
                            <a:ea typeface="ＭＳ Ｐゴシック" panose="020B0600070205080204" pitchFamily="34" charset="-128"/>
                          </a:rPr>
                          <m:t>1</m:t>
                        </m:r>
                      </m:sup>
                    </m:sSup>
                    <m:sSup>
                      <m:sSupPr>
                        <m:ctrlPr>
                          <a:rPr lang="en-IN" altLang="en-US" sz="2400" i="1">
                            <a:solidFill>
                              <a:srgbClr val="C00000"/>
                            </a:solidFill>
                            <a:latin typeface="Cambria Math" panose="02040503050406030204" pitchFamily="18" charset="0"/>
                            <a:ea typeface="ＭＳ Ｐゴシック" panose="020B0600070205080204" pitchFamily="34" charset="-128"/>
                          </a:rPr>
                        </m:ctrlPr>
                      </m:sSupPr>
                      <m:e>
                        <m:sSup>
                          <m:sSupPr>
                            <m:ctrlPr>
                              <a:rPr lang="en-IN" altLang="en-US" sz="2400" i="1">
                                <a:solidFill>
                                  <a:srgbClr val="C00000"/>
                                </a:solidFill>
                                <a:latin typeface="Cambria Math" panose="02040503050406030204" pitchFamily="18" charset="0"/>
                                <a:ea typeface="ＭＳ Ｐゴシック" panose="020B0600070205080204" pitchFamily="34" charset="-128"/>
                              </a:rPr>
                            </m:ctrlPr>
                          </m:sSupPr>
                          <m:e>
                            <m:r>
                              <a:rPr lang="en-IN" altLang="en-US" sz="2400" i="1">
                                <a:solidFill>
                                  <a:srgbClr val="C00000"/>
                                </a:solidFill>
                                <a:latin typeface="Cambria Math"/>
                                <a:ea typeface="ＭＳ Ｐゴシック" panose="020B0600070205080204" pitchFamily="34" charset="-128"/>
                              </a:rPr>
                              <m:t>(</m:t>
                            </m:r>
                            <m:r>
                              <a:rPr lang="en-IN" altLang="en-US" sz="2400" i="1">
                                <a:solidFill>
                                  <a:srgbClr val="C00000"/>
                                </a:solidFill>
                                <a:latin typeface="Cambria Math"/>
                                <a:ea typeface="ＭＳ Ｐゴシック" panose="020B0600070205080204" pitchFamily="34" charset="-128"/>
                              </a:rPr>
                              <m:t>𝑎</m:t>
                            </m:r>
                          </m:e>
                          <m:sup>
                            <m:r>
                              <a:rPr lang="en-IN" altLang="en-US" sz="2400" i="1">
                                <a:solidFill>
                                  <a:srgbClr val="C00000"/>
                                </a:solidFill>
                                <a:latin typeface="Cambria Math"/>
                                <a:ea typeface="ＭＳ Ｐゴシック" panose="020B0600070205080204" pitchFamily="34" charset="-128"/>
                              </a:rPr>
                              <m:t>𝐾</m:t>
                            </m:r>
                          </m:sup>
                        </m:sSup>
                        <m:r>
                          <a:rPr lang="en-IN" altLang="en-US" sz="2400" i="1">
                            <a:solidFill>
                              <a:srgbClr val="C00000"/>
                            </a:solidFill>
                            <a:latin typeface="Cambria Math"/>
                            <a:ea typeface="ＭＳ Ｐゴシック" panose="020B0600070205080204" pitchFamily="34" charset="-128"/>
                          </a:rPr>
                          <m:t>)</m:t>
                        </m:r>
                      </m:e>
                      <m:sup>
                        <m:r>
                          <a:rPr lang="en-IN" altLang="en-US" sz="2400" i="1">
                            <a:solidFill>
                              <a:srgbClr val="C00000"/>
                            </a:solidFill>
                            <a:latin typeface="Cambria Math"/>
                            <a:ea typeface="ＭＳ Ｐゴシック" panose="020B0600070205080204" pitchFamily="34" charset="-128"/>
                          </a:rPr>
                          <m:t>𝑆</m:t>
                        </m:r>
                        <m:r>
                          <a:rPr lang="en-IN" altLang="en-US" sz="2400" i="1" baseline="-25000">
                            <a:solidFill>
                              <a:srgbClr val="C00000"/>
                            </a:solidFill>
                            <a:latin typeface="Cambria Math"/>
                            <a:ea typeface="ＭＳ Ｐゴシック" panose="020B0600070205080204" pitchFamily="34" charset="-128"/>
                          </a:rPr>
                          <m:t>2</m:t>
                        </m:r>
                      </m:sup>
                    </m:sSup>
                    <m:r>
                      <a:rPr lang="en-IN" altLang="en-US" sz="2400" i="1" baseline="-2500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𝑚𝑜𝑑</m:t>
                    </m:r>
                    <m:r>
                      <a:rPr lang="en-AU"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𝑞</m:t>
                    </m:r>
                  </m:oMath>
                </a14:m>
                <a:endParaRPr lang="en-AU" altLang="en-US" sz="2400" dirty="0">
                  <a:solidFill>
                    <a:srgbClr val="C00000"/>
                  </a:solidFill>
                  <a:ea typeface="ＭＳ Ｐゴシック" panose="020B0600070205080204" pitchFamily="34" charset="-128"/>
                </a:endParaRPr>
              </a:p>
              <a:p>
                <a:pPr marL="914400" lvl="2" indent="0">
                  <a:lnSpc>
                    <a:spcPct val="90000"/>
                  </a:lnSpc>
                  <a:buNone/>
                </a:pPr>
                <a14:m>
                  <m:oMath xmlns:m="http://schemas.openxmlformats.org/officeDocument/2006/math">
                    <m:r>
                      <a:rPr lang="en-IN" altLang="en-US" sz="2200" i="1">
                        <a:solidFill>
                          <a:srgbClr val="C00000"/>
                        </a:solidFill>
                        <a:latin typeface="Cambria Math"/>
                        <a:ea typeface="ＭＳ Ｐゴシック" panose="020B0600070205080204" pitchFamily="34" charset="-128"/>
                      </a:rPr>
                      <m:t>   =</m:t>
                    </m:r>
                  </m:oMath>
                </a14:m>
                <a:r>
                  <a:rPr lang="en-AU" altLang="en-US" sz="2200" dirty="0">
                    <a:solidFill>
                      <a:srgbClr val="C00000"/>
                    </a:solidFill>
                    <a:ea typeface="ＭＳ Ｐゴシック" panose="020B0600070205080204" pitchFamily="34" charset="-128"/>
                  </a:rPr>
                  <a:t> </a:t>
                </a:r>
                <a14:m>
                  <m:oMath xmlns:m="http://schemas.openxmlformats.org/officeDocument/2006/math">
                    <m:sSup>
                      <m:sSupPr>
                        <m:ctrlPr>
                          <a:rPr lang="en-IN" altLang="en-US" sz="2400" i="1">
                            <a:solidFill>
                              <a:srgbClr val="C00000"/>
                            </a:solidFill>
                            <a:latin typeface="Cambria Math" panose="02040503050406030204" pitchFamily="18" charset="0"/>
                            <a:ea typeface="ＭＳ Ｐゴシック" panose="020B0600070205080204" pitchFamily="34" charset="-128"/>
                          </a:rPr>
                        </m:ctrlPr>
                      </m:sSupPr>
                      <m:e>
                        <m:r>
                          <a:rPr lang="en-IN" altLang="en-US" sz="2400" i="1">
                            <a:solidFill>
                              <a:srgbClr val="C00000"/>
                            </a:solidFill>
                            <a:latin typeface="Cambria Math"/>
                            <a:ea typeface="ＭＳ Ｐゴシック" panose="020B0600070205080204" pitchFamily="34" charset="-128"/>
                          </a:rPr>
                          <m:t>𝑎</m:t>
                        </m:r>
                      </m:e>
                      <m:sup>
                        <m:r>
                          <a:rPr lang="en-IN" altLang="en-US" sz="2400" i="1">
                            <a:solidFill>
                              <a:srgbClr val="C00000"/>
                            </a:solidFill>
                            <a:latin typeface="Cambria Math"/>
                            <a:ea typeface="ＭＳ Ｐゴシック" panose="020B0600070205080204" pitchFamily="34" charset="-128"/>
                          </a:rPr>
                          <m:t>𝑋</m:t>
                        </m:r>
                        <m:r>
                          <a:rPr lang="en-IN" altLang="en-US" sz="2400" i="1" baseline="-25000">
                            <a:solidFill>
                              <a:srgbClr val="C00000"/>
                            </a:solidFill>
                            <a:latin typeface="Cambria Math"/>
                            <a:ea typeface="ＭＳ Ｐゴシック" panose="020B0600070205080204" pitchFamily="34" charset="-128"/>
                          </a:rPr>
                          <m:t>𝐴</m:t>
                        </m:r>
                        <m:r>
                          <a:rPr lang="en-IN" altLang="en-US" sz="2400" i="1">
                            <a:solidFill>
                              <a:srgbClr val="C00000"/>
                            </a:solidFill>
                            <a:latin typeface="Cambria Math"/>
                            <a:ea typeface="ＭＳ Ｐゴシック" panose="020B0600070205080204" pitchFamily="34" charset="-128"/>
                          </a:rPr>
                          <m:t>𝑆</m:t>
                        </m:r>
                        <m:r>
                          <a:rPr lang="en-IN" altLang="en-US" sz="2400" i="1" baseline="-25000">
                            <a:solidFill>
                              <a:srgbClr val="C00000"/>
                            </a:solidFill>
                            <a:latin typeface="Cambria Math"/>
                            <a:ea typeface="ＭＳ Ｐゴシック" panose="020B0600070205080204" pitchFamily="34" charset="-128"/>
                          </a:rPr>
                          <m:t>1</m:t>
                        </m:r>
                        <m:r>
                          <a:rPr lang="en-IN" altLang="en-US" sz="2400" i="1">
                            <a:solidFill>
                              <a:srgbClr val="C00000"/>
                            </a:solidFill>
                            <a:latin typeface="Cambria Math"/>
                            <a:ea typeface="ＭＳ Ｐゴシック" panose="020B0600070205080204" pitchFamily="34" charset="-128"/>
                          </a:rPr>
                          <m:t>+</m:t>
                        </m:r>
                        <m:r>
                          <a:rPr lang="en-IN" altLang="en-US" sz="2400" i="1">
                            <a:solidFill>
                              <a:srgbClr val="C00000"/>
                            </a:solidFill>
                            <a:latin typeface="Cambria Math"/>
                            <a:ea typeface="ＭＳ Ｐゴシック" panose="020B0600070205080204" pitchFamily="34" charset="-128"/>
                          </a:rPr>
                          <m:t>𝑚</m:t>
                        </m:r>
                        <m:r>
                          <a:rPr lang="en-IN" altLang="en-US" sz="2400" i="1">
                            <a:solidFill>
                              <a:srgbClr val="C00000"/>
                            </a:solidFill>
                            <a:latin typeface="Cambria Math"/>
                            <a:ea typeface="ＭＳ Ｐゴシック" panose="020B0600070205080204" pitchFamily="34" charset="-128"/>
                          </a:rPr>
                          <m:t>−</m:t>
                        </m:r>
                        <m:r>
                          <a:rPr lang="en-IN" altLang="en-US" sz="2400" i="1">
                            <a:solidFill>
                              <a:srgbClr val="C00000"/>
                            </a:solidFill>
                            <a:latin typeface="Cambria Math"/>
                            <a:ea typeface="ＭＳ Ｐゴシック" panose="020B0600070205080204" pitchFamily="34" charset="-128"/>
                          </a:rPr>
                          <m:t>𝑋𝐴𝑆</m:t>
                        </m:r>
                        <m:r>
                          <a:rPr lang="en-IN" altLang="en-US" sz="2400" i="1" baseline="-25000">
                            <a:solidFill>
                              <a:srgbClr val="C00000"/>
                            </a:solidFill>
                            <a:latin typeface="Cambria Math"/>
                            <a:ea typeface="ＭＳ Ｐゴシック" panose="020B0600070205080204" pitchFamily="34" charset="-128"/>
                          </a:rPr>
                          <m:t>1</m:t>
                        </m:r>
                      </m:sup>
                    </m:sSup>
                  </m:oMath>
                </a14:m>
                <a:r>
                  <a:rPr lang="en-AU" altLang="en-US" sz="2200" dirty="0">
                    <a:solidFill>
                      <a:srgbClr val="C00000"/>
                    </a:solidFill>
                    <a:ea typeface="ＭＳ Ｐゴシック" panose="020B0600070205080204" pitchFamily="34" charset="-128"/>
                  </a:rPr>
                  <a:t> </a:t>
                </a:r>
                <a14:m>
                  <m:oMath xmlns:m="http://schemas.openxmlformats.org/officeDocument/2006/math">
                    <m:r>
                      <a:rPr lang="en-AU" altLang="en-US" sz="2400" i="1" dirty="0">
                        <a:solidFill>
                          <a:srgbClr val="C00000"/>
                        </a:solidFill>
                        <a:latin typeface="Cambria Math"/>
                        <a:ea typeface="ＭＳ Ｐゴシック" panose="020B0600070205080204" pitchFamily="34" charset="-128"/>
                      </a:rPr>
                      <m:t>𝑚𝑜𝑑</m:t>
                    </m:r>
                    <m:r>
                      <a:rPr lang="en-AU"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𝑞</m:t>
                    </m:r>
                  </m:oMath>
                </a14:m>
                <a:r>
                  <a:rPr lang="en-AU" altLang="en-US" sz="2400" dirty="0">
                    <a:solidFill>
                      <a:srgbClr val="C00000"/>
                    </a:solidFill>
                    <a:ea typeface="ＭＳ Ｐゴシック" panose="020B0600070205080204" pitchFamily="34" charset="-128"/>
                  </a:rPr>
                  <a:t> </a:t>
                </a:r>
                <a14:m>
                  <m:oMath xmlns:m="http://schemas.openxmlformats.org/officeDocument/2006/math">
                    <m:r>
                      <a:rPr lang="en-AU" altLang="en-US" sz="2400" i="1" dirty="0">
                        <a:solidFill>
                          <a:srgbClr val="C00000"/>
                        </a:solidFill>
                        <a:latin typeface="Cambria Math"/>
                        <a:ea typeface="ＭＳ Ｐゴシック" panose="020B0600070205080204" pitchFamily="34" charset="-128"/>
                      </a:rPr>
                      <m:t>=</m:t>
                    </m:r>
                    <m:sSup>
                      <m:sSupPr>
                        <m:ctrlPr>
                          <a:rPr lang="en-AU" altLang="en-US" sz="2400" i="1" dirty="0">
                            <a:solidFill>
                              <a:srgbClr val="C00000"/>
                            </a:solidFill>
                            <a:latin typeface="Cambria Math" panose="02040503050406030204" pitchFamily="18" charset="0"/>
                            <a:ea typeface="ＭＳ Ｐゴシック" panose="020B0600070205080204" pitchFamily="34" charset="-128"/>
                          </a:rPr>
                        </m:ctrlPr>
                      </m:sSupPr>
                      <m:e>
                        <m:r>
                          <a:rPr lang="en-IN" altLang="en-US" sz="2400" i="1" dirty="0">
                            <a:solidFill>
                              <a:srgbClr val="C00000"/>
                            </a:solidFill>
                            <a:latin typeface="Cambria Math"/>
                            <a:ea typeface="ＭＳ Ｐゴシック" panose="020B0600070205080204" pitchFamily="34" charset="-128"/>
                          </a:rPr>
                          <m:t>𝑎</m:t>
                        </m:r>
                      </m:e>
                      <m:sup>
                        <m:r>
                          <a:rPr lang="en-IN" altLang="en-US" sz="2400" i="1" dirty="0">
                            <a:solidFill>
                              <a:srgbClr val="C00000"/>
                            </a:solidFill>
                            <a:latin typeface="Cambria Math"/>
                            <a:ea typeface="ＭＳ Ｐゴシック" panose="020B0600070205080204" pitchFamily="34" charset="-128"/>
                          </a:rPr>
                          <m:t>𝑚</m:t>
                        </m:r>
                      </m:sup>
                    </m:sSup>
                    <m:r>
                      <a:rPr lang="en-IN"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𝑚𝑜𝑑</m:t>
                    </m:r>
                    <m:r>
                      <a:rPr lang="en-AU"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𝑞</m:t>
                    </m:r>
                  </m:oMath>
                </a14:m>
                <a:endParaRPr lang="en-AU" altLang="en-US" sz="2400" dirty="0">
                  <a:solidFill>
                    <a:srgbClr val="C00000"/>
                  </a:solidFill>
                  <a:ea typeface="ＭＳ Ｐゴシック" panose="020B0600070205080204" pitchFamily="34" charset="-128"/>
                </a:endParaRPr>
              </a:p>
              <a:p>
                <a:pPr lvl="1" eaLnBrk="1" hangingPunct="1">
                  <a:lnSpc>
                    <a:spcPct val="90000"/>
                  </a:lnSpc>
                </a:pPr>
                <a:r>
                  <a:rPr lang="en-AU" altLang="en-US" sz="2400" dirty="0">
                    <a:ea typeface="ＭＳ Ｐゴシック" panose="020B0600070205080204" pitchFamily="34" charset="-128"/>
                  </a:rPr>
                  <a:t>Signature is valid if </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𝑉</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1</m:t>
                    </m:r>
                    <m:r>
                      <a:rPr lang="en-AU" altLang="en-US" sz="2400" i="1" dirty="0">
                        <a:solidFill>
                          <a:srgbClr val="C00000"/>
                        </a:solidFill>
                        <a:latin typeface="Cambria Math"/>
                        <a:ea typeface="ＭＳ Ｐゴシック" panose="020B0600070205080204" pitchFamily="34" charset="-128"/>
                      </a:rPr>
                      <m:t>=</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𝑉</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2</m:t>
                    </m:r>
                  </m:oMath>
                </a14:m>
                <a:endParaRPr lang="en-AU" altLang="en-US" sz="2400" dirty="0">
                  <a:ea typeface="ＭＳ Ｐゴシック" panose="020B0600070205080204" pitchFamily="34" charset="-128"/>
                </a:endParaRPr>
              </a:p>
            </p:txBody>
          </p:sp>
        </mc:Choice>
        <mc:Fallback xmlns="">
          <p:sp>
            <p:nvSpPr>
              <p:cNvPr id="65539" name="Rectangle 3"/>
              <p:cNvSpPr>
                <a:spLocks noGrp="1" noRot="1" noChangeAspect="1" noMove="1" noResize="1" noEditPoints="1" noAdjustHandles="1" noChangeArrowheads="1" noChangeShapeType="1" noTextEdit="1"/>
              </p:cNvSpPr>
              <p:nvPr>
                <p:ph idx="1"/>
              </p:nvPr>
            </p:nvSpPr>
            <p:spPr>
              <a:blipFill>
                <a:blip r:embed="rId3"/>
                <a:stretch>
                  <a:fillRect l="-745" t="-1814"/>
                </a:stretch>
              </a:blipFill>
            </p:spPr>
            <p:txBody>
              <a:bodyPr/>
              <a:lstStyle/>
              <a:p>
                <a:r>
                  <a:rPr lang="en-US">
                    <a:noFill/>
                  </a:rPr>
                  <a:t> </a:t>
                </a:r>
              </a:p>
            </p:txBody>
          </p:sp>
        </mc:Fallback>
      </mc:AlternateContent>
    </p:spTree>
    <p:extLst>
      <p:ext uri="{BB962C8B-B14F-4D97-AF65-F5344CB8AC3E}">
        <p14:creationId xmlns:p14="http://schemas.microsoft.com/office/powerpoint/2010/main" val="373376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5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53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53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553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5539">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539">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55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defRPr/>
            </a:pPr>
            <a:r>
              <a:rPr lang="en-AU" dirty="0" err="1"/>
              <a:t>ElGamal</a:t>
            </a:r>
            <a:r>
              <a:rPr lang="en-AU" dirty="0"/>
              <a:t> </a:t>
            </a:r>
            <a:r>
              <a:rPr lang="en-US" dirty="0"/>
              <a:t>Signature </a:t>
            </a:r>
            <a:r>
              <a:rPr lang="en-AU" dirty="0"/>
              <a:t>Example </a:t>
            </a:r>
          </a:p>
        </p:txBody>
      </p:sp>
      <mc:AlternateContent xmlns:mc="http://schemas.openxmlformats.org/markup-compatibility/2006" xmlns:a14="http://schemas.microsoft.com/office/drawing/2010/main">
        <mc:Choice Requires="a14">
          <p:sp>
            <p:nvSpPr>
              <p:cNvPr id="67587" name="Rectangle 3"/>
              <p:cNvSpPr>
                <a:spLocks noGrp="1" noChangeArrowheads="1"/>
              </p:cNvSpPr>
              <p:nvPr>
                <p:ph idx="1"/>
              </p:nvPr>
            </p:nvSpPr>
            <p:spPr/>
            <p:txBody>
              <a:bodyPr/>
              <a:lstStyle/>
              <a:p>
                <a:pPr eaLnBrk="1" hangingPunct="1">
                  <a:lnSpc>
                    <a:spcPct val="90000"/>
                  </a:lnSpc>
                </a:pPr>
                <a:r>
                  <a:rPr lang="en-US" altLang="en-US" dirty="0">
                    <a:ea typeface="ＭＳ Ｐゴシック" panose="020B0600070205080204" pitchFamily="34" charset="-128"/>
                  </a:rPr>
                  <a:t>Use field GF(19) </a:t>
                </a:r>
                <a14:m>
                  <m:oMath xmlns:m="http://schemas.openxmlformats.org/officeDocument/2006/math">
                    <m:r>
                      <a:rPr lang="en-US" altLang="en-US" i="1" dirty="0" smtClean="0">
                        <a:solidFill>
                          <a:srgbClr val="C00000"/>
                        </a:solidFill>
                        <a:latin typeface="Cambria Math"/>
                        <a:ea typeface="ＭＳ Ｐゴシック" panose="020B0600070205080204" pitchFamily="34" charset="-128"/>
                      </a:rPr>
                      <m:t>𝑞</m:t>
                    </m:r>
                    <m:r>
                      <a:rPr lang="en-US" altLang="en-US" i="1" dirty="0" smtClean="0">
                        <a:solidFill>
                          <a:srgbClr val="C00000"/>
                        </a:solidFill>
                        <a:latin typeface="Cambria Math"/>
                        <a:ea typeface="ＭＳ Ｐゴシック" panose="020B0600070205080204" pitchFamily="34" charset="-128"/>
                      </a:rPr>
                      <m:t>=19 </m:t>
                    </m:r>
                  </m:oMath>
                </a14:m>
                <a:r>
                  <a:rPr lang="en-US" altLang="en-US" dirty="0">
                    <a:ea typeface="ＭＳ Ｐゴシック" panose="020B0600070205080204" pitchFamily="34" charset="-128"/>
                  </a:rPr>
                  <a:t>and </a:t>
                </a:r>
                <a14:m>
                  <m:oMath xmlns:m="http://schemas.openxmlformats.org/officeDocument/2006/math">
                    <m:r>
                      <a:rPr lang="el-GR" altLang="en-US" i="1" dirty="0" smtClean="0">
                        <a:solidFill>
                          <a:srgbClr val="C00000"/>
                        </a:solidFill>
                        <a:latin typeface="Cambria Math"/>
                        <a:ea typeface="ＭＳ Ｐゴシック" panose="020B0600070205080204" pitchFamily="34" charset="-128"/>
                        <a:cs typeface="Arial" panose="020B0604020202020204" pitchFamily="34" charset="0"/>
                      </a:rPr>
                      <m:t>𝑎</m:t>
                    </m:r>
                    <m:r>
                      <a:rPr lang="en-US" altLang="en-US" i="1" dirty="0" smtClean="0">
                        <a:solidFill>
                          <a:srgbClr val="C00000"/>
                        </a:solidFill>
                        <a:latin typeface="Cambria Math"/>
                        <a:ea typeface="ＭＳ Ｐゴシック" panose="020B0600070205080204" pitchFamily="34" charset="-128"/>
                        <a:cs typeface="Arial" panose="020B0604020202020204" pitchFamily="34" charset="0"/>
                      </a:rPr>
                      <m:t>=10</m:t>
                    </m:r>
                  </m:oMath>
                </a14:m>
                <a:endParaRPr lang="en-US" altLang="en-US" dirty="0">
                  <a:solidFill>
                    <a:srgbClr val="FF0000"/>
                  </a:solidFill>
                  <a:latin typeface="Courier New" panose="02070309020205020404" pitchFamily="49" charset="0"/>
                  <a:ea typeface="ＭＳ Ｐゴシック" panose="020B0600070205080204" pitchFamily="34" charset="-128"/>
                </a:endParaRPr>
              </a:p>
              <a:p>
                <a:pPr eaLnBrk="1" hangingPunct="1">
                  <a:lnSpc>
                    <a:spcPct val="90000"/>
                  </a:lnSpc>
                </a:pPr>
                <a:r>
                  <a:rPr lang="en-US" altLang="en-US" dirty="0">
                    <a:ea typeface="ＭＳ Ｐゴシック" panose="020B0600070205080204" pitchFamily="34" charset="-128"/>
                  </a:rPr>
                  <a:t>Alice computes her key:</a:t>
                </a:r>
              </a:p>
              <a:p>
                <a:pPr lvl="1" eaLnBrk="1" hangingPunct="1">
                  <a:lnSpc>
                    <a:spcPct val="90000"/>
                  </a:lnSpc>
                </a:pPr>
                <a:r>
                  <a:rPr lang="en-AU" altLang="en-US" sz="2400" dirty="0">
                    <a:ea typeface="ＭＳ Ｐゴシック" panose="020B0600070205080204" pitchFamily="34" charset="-128"/>
                  </a:rPr>
                  <a:t>A chooses </a:t>
                </a:r>
                <a14:m>
                  <m:oMath xmlns:m="http://schemas.openxmlformats.org/officeDocument/2006/math">
                    <m:sSub>
                      <m:sSubPr>
                        <m:ctrlPr>
                          <a:rPr lang="en-AU" altLang="en-US" sz="2400" i="1" dirty="0" smtClean="0">
                            <a:solidFill>
                              <a:srgbClr val="C00000"/>
                            </a:solidFill>
                            <a:latin typeface="Cambria Math" panose="02040503050406030204" pitchFamily="18" charset="0"/>
                            <a:ea typeface="ＭＳ Ｐゴシック" panose="020B0600070205080204" pitchFamily="34" charset="-128"/>
                          </a:rPr>
                        </m:ctrlPr>
                      </m:sSubPr>
                      <m:e>
                        <m:r>
                          <a:rPr lang="en-IN" altLang="en-US" sz="2400" i="1" dirty="0">
                            <a:solidFill>
                              <a:srgbClr val="C00000"/>
                            </a:solidFill>
                            <a:latin typeface="Cambria Math"/>
                            <a:ea typeface="ＭＳ Ｐゴシック" panose="020B0600070205080204" pitchFamily="34" charset="-128"/>
                          </a:rPr>
                          <m:t>𝑋</m:t>
                        </m:r>
                      </m:e>
                      <m:sub>
                        <m:r>
                          <a:rPr lang="en-IN" altLang="en-US" sz="2400" i="1" dirty="0">
                            <a:solidFill>
                              <a:srgbClr val="C00000"/>
                            </a:solidFill>
                            <a:latin typeface="Cambria Math"/>
                            <a:ea typeface="ＭＳ Ｐゴシック" panose="020B0600070205080204" pitchFamily="34" charset="-128"/>
                          </a:rPr>
                          <m:t>𝐴</m:t>
                        </m:r>
                      </m:sub>
                    </m:sSub>
                    <m:r>
                      <a:rPr lang="en-AU" altLang="en-US" sz="2400" i="1" dirty="0">
                        <a:solidFill>
                          <a:srgbClr val="C00000"/>
                        </a:solidFill>
                        <a:latin typeface="Cambria Math"/>
                        <a:ea typeface="ＭＳ Ｐゴシック" panose="020B0600070205080204" pitchFamily="34" charset="-128"/>
                      </a:rPr>
                      <m:t>=16</m:t>
                    </m:r>
                  </m:oMath>
                </a14:m>
                <a:r>
                  <a:rPr lang="en-AU" altLang="en-US" sz="2400" dirty="0">
                    <a:solidFill>
                      <a:srgbClr val="C00000"/>
                    </a:solidFill>
                    <a:latin typeface="Courier New" panose="02070309020205020404" pitchFamily="49" charset="0"/>
                    <a:ea typeface="ＭＳ Ｐゴシック" panose="020B0600070205080204" pitchFamily="34" charset="-128"/>
                  </a:rPr>
                  <a:t> </a:t>
                </a:r>
                <a:r>
                  <a:rPr lang="en-AU" altLang="en-US" sz="2400" dirty="0">
                    <a:ea typeface="ＭＳ Ｐゴシック" panose="020B0600070205080204" pitchFamily="34" charset="-128"/>
                  </a:rPr>
                  <a:t>&amp; computes </a:t>
                </a:r>
                <a14:m>
                  <m:oMath xmlns:m="http://schemas.openxmlformats.org/officeDocument/2006/math">
                    <m:sSub>
                      <m:sSubPr>
                        <m:ctrlPr>
                          <a:rPr lang="en-AU" altLang="en-US" sz="2400" i="1" dirty="0" smtClean="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bPr>
                      <m:e>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𝑌</m:t>
                        </m:r>
                      </m:e>
                      <m:sub>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𝐴</m:t>
                        </m:r>
                      </m:sub>
                    </m:sSub>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m:t>
                    </m:r>
                    <m:r>
                      <a:rPr lang="en-US" altLang="en-US" sz="2400" i="1" dirty="0">
                        <a:solidFill>
                          <a:srgbClr val="C00000"/>
                        </a:solidFill>
                        <a:latin typeface="Cambria Math"/>
                        <a:ea typeface="ＭＳ Ｐゴシック" panose="020B0600070205080204" pitchFamily="34" charset="-128"/>
                        <a:cs typeface="Arial" panose="020B0604020202020204" pitchFamily="34" charset="0"/>
                      </a:rPr>
                      <m:t>10</m:t>
                    </m:r>
                    <m:r>
                      <a:rPr lang="en-AU" altLang="en-US" sz="2400" i="1" baseline="60000" dirty="0">
                        <a:solidFill>
                          <a:srgbClr val="C00000"/>
                        </a:solidFill>
                        <a:latin typeface="Cambria Math"/>
                        <a:ea typeface="ＭＳ Ｐゴシック" panose="020B0600070205080204" pitchFamily="34" charset="-128"/>
                        <a:cs typeface="Courier New" panose="02070309020205020404" pitchFamily="49" charset="0"/>
                      </a:rPr>
                      <m:t>16 </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𝑚𝑜𝑑</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 19 = 4</m:t>
                    </m:r>
                  </m:oMath>
                </a14:m>
                <a:endParaRPr lang="en-AU" altLang="en-US" sz="2400" dirty="0">
                  <a:solidFill>
                    <a:srgbClr val="C00000"/>
                  </a:solidFill>
                  <a:latin typeface="Courier New" panose="02070309020205020404" pitchFamily="49" charset="0"/>
                  <a:ea typeface="ＭＳ Ｐゴシック" panose="020B0600070205080204" pitchFamily="34" charset="-128"/>
                  <a:cs typeface="Courier New" panose="02070309020205020404" pitchFamily="49" charset="0"/>
                </a:endParaRPr>
              </a:p>
              <a:p>
                <a:pPr eaLnBrk="1" hangingPunct="1">
                  <a:lnSpc>
                    <a:spcPct val="90000"/>
                  </a:lnSpc>
                </a:pPr>
                <a:r>
                  <a:rPr lang="en-US" altLang="en-US" dirty="0">
                    <a:ea typeface="ＭＳ Ｐゴシック" panose="020B0600070205080204" pitchFamily="34" charset="-128"/>
                  </a:rPr>
                  <a:t>Alice signs message with hash </a:t>
                </a:r>
                <a14:m>
                  <m:oMath xmlns:m="http://schemas.openxmlformats.org/officeDocument/2006/math">
                    <m:r>
                      <a:rPr lang="en-US" altLang="en-US" i="1" dirty="0" smtClean="0">
                        <a:solidFill>
                          <a:srgbClr val="C00000"/>
                        </a:solidFill>
                        <a:latin typeface="Cambria Math"/>
                        <a:ea typeface="ＭＳ Ｐゴシック" panose="020B0600070205080204" pitchFamily="34" charset="-128"/>
                        <a:cs typeface="Courier New" panose="02070309020205020404" pitchFamily="49" charset="0"/>
                      </a:rPr>
                      <m:t>𝑚</m:t>
                    </m:r>
                    <m:r>
                      <a:rPr lang="en-US" altLang="en-US" i="1" dirty="0" smtClean="0">
                        <a:solidFill>
                          <a:srgbClr val="C00000"/>
                        </a:solidFill>
                        <a:latin typeface="Cambria Math"/>
                        <a:ea typeface="ＭＳ Ｐゴシック" panose="020B0600070205080204" pitchFamily="34" charset="-128"/>
                        <a:cs typeface="Courier New" panose="02070309020205020404" pitchFamily="49" charset="0"/>
                      </a:rPr>
                      <m:t>=14 </m:t>
                    </m:r>
                  </m:oMath>
                </a14:m>
                <a:r>
                  <a:rPr lang="en-US" altLang="en-US" dirty="0">
                    <a:ea typeface="ＭＳ Ｐゴシック" panose="020B0600070205080204" pitchFamily="34" charset="-128"/>
                  </a:rPr>
                  <a:t>as</a:t>
                </a:r>
                <a:r>
                  <a:rPr lang="en-US" altLang="en-US" dirty="0">
                    <a:solidFill>
                      <a:srgbClr val="FF0000"/>
                    </a:solidFill>
                    <a:ea typeface="ＭＳ Ｐゴシック" panose="020B0600070205080204" pitchFamily="34" charset="-128"/>
                  </a:rPr>
                  <a:t> </a:t>
                </a:r>
                <a14:m>
                  <m:oMath xmlns:m="http://schemas.openxmlformats.org/officeDocument/2006/math">
                    <m:r>
                      <a:rPr lang="en-US" altLang="en-US" i="1" dirty="0" smtClean="0">
                        <a:solidFill>
                          <a:srgbClr val="C00000"/>
                        </a:solidFill>
                        <a:latin typeface="Cambria Math"/>
                        <a:ea typeface="ＭＳ Ｐゴシック" panose="020B0600070205080204" pitchFamily="34" charset="-128"/>
                        <a:cs typeface="Courier New" panose="02070309020205020404" pitchFamily="49" charset="0"/>
                      </a:rPr>
                      <m:t>(</m:t>
                    </m:r>
                    <m:r>
                      <a:rPr lang="en-US" altLang="en-US" i="1" dirty="0" smtClean="0">
                        <a:solidFill>
                          <a:srgbClr val="C00000"/>
                        </a:solidFill>
                        <a:latin typeface="Cambria Math"/>
                        <a:ea typeface="ＭＳ Ｐゴシック" panose="020B0600070205080204" pitchFamily="34" charset="-128"/>
                        <a:cs typeface="Arial" panose="020B0604020202020204" pitchFamily="34" charset="0"/>
                      </a:rPr>
                      <m:t>3,</m:t>
                    </m:r>
                    <m:r>
                      <a:rPr lang="en-IN" altLang="en-US" b="0" i="1" dirty="0" smtClean="0">
                        <a:solidFill>
                          <a:srgbClr val="C00000"/>
                        </a:solidFill>
                        <a:latin typeface="Cambria Math"/>
                        <a:ea typeface="ＭＳ Ｐゴシック" panose="020B0600070205080204" pitchFamily="34" charset="-128"/>
                        <a:cs typeface="Arial" panose="020B0604020202020204" pitchFamily="34" charset="0"/>
                      </a:rPr>
                      <m:t> </m:t>
                    </m:r>
                    <m:r>
                      <a:rPr lang="en-US" altLang="en-US" i="1" dirty="0" smtClean="0">
                        <a:solidFill>
                          <a:srgbClr val="C00000"/>
                        </a:solidFill>
                        <a:latin typeface="Cambria Math"/>
                        <a:ea typeface="ＭＳ Ｐゴシック" panose="020B0600070205080204" pitchFamily="34" charset="-128"/>
                        <a:cs typeface="Arial" panose="020B0604020202020204" pitchFamily="34" charset="0"/>
                      </a:rPr>
                      <m:t>4</m:t>
                    </m:r>
                    <m:r>
                      <a:rPr lang="en-US" altLang="en-US" i="1" dirty="0" smtClean="0">
                        <a:solidFill>
                          <a:srgbClr val="C00000"/>
                        </a:solidFill>
                        <a:latin typeface="Cambria Math"/>
                        <a:ea typeface="ＭＳ Ｐゴシック" panose="020B0600070205080204" pitchFamily="34" charset="-128"/>
                        <a:cs typeface="Courier New" panose="02070309020205020404" pitchFamily="49" charset="0"/>
                      </a:rPr>
                      <m:t>)</m:t>
                    </m:r>
                  </m:oMath>
                </a14:m>
                <a:endParaRPr lang="en-US" altLang="en-US" dirty="0">
                  <a:solidFill>
                    <a:srgbClr val="C00000"/>
                  </a:solidFill>
                  <a:ea typeface="ＭＳ Ｐゴシック" panose="020B0600070205080204" pitchFamily="34" charset="-128"/>
                  <a:cs typeface="Arial" panose="020B0604020202020204" pitchFamily="34" charset="0"/>
                </a:endParaRPr>
              </a:p>
              <a:p>
                <a:pPr lvl="1" eaLnBrk="1" hangingPunct="1">
                  <a:lnSpc>
                    <a:spcPct val="90000"/>
                  </a:lnSpc>
                </a:pPr>
                <a:r>
                  <a:rPr lang="en-AU" altLang="en-US" sz="2400" dirty="0">
                    <a:ea typeface="ＭＳ Ｐゴシック" panose="020B0600070205080204" pitchFamily="34" charset="-128"/>
                  </a:rPr>
                  <a:t>Choosing random </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𝐾</m:t>
                    </m:r>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=5 </m:t>
                    </m:r>
                  </m:oMath>
                </a14:m>
                <a:r>
                  <a:rPr lang="en-AU" altLang="en-US" sz="2400" dirty="0">
                    <a:ea typeface="ＭＳ Ｐゴシック" panose="020B0600070205080204" pitchFamily="34" charset="-128"/>
                    <a:cs typeface="Arial" panose="020B0604020202020204" pitchFamily="34" charset="0"/>
                  </a:rPr>
                  <a:t>which has </a:t>
                </a:r>
                <a14:m>
                  <m:oMath xmlns:m="http://schemas.openxmlformats.org/officeDocument/2006/math">
                    <m:r>
                      <m:rPr>
                        <m:sty m:val="p"/>
                      </m:rP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gcd</m:t>
                    </m:r>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⁡(18, 5)=1</m:t>
                    </m:r>
                  </m:oMath>
                </a14:m>
                <a:endParaRPr lang="en-AU" altLang="en-US" sz="2400" dirty="0">
                  <a:solidFill>
                    <a:srgbClr val="C00000"/>
                  </a:solidFill>
                  <a:latin typeface="Courier New" panose="02070309020205020404" pitchFamily="49" charset="0"/>
                  <a:ea typeface="ＭＳ Ｐゴシック" panose="020B0600070205080204" pitchFamily="34" charset="-128"/>
                  <a:cs typeface="Courier New" panose="02070309020205020404" pitchFamily="49" charset="0"/>
                </a:endParaRPr>
              </a:p>
              <a:p>
                <a:pPr lvl="1" eaLnBrk="1" hangingPunct="1">
                  <a:lnSpc>
                    <a:spcPct val="90000"/>
                  </a:lnSpc>
                </a:pPr>
                <a:r>
                  <a:rPr lang="en-AU" altLang="en-US" sz="2400" dirty="0">
                    <a:ea typeface="ＭＳ Ｐゴシック" panose="020B0600070205080204" pitchFamily="34" charset="-128"/>
                  </a:rPr>
                  <a:t>Computing </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𝑆</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1 </m:t>
                    </m:r>
                    <m:r>
                      <a:rPr lang="en-AU" altLang="en-US" sz="2400" i="1" dirty="0">
                        <a:solidFill>
                          <a:srgbClr val="C00000"/>
                        </a:solidFill>
                        <a:latin typeface="Cambria Math"/>
                        <a:ea typeface="ＭＳ Ｐゴシック" panose="020B0600070205080204" pitchFamily="34" charset="-128"/>
                      </a:rPr>
                      <m:t>=10</m:t>
                    </m:r>
                    <m:r>
                      <a:rPr lang="en-AU" altLang="en-US" sz="2400" i="1" baseline="60000" dirty="0">
                        <a:solidFill>
                          <a:srgbClr val="C00000"/>
                        </a:solidFill>
                        <a:latin typeface="Cambria Math"/>
                        <a:ea typeface="ＭＳ Ｐゴシック" panose="020B0600070205080204" pitchFamily="34" charset="-128"/>
                      </a:rPr>
                      <m:t>5</m:t>
                    </m:r>
                    <m:r>
                      <a:rPr lang="en-IN" altLang="en-US" sz="2400" i="1" baseline="60000"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𝑚𝑜𝑑</m:t>
                    </m:r>
                    <m:r>
                      <a:rPr lang="en-AU" altLang="en-US" sz="2400" i="1" dirty="0">
                        <a:solidFill>
                          <a:srgbClr val="C00000"/>
                        </a:solidFill>
                        <a:latin typeface="Cambria Math"/>
                        <a:ea typeface="ＭＳ Ｐゴシック" panose="020B0600070205080204" pitchFamily="34" charset="-128"/>
                      </a:rPr>
                      <m:t> 19 =3</m:t>
                    </m:r>
                  </m:oMath>
                </a14:m>
                <a:endParaRPr lang="en-AU" altLang="en-US" sz="2400" dirty="0">
                  <a:solidFill>
                    <a:srgbClr val="C00000"/>
                  </a:solidFill>
                  <a:latin typeface="Courier New" panose="02070309020205020404" pitchFamily="49" charset="0"/>
                  <a:ea typeface="ＭＳ Ｐゴシック" panose="020B0600070205080204" pitchFamily="34" charset="-128"/>
                </a:endParaRPr>
              </a:p>
              <a:p>
                <a:pPr lvl="1" eaLnBrk="1" hangingPunct="1">
                  <a:lnSpc>
                    <a:spcPct val="90000"/>
                  </a:lnSpc>
                </a:pPr>
                <a:r>
                  <a:rPr lang="en-AU" altLang="en-US" sz="2400" dirty="0">
                    <a:ea typeface="ＭＳ Ｐゴシック" panose="020B0600070205080204" pitchFamily="34" charset="-128"/>
                  </a:rPr>
                  <a:t>Finding </a:t>
                </a:r>
                <a14:m>
                  <m:oMath xmlns:m="http://schemas.openxmlformats.org/officeDocument/2006/math">
                    <m:sSup>
                      <m:sSupPr>
                        <m:ctrlPr>
                          <a:rPr lang="en-AU" altLang="en-US" sz="2400" i="1" dirty="0" smtClean="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pPr>
                      <m:e>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𝐾</m:t>
                        </m:r>
                      </m:e>
                      <m:sup>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−1</m:t>
                        </m:r>
                      </m:sup>
                    </m:sSup>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𝑚𝑜𝑑</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d>
                      <m:dPr>
                        <m:ctrlPr>
                          <a:rPr lang="en-AU" altLang="en-US" sz="2400" i="1" dirty="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dPr>
                      <m:e>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𝑞</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−1</m:t>
                        </m:r>
                      </m:e>
                    </m:d>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m:t>
                    </m:r>
                    <m:sSup>
                      <m:sSupPr>
                        <m:ctrlPr>
                          <a:rPr lang="en-AU" altLang="en-US" sz="2400" i="1" dirty="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pPr>
                      <m:e>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5</m:t>
                        </m:r>
                      </m:e>
                      <m:sup>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−1</m:t>
                        </m:r>
                      </m:sup>
                    </m:sSup>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𝑚𝑜𝑑</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18=11</m:t>
                    </m:r>
                  </m:oMath>
                </a14:m>
                <a:endParaRPr lang="en-AU" altLang="en-US" sz="2400" dirty="0">
                  <a:solidFill>
                    <a:srgbClr val="FF0000"/>
                  </a:solidFill>
                  <a:ea typeface="ＭＳ Ｐゴシック" panose="020B0600070205080204" pitchFamily="34" charset="-128"/>
                </a:endParaRPr>
              </a:p>
              <a:p>
                <a:pPr lvl="1" eaLnBrk="1" hangingPunct="1">
                  <a:lnSpc>
                    <a:spcPct val="90000"/>
                  </a:lnSpc>
                </a:pPr>
                <a:r>
                  <a:rPr lang="en-AU" altLang="en-US" sz="2400" dirty="0">
                    <a:ea typeface="ＭＳ Ｐゴシック" panose="020B0600070205080204" pitchFamily="34" charset="-128"/>
                  </a:rPr>
                  <a:t>Computing </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𝑆</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2</m:t>
                    </m:r>
                    <m:r>
                      <a:rPr lang="en-AU" altLang="en-US" sz="2400" i="1" dirty="0">
                        <a:solidFill>
                          <a:srgbClr val="C00000"/>
                        </a:solidFill>
                        <a:latin typeface="Cambria Math"/>
                        <a:ea typeface="ＭＳ Ｐゴシック" panose="020B0600070205080204" pitchFamily="34" charset="-128"/>
                      </a:rPr>
                      <m:t>=</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11</m:t>
                    </m:r>
                    <m:d>
                      <m:dPr>
                        <m:ctrlPr>
                          <a:rPr lang="en-AU" altLang="en-US" sz="2400" i="1" dirty="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dPr>
                      <m:e>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14−</m:t>
                        </m:r>
                        <m:r>
                          <a:rPr lang="en-AU" altLang="en-US" sz="2400" i="1" dirty="0">
                            <a:solidFill>
                              <a:srgbClr val="C00000"/>
                            </a:solidFill>
                            <a:latin typeface="Cambria Math"/>
                            <a:ea typeface="ＭＳ Ｐゴシック" panose="020B0600070205080204" pitchFamily="34" charset="-128"/>
                          </a:rPr>
                          <m:t>16</m:t>
                        </m:r>
                        <m:r>
                          <a:rPr lang="en-IN" altLang="en-US" sz="2400" i="1" dirty="0">
                            <a:solidFill>
                              <a:srgbClr val="C00000"/>
                            </a:solidFill>
                            <a:latin typeface="Cambria Math"/>
                            <a:ea typeface="ＭＳ Ｐゴシック" panose="020B0600070205080204" pitchFamily="34" charset="-128"/>
                          </a:rPr>
                          <m:t>∗</m:t>
                        </m:r>
                        <m:r>
                          <a:rPr lang="en-AU" altLang="en-US" sz="2400" i="1" dirty="0">
                            <a:solidFill>
                              <a:srgbClr val="C00000"/>
                            </a:solidFill>
                            <a:latin typeface="Cambria Math"/>
                            <a:ea typeface="ＭＳ Ｐゴシック" panose="020B0600070205080204" pitchFamily="34" charset="-128"/>
                          </a:rPr>
                          <m:t>3</m:t>
                        </m:r>
                      </m:e>
                    </m:d>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𝑚𝑜𝑑</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 18=4</m:t>
                    </m:r>
                  </m:oMath>
                </a14:m>
                <a:endParaRPr lang="en-AU" altLang="en-US" sz="2400" dirty="0">
                  <a:solidFill>
                    <a:srgbClr val="FF0000"/>
                  </a:solidFill>
                  <a:latin typeface="Courier New" panose="02070309020205020404" pitchFamily="49" charset="0"/>
                  <a:ea typeface="ＭＳ Ｐゴシック" panose="020B0600070205080204" pitchFamily="34" charset="-128"/>
                  <a:cs typeface="Courier New" panose="02070309020205020404" pitchFamily="49" charset="0"/>
                </a:endParaRPr>
              </a:p>
              <a:p>
                <a:pPr eaLnBrk="1" hangingPunct="1">
                  <a:lnSpc>
                    <a:spcPct val="90000"/>
                  </a:lnSpc>
                </a:pPr>
                <a:r>
                  <a:rPr lang="en-AU" altLang="en-US" dirty="0">
                    <a:ea typeface="ＭＳ Ｐゴシック" panose="020B0600070205080204" pitchFamily="34" charset="-128"/>
                  </a:rPr>
                  <a:t>Any user B can verify the signature by computing</a:t>
                </a:r>
              </a:p>
              <a:p>
                <a:pPr lvl="1" eaLnBrk="1" hangingPunct="1">
                  <a:lnSpc>
                    <a:spcPct val="90000"/>
                  </a:lnSpc>
                </a:pP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𝑉</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1</m:t>
                    </m:r>
                    <m:r>
                      <a:rPr lang="en-AU" altLang="en-US" sz="2400" i="1" dirty="0">
                        <a:solidFill>
                          <a:srgbClr val="C00000"/>
                        </a:solidFill>
                        <a:latin typeface="Cambria Math"/>
                        <a:ea typeface="ＭＳ Ｐゴシック" panose="020B0600070205080204" pitchFamily="34" charset="-128"/>
                      </a:rPr>
                      <m:t>=10</m:t>
                    </m:r>
                    <m:r>
                      <a:rPr lang="en-AU" altLang="en-US" sz="2400" i="1" baseline="60000" dirty="0">
                        <a:solidFill>
                          <a:srgbClr val="C00000"/>
                        </a:solidFill>
                        <a:latin typeface="Cambria Math"/>
                        <a:ea typeface="ＭＳ Ｐゴシック" panose="020B0600070205080204" pitchFamily="34" charset="-128"/>
                      </a:rPr>
                      <m:t>14</m:t>
                    </m:r>
                    <m:r>
                      <a:rPr lang="en-AU" altLang="en-US" sz="2400" i="1" dirty="0">
                        <a:solidFill>
                          <a:srgbClr val="C00000"/>
                        </a:solidFill>
                        <a:latin typeface="Cambria Math"/>
                        <a:ea typeface="ＭＳ Ｐゴシック" panose="020B0600070205080204" pitchFamily="34" charset="-128"/>
                      </a:rPr>
                      <m:t> </m:t>
                    </m:r>
                    <m:r>
                      <a:rPr lang="en-AU" altLang="en-US" sz="2400" i="1" dirty="0">
                        <a:solidFill>
                          <a:srgbClr val="C00000"/>
                        </a:solidFill>
                        <a:latin typeface="Cambria Math"/>
                        <a:ea typeface="ＭＳ Ｐゴシック" panose="020B0600070205080204" pitchFamily="34" charset="-128"/>
                      </a:rPr>
                      <m:t>𝑚𝑜𝑑</m:t>
                    </m:r>
                    <m:r>
                      <a:rPr lang="en-AU" altLang="en-US" sz="2400" i="1" dirty="0">
                        <a:solidFill>
                          <a:srgbClr val="C00000"/>
                        </a:solidFill>
                        <a:latin typeface="Cambria Math"/>
                        <a:ea typeface="ＭＳ Ｐゴシック" panose="020B0600070205080204" pitchFamily="34" charset="-128"/>
                      </a:rPr>
                      <m:t> 19=16</m:t>
                    </m:r>
                  </m:oMath>
                </a14:m>
                <a:endParaRPr lang="en-AU" altLang="en-US" sz="2400" dirty="0">
                  <a:solidFill>
                    <a:srgbClr val="C00000"/>
                  </a:solidFill>
                  <a:latin typeface="Courier New" panose="02070309020205020404" pitchFamily="49" charset="0"/>
                  <a:ea typeface="ＭＳ Ｐゴシック" panose="020B0600070205080204" pitchFamily="34" charset="-128"/>
                </a:endParaRPr>
              </a:p>
              <a:p>
                <a:pPr lvl="1" eaLnBrk="1" hangingPunct="1">
                  <a:lnSpc>
                    <a:spcPct val="90000"/>
                  </a:lnSpc>
                </a:pP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𝑉</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2</m:t>
                    </m:r>
                    <m:r>
                      <a:rPr lang="en-AU" altLang="en-US" sz="2400" i="1" dirty="0">
                        <a:solidFill>
                          <a:srgbClr val="C00000"/>
                        </a:solidFill>
                        <a:latin typeface="Cambria Math"/>
                        <a:ea typeface="ＭＳ Ｐゴシック" panose="020B0600070205080204" pitchFamily="34" charset="-128"/>
                      </a:rPr>
                      <m:t>=4</m:t>
                    </m:r>
                    <m:r>
                      <a:rPr lang="en-AU" altLang="en-US" sz="2400" i="1" baseline="30000" dirty="0">
                        <a:solidFill>
                          <a:srgbClr val="C00000"/>
                        </a:solidFill>
                        <a:latin typeface="Cambria Math"/>
                        <a:ea typeface="ＭＳ Ｐゴシック" panose="020B0600070205080204" pitchFamily="34" charset="-128"/>
                        <a:cs typeface="Courier New" panose="02070309020205020404" pitchFamily="49" charset="0"/>
                      </a:rPr>
                      <m:t>3</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∗3</m:t>
                    </m:r>
                    <m:r>
                      <a:rPr lang="en-AU" altLang="en-US" sz="2400" i="1" baseline="30000" dirty="0">
                        <a:solidFill>
                          <a:srgbClr val="C00000"/>
                        </a:solidFill>
                        <a:latin typeface="Cambria Math"/>
                        <a:ea typeface="ＭＳ Ｐゴシック" panose="020B0600070205080204" pitchFamily="34" charset="-128"/>
                        <a:cs typeface="Courier New" panose="02070309020205020404" pitchFamily="49" charset="0"/>
                      </a:rPr>
                      <m:t>4</m:t>
                    </m:r>
                    <m:r>
                      <a:rPr lang="en-AU" altLang="en-US" sz="2400" i="1" dirty="0">
                        <a:solidFill>
                          <a:srgbClr val="C00000"/>
                        </a:solidFill>
                        <a:latin typeface="Cambria Math"/>
                        <a:ea typeface="ＭＳ Ｐゴシック" panose="020B0600070205080204" pitchFamily="34" charset="-128"/>
                      </a:rPr>
                      <m:t>=5184=16 </m:t>
                    </m:r>
                    <m:r>
                      <a:rPr lang="en-AU" altLang="en-US" sz="2400" i="1" dirty="0">
                        <a:solidFill>
                          <a:srgbClr val="C00000"/>
                        </a:solidFill>
                        <a:latin typeface="Cambria Math"/>
                        <a:ea typeface="ＭＳ Ｐゴシック" panose="020B0600070205080204" pitchFamily="34" charset="-128"/>
                      </a:rPr>
                      <m:t>𝑚𝑜𝑑</m:t>
                    </m:r>
                    <m:r>
                      <a:rPr lang="en-AU" altLang="en-US" sz="2400" i="1" dirty="0">
                        <a:solidFill>
                          <a:srgbClr val="C00000"/>
                        </a:solidFill>
                        <a:latin typeface="Cambria Math"/>
                        <a:ea typeface="ＭＳ Ｐゴシック" panose="020B0600070205080204" pitchFamily="34" charset="-128"/>
                      </a:rPr>
                      <m:t> 19</m:t>
                    </m:r>
                  </m:oMath>
                </a14:m>
                <a:endParaRPr lang="en-AU" altLang="en-US" sz="2400" dirty="0">
                  <a:solidFill>
                    <a:srgbClr val="C00000"/>
                  </a:solidFill>
                  <a:ea typeface="ＭＳ Ｐゴシック" panose="020B0600070205080204" pitchFamily="34" charset="-128"/>
                </a:endParaRPr>
              </a:p>
              <a:p>
                <a:pPr lvl="1" eaLnBrk="1" hangingPunct="1">
                  <a:lnSpc>
                    <a:spcPct val="90000"/>
                  </a:lnSpc>
                </a:pPr>
                <a:r>
                  <a:rPr lang="en-AU" altLang="en-US" sz="2400" dirty="0">
                    <a:ea typeface="ＭＳ Ｐゴシック" panose="020B0600070205080204" pitchFamily="34" charset="-128"/>
                  </a:rPr>
                  <a:t>Since </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16</m:t>
                    </m:r>
                    <m:r>
                      <a:rPr lang="en-AU" altLang="en-US" sz="2400" i="1" dirty="0">
                        <a:solidFill>
                          <a:srgbClr val="C00000"/>
                        </a:solidFill>
                        <a:latin typeface="Cambria Math"/>
                        <a:ea typeface="ＭＳ Ｐゴシック" panose="020B0600070205080204" pitchFamily="34" charset="-128"/>
                      </a:rPr>
                      <m:t>=</m:t>
                    </m:r>
                    <m:r>
                      <a:rPr lang="en-IN" altLang="en-US" sz="2400" i="1" dirty="0">
                        <a:solidFill>
                          <a:srgbClr val="C00000"/>
                        </a:solidFill>
                        <a:latin typeface="Cambria Math"/>
                        <a:ea typeface="ＭＳ Ｐゴシック" panose="020B0600070205080204" pitchFamily="34" charset="-128"/>
                      </a:rPr>
                      <m:t>=</m:t>
                    </m:r>
                    <m:r>
                      <a:rPr lang="en-AU" altLang="en-US" sz="2400" i="1" dirty="0">
                        <a:solidFill>
                          <a:srgbClr val="C00000"/>
                        </a:solidFill>
                        <a:latin typeface="Cambria Math"/>
                        <a:ea typeface="ＭＳ Ｐゴシック" panose="020B0600070205080204" pitchFamily="34" charset="-128"/>
                        <a:cs typeface="Courier New" panose="02070309020205020404" pitchFamily="49" charset="0"/>
                      </a:rPr>
                      <m:t>16</m:t>
                    </m:r>
                    <m:r>
                      <a:rPr lang="en-AU" altLang="en-US" sz="2400" i="1" baseline="-25000" dirty="0">
                        <a:solidFill>
                          <a:srgbClr val="C00000"/>
                        </a:solidFill>
                        <a:latin typeface="Cambria Math"/>
                        <a:ea typeface="ＭＳ Ｐゴシック" panose="020B0600070205080204" pitchFamily="34" charset="-128"/>
                        <a:cs typeface="Courier New" panose="02070309020205020404" pitchFamily="49" charset="0"/>
                      </a:rPr>
                      <m:t> </m:t>
                    </m:r>
                  </m:oMath>
                </a14:m>
                <a:r>
                  <a:rPr lang="en-AU" altLang="en-US" sz="2400" dirty="0">
                    <a:ea typeface="ＭＳ Ｐゴシック" panose="020B0600070205080204" pitchFamily="34" charset="-128"/>
                  </a:rPr>
                  <a:t>signature is valid </a:t>
                </a:r>
              </a:p>
            </p:txBody>
          </p:sp>
        </mc:Choice>
        <mc:Fallback xmlns="">
          <p:sp>
            <p:nvSpPr>
              <p:cNvPr id="67587" name="Rectangle 3"/>
              <p:cNvSpPr>
                <a:spLocks noGrp="1" noRot="1" noChangeAspect="1" noMove="1" noResize="1" noEditPoints="1" noAdjustHandles="1" noChangeArrowheads="1" noChangeShapeType="1" noTextEdit="1"/>
              </p:cNvSpPr>
              <p:nvPr>
                <p:ph idx="1"/>
              </p:nvPr>
            </p:nvSpPr>
            <p:spPr>
              <a:blipFill>
                <a:blip r:embed="rId3"/>
                <a:stretch>
                  <a:fillRect l="-745" t="-1814"/>
                </a:stretch>
              </a:blipFill>
            </p:spPr>
            <p:txBody>
              <a:bodyPr/>
              <a:lstStyle/>
              <a:p>
                <a:r>
                  <a:rPr lang="en-US">
                    <a:noFill/>
                  </a:rPr>
                  <a:t> </a:t>
                </a:r>
              </a:p>
            </p:txBody>
          </p:sp>
        </mc:Fallback>
      </mc:AlternateContent>
    </p:spTree>
    <p:extLst>
      <p:ext uri="{BB962C8B-B14F-4D97-AF65-F5344CB8AC3E}">
        <p14:creationId xmlns:p14="http://schemas.microsoft.com/office/powerpoint/2010/main" val="262781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5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758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758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58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58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587">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7587">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5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AU" altLang="en-US">
                <a:ea typeface="ＭＳ Ｐゴシック" panose="020B0600070205080204" pitchFamily="34" charset="-128"/>
              </a:rPr>
              <a:t>Schnorr </a:t>
            </a:r>
            <a:r>
              <a:rPr lang="en-US" altLang="en-US">
                <a:ea typeface="ＭＳ Ｐゴシック" panose="020B0600070205080204" pitchFamily="34" charset="-128"/>
              </a:rPr>
              <a:t>Digital Signatures</a:t>
            </a:r>
            <a:endParaRPr lang="en-AU" altLang="en-US">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62467" name="Rectangle 3"/>
              <p:cNvSpPr>
                <a:spLocks noGrp="1" noChangeArrowheads="1"/>
              </p:cNvSpPr>
              <p:nvPr>
                <p:ph idx="1"/>
              </p:nvPr>
            </p:nvSpPr>
            <p:spPr/>
            <p:txBody>
              <a:bodyPr>
                <a:normAutofit/>
              </a:bodyPr>
              <a:lstStyle/>
              <a:p>
                <a:pPr marL="342000" indent="-342000">
                  <a:lnSpc>
                    <a:spcPct val="90000"/>
                  </a:lnSpc>
                </a:pPr>
                <a:r>
                  <a:rPr lang="en-AU" altLang="en-US" dirty="0">
                    <a:ea typeface="ＭＳ Ｐゴシック" panose="020B0600070205080204" pitchFamily="34" charset="-128"/>
                  </a:rPr>
                  <a:t>Also uses exponentiation in a finite, </a:t>
                </a:r>
                <a:r>
                  <a:rPr lang="en-AU" altLang="en-US" sz="2400" dirty="0">
                    <a:ea typeface="ＭＳ Ｐゴシック" panose="020B0600070205080204" pitchFamily="34" charset="-128"/>
                  </a:rPr>
                  <a:t>Security based on </a:t>
                </a:r>
                <a:r>
                  <a:rPr lang="en-AU" altLang="en-US" sz="2400" dirty="0">
                    <a:solidFill>
                      <a:srgbClr val="C00000"/>
                    </a:solidFill>
                    <a:ea typeface="ＭＳ Ｐゴシック" panose="020B0600070205080204" pitchFamily="34" charset="-128"/>
                  </a:rPr>
                  <a:t>discrete logarithms</a:t>
                </a:r>
                <a:r>
                  <a:rPr lang="en-AU" altLang="en-US" sz="2400" dirty="0">
                    <a:ea typeface="ＭＳ Ｐゴシック" panose="020B0600070205080204" pitchFamily="34" charset="-128"/>
                  </a:rPr>
                  <a:t>.</a:t>
                </a:r>
              </a:p>
              <a:p>
                <a:pPr marL="342000" indent="-342000">
                  <a:lnSpc>
                    <a:spcPct val="90000"/>
                  </a:lnSpc>
                </a:pPr>
                <a:r>
                  <a:rPr lang="en-US" altLang="en-US" dirty="0">
                    <a:ea typeface="ＭＳ Ｐゴシック" panose="020B0600070205080204" pitchFamily="34" charset="-128"/>
                  </a:rPr>
                  <a:t>Minimizes message dependent computation</a:t>
                </a:r>
              </a:p>
              <a:p>
                <a:pPr marL="742050" lvl="2" indent="-342000">
                  <a:lnSpc>
                    <a:spcPct val="90000"/>
                  </a:lnSpc>
                </a:pPr>
                <a:r>
                  <a:rPr lang="en-US" altLang="en-US" sz="2400" dirty="0">
                    <a:ea typeface="ＭＳ Ｐゴシック" panose="020B0600070205080204" pitchFamily="34" charset="-128"/>
                  </a:rPr>
                  <a:t>Multiplying a </a:t>
                </a:r>
                <a14:m>
                  <m:oMath xmlns:m="http://schemas.openxmlformats.org/officeDocument/2006/math">
                    <m:r>
                      <a:rPr lang="en-US" altLang="en-US" sz="2400" i="1" dirty="0" smtClean="0">
                        <a:solidFill>
                          <a:srgbClr val="C00000"/>
                        </a:solidFill>
                        <a:latin typeface="Cambria Math"/>
                        <a:ea typeface="ＭＳ Ｐゴシック" panose="020B0600070205080204" pitchFamily="34" charset="-128"/>
                      </a:rPr>
                      <m:t>2</m:t>
                    </m:r>
                    <m:r>
                      <a:rPr lang="en-US" altLang="en-US" sz="2400" i="1" dirty="0" smtClean="0">
                        <a:solidFill>
                          <a:srgbClr val="C00000"/>
                        </a:solidFill>
                        <a:latin typeface="Cambria Math"/>
                        <a:ea typeface="ＭＳ Ｐゴシック" panose="020B0600070205080204" pitchFamily="34" charset="-128"/>
                      </a:rPr>
                      <m:t>𝑛</m:t>
                    </m:r>
                    <m:r>
                      <a:rPr lang="en-IN" altLang="en-US" sz="2400" i="1" dirty="0">
                        <a:solidFill>
                          <a:srgbClr val="C00000"/>
                        </a:solidFill>
                        <a:latin typeface="Cambria Math"/>
                        <a:ea typeface="ＭＳ Ｐゴシック" panose="020B0600070205080204" pitchFamily="34" charset="-128"/>
                      </a:rPr>
                      <m:t> </m:t>
                    </m:r>
                    <m:r>
                      <a:rPr lang="en-US" altLang="en-US" sz="2400" i="1" dirty="0">
                        <a:solidFill>
                          <a:srgbClr val="C00000"/>
                        </a:solidFill>
                        <a:latin typeface="Cambria Math"/>
                        <a:ea typeface="ＭＳ Ｐゴシック" panose="020B0600070205080204" pitchFamily="34" charset="-128"/>
                      </a:rPr>
                      <m:t>𝑏𝑖𝑡</m:t>
                    </m:r>
                  </m:oMath>
                </a14:m>
                <a:r>
                  <a:rPr lang="en-US" altLang="en-US" sz="2400" i="1" dirty="0">
                    <a:solidFill>
                      <a:srgbClr val="C00000"/>
                    </a:solidFill>
                    <a:ea typeface="ＭＳ Ｐゴシック" panose="020B0600070205080204" pitchFamily="34" charset="-128"/>
                  </a:rPr>
                  <a:t> </a:t>
                </a:r>
                <a:r>
                  <a:rPr lang="en-US" altLang="en-US" sz="2400" dirty="0">
                    <a:ea typeface="ＭＳ Ｐゴシック" panose="020B0600070205080204" pitchFamily="34" charset="-128"/>
                  </a:rPr>
                  <a:t>integer with an </a:t>
                </a:r>
                <a14:m>
                  <m:oMath xmlns:m="http://schemas.openxmlformats.org/officeDocument/2006/math">
                    <m:r>
                      <a:rPr lang="en-US" altLang="en-US" sz="2400" i="1" dirty="0" smtClean="0">
                        <a:solidFill>
                          <a:srgbClr val="C00000"/>
                        </a:solidFill>
                        <a:latin typeface="Cambria Math"/>
                        <a:ea typeface="ＭＳ Ｐゴシック" panose="020B0600070205080204" pitchFamily="34" charset="-128"/>
                      </a:rPr>
                      <m:t>𝑛</m:t>
                    </m:r>
                    <m:r>
                      <a:rPr lang="en-IN" altLang="en-US" sz="2400" i="1" dirty="0">
                        <a:solidFill>
                          <a:srgbClr val="C00000"/>
                        </a:solidFill>
                        <a:latin typeface="Cambria Math"/>
                        <a:ea typeface="ＭＳ Ｐゴシック" panose="020B0600070205080204" pitchFamily="34" charset="-128"/>
                      </a:rPr>
                      <m:t> </m:t>
                    </m:r>
                    <m:r>
                      <a:rPr lang="en-US" altLang="en-US" sz="2400" i="1" dirty="0">
                        <a:solidFill>
                          <a:srgbClr val="C00000"/>
                        </a:solidFill>
                        <a:latin typeface="Cambria Math"/>
                        <a:ea typeface="ＭＳ Ｐゴシック" panose="020B0600070205080204" pitchFamily="34" charset="-128"/>
                      </a:rPr>
                      <m:t>𝑏𝑖𝑡</m:t>
                    </m:r>
                  </m:oMath>
                </a14:m>
                <a:r>
                  <a:rPr lang="en-US" altLang="en-US" sz="2400" i="1" dirty="0">
                    <a:solidFill>
                      <a:srgbClr val="C00000"/>
                    </a:solidFill>
                    <a:ea typeface="ＭＳ Ｐゴシック" panose="020B0600070205080204" pitchFamily="34" charset="-128"/>
                  </a:rPr>
                  <a:t> </a:t>
                </a:r>
                <a:r>
                  <a:rPr lang="en-US" altLang="en-US" sz="2400" dirty="0">
                    <a:ea typeface="ＭＳ Ｐゴシック" panose="020B0600070205080204" pitchFamily="34" charset="-128"/>
                  </a:rPr>
                  <a:t>integer</a:t>
                </a:r>
              </a:p>
              <a:p>
                <a:pPr marL="342000" indent="-342000">
                  <a:lnSpc>
                    <a:spcPct val="90000"/>
                  </a:lnSpc>
                </a:pPr>
                <a:r>
                  <a:rPr lang="en-US" altLang="en-US" dirty="0">
                    <a:ea typeface="ＭＳ Ｐゴシック" panose="020B0600070205080204" pitchFamily="34" charset="-128"/>
                  </a:rPr>
                  <a:t>Main work can be done in idle time.</a:t>
                </a:r>
                <a:endParaRPr lang="en-AU" altLang="en-US" dirty="0">
                  <a:ea typeface="ＭＳ Ｐゴシック" panose="020B0600070205080204" pitchFamily="34" charset="-128"/>
                </a:endParaRPr>
              </a:p>
              <a:p>
                <a:pPr marL="342000" indent="-342000"/>
                <a:r>
                  <a:rPr lang="en-US" altLang="en-US" dirty="0">
                    <a:ea typeface="ＭＳ Ｐゴシック" panose="020B0600070205080204" pitchFamily="34" charset="-128"/>
                  </a:rPr>
                  <a:t>Have using a prime modulus </a:t>
                </a:r>
                <a14:m>
                  <m:oMath xmlns:m="http://schemas.openxmlformats.org/officeDocument/2006/math">
                    <m:r>
                      <a:rPr lang="en-US" altLang="en-US" i="1" dirty="0" smtClean="0">
                        <a:solidFill>
                          <a:srgbClr val="C00000"/>
                        </a:solidFill>
                        <a:latin typeface="Cambria Math"/>
                        <a:ea typeface="ＭＳ Ｐゴシック" panose="020B0600070205080204" pitchFamily="34" charset="-128"/>
                        <a:cs typeface="Courier New" panose="02070309020205020404" pitchFamily="49" charset="0"/>
                      </a:rPr>
                      <m:t>𝑝</m:t>
                    </m:r>
                  </m:oMath>
                </a14:m>
                <a:r>
                  <a:rPr lang="en-US" altLang="en-US" i="1" dirty="0">
                    <a:ea typeface="ＭＳ Ｐゴシック" panose="020B0600070205080204" pitchFamily="34" charset="-128"/>
                  </a:rPr>
                  <a:t> </a:t>
                </a:r>
                <a:endParaRPr lang="en-US" altLang="en-US" dirty="0">
                  <a:ea typeface="ＭＳ Ｐゴシック" panose="020B0600070205080204" pitchFamily="34" charset="-128"/>
                </a:endParaRPr>
              </a:p>
              <a:p>
                <a:pPr marL="742050" lvl="2" indent="-342000"/>
                <a14:m>
                  <m:oMath xmlns:m="http://schemas.openxmlformats.org/officeDocument/2006/math">
                    <m:r>
                      <a:rPr lang="en-IN" altLang="en-US" sz="2400" i="1" smtClean="0">
                        <a:solidFill>
                          <a:srgbClr val="C00000"/>
                        </a:solidFill>
                        <a:latin typeface="Cambria Math"/>
                        <a:ea typeface="ＭＳ Ｐゴシック" panose="020B0600070205080204" pitchFamily="34" charset="-128"/>
                      </a:rPr>
                      <m:t>𝑝</m:t>
                    </m:r>
                    <m:r>
                      <a:rPr lang="en-IN" altLang="en-US" sz="2400" i="1" smtClean="0">
                        <a:solidFill>
                          <a:srgbClr val="C00000"/>
                        </a:solidFill>
                        <a:latin typeface="Cambria Math"/>
                        <a:ea typeface="ＭＳ Ｐゴシック" panose="020B0600070205080204" pitchFamily="34" charset="-128"/>
                      </a:rPr>
                      <m:t>−1</m:t>
                    </m:r>
                  </m:oMath>
                </a14:m>
                <a:r>
                  <a:rPr lang="en-US" altLang="en-US" sz="2400" dirty="0">
                    <a:ea typeface="ＭＳ Ｐゴシック" panose="020B0600070205080204" pitchFamily="34" charset="-128"/>
                  </a:rPr>
                  <a:t> has a prime factor </a:t>
                </a:r>
                <a14:m>
                  <m:oMath xmlns:m="http://schemas.openxmlformats.org/officeDocument/2006/math">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𝑞</m:t>
                    </m:r>
                  </m:oMath>
                </a14:m>
                <a:r>
                  <a:rPr lang="en-US" altLang="en-US" sz="2400" i="1" dirty="0">
                    <a:ea typeface="ＭＳ Ｐゴシック" panose="020B0600070205080204" pitchFamily="34" charset="-128"/>
                  </a:rPr>
                  <a:t> </a:t>
                </a:r>
                <a:r>
                  <a:rPr lang="en-US" altLang="en-US" sz="2400" dirty="0">
                    <a:ea typeface="ＭＳ Ｐゴシック" panose="020B0600070205080204" pitchFamily="34" charset="-128"/>
                  </a:rPr>
                  <a:t>of appropriate size</a:t>
                </a:r>
              </a:p>
              <a:p>
                <a:pPr marL="742050" lvl="2" indent="-342000"/>
                <a:r>
                  <a:rPr lang="en-US" altLang="en-US" sz="2400" dirty="0">
                    <a:ea typeface="ＭＳ Ｐゴシック" panose="020B0600070205080204" pitchFamily="34" charset="-128"/>
                  </a:rPr>
                  <a:t>Typically</a:t>
                </a:r>
                <a:r>
                  <a:rPr lang="en-US" altLang="en-US" sz="2400" i="1" dirty="0">
                    <a:ea typeface="ＭＳ Ｐゴシック" panose="020B0600070205080204" pitchFamily="34" charset="-128"/>
                  </a:rPr>
                  <a:t> </a:t>
                </a:r>
                <a14:m>
                  <m:oMath xmlns:m="http://schemas.openxmlformats.org/officeDocument/2006/math">
                    <m:r>
                      <a:rPr lang="en-IN" altLang="en-US" sz="2400" i="1" smtClean="0">
                        <a:solidFill>
                          <a:srgbClr val="C00000"/>
                        </a:solidFill>
                        <a:latin typeface="Cambria Math"/>
                        <a:ea typeface="ＭＳ Ｐゴシック" panose="020B0600070205080204" pitchFamily="34" charset="-128"/>
                      </a:rPr>
                      <m:t>𝑝</m:t>
                    </m:r>
                  </m:oMath>
                </a14:m>
                <a:r>
                  <a:rPr lang="en-US" altLang="en-US" sz="2400" i="1" dirty="0">
                    <a:solidFill>
                      <a:srgbClr val="C00000"/>
                    </a:solidFill>
                    <a:ea typeface="ＭＳ Ｐゴシック" panose="020B0600070205080204" pitchFamily="34" charset="-128"/>
                  </a:rPr>
                  <a:t> </a:t>
                </a:r>
                <a:r>
                  <a:rPr lang="en-US" altLang="en-US" sz="2400" dirty="0">
                    <a:solidFill>
                      <a:srgbClr val="C00000"/>
                    </a:solidFill>
                    <a:ea typeface="ＭＳ Ｐゴシック" panose="020B0600070205080204" pitchFamily="34" charset="-128"/>
                  </a:rPr>
                  <a:t>is</a:t>
                </a:r>
                <a:r>
                  <a:rPr lang="en-US" altLang="en-US" sz="2400" i="1" dirty="0">
                    <a:solidFill>
                      <a:srgbClr val="C00000"/>
                    </a:solidFill>
                    <a:ea typeface="ＭＳ Ｐゴシック" panose="020B0600070205080204" pitchFamily="34" charset="-128"/>
                  </a:rPr>
                  <a:t> </a:t>
                </a:r>
                <a:r>
                  <a:rPr lang="en-US" altLang="en-US" sz="2400" dirty="0">
                    <a:solidFill>
                      <a:srgbClr val="C00000"/>
                    </a:solidFill>
                    <a:ea typeface="ＭＳ Ｐゴシック" panose="020B0600070205080204" pitchFamily="34" charset="-128"/>
                  </a:rPr>
                  <a:t>1024-bit </a:t>
                </a:r>
                <a:r>
                  <a:rPr lang="en-US" altLang="en-US" sz="2400" dirty="0">
                    <a:ea typeface="ＭＳ Ｐゴシック" panose="020B0600070205080204" pitchFamily="34" charset="-128"/>
                  </a:rPr>
                  <a:t>and </a:t>
                </a:r>
                <a14:m>
                  <m:oMath xmlns:m="http://schemas.openxmlformats.org/officeDocument/2006/math">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𝑞</m:t>
                    </m:r>
                  </m:oMath>
                </a14:m>
                <a:r>
                  <a:rPr lang="en-US" altLang="en-US" sz="2400" dirty="0">
                    <a:solidFill>
                      <a:srgbClr val="C00000"/>
                    </a:solidFill>
                    <a:ea typeface="ＭＳ Ｐゴシック" panose="020B0600070205080204" pitchFamily="34" charset="-128"/>
                  </a:rPr>
                  <a:t> is 160-bit </a:t>
                </a:r>
                <a:r>
                  <a:rPr lang="en-US" altLang="en-US" sz="2400" dirty="0">
                    <a:ea typeface="ＭＳ Ｐゴシック" panose="020B0600070205080204" pitchFamily="34" charset="-128"/>
                  </a:rPr>
                  <a:t>numbers</a:t>
                </a:r>
              </a:p>
            </p:txBody>
          </p:sp>
        </mc:Choice>
        <mc:Fallback xmlns="">
          <p:sp>
            <p:nvSpPr>
              <p:cNvPr id="62467" name="Rectangle 3"/>
              <p:cNvSpPr>
                <a:spLocks noGrp="1" noRot="1" noChangeAspect="1" noMove="1" noResize="1" noEditPoints="1" noAdjustHandles="1" noChangeArrowheads="1" noChangeShapeType="1" noTextEdit="1"/>
              </p:cNvSpPr>
              <p:nvPr>
                <p:ph idx="1"/>
              </p:nvPr>
            </p:nvSpPr>
            <p:spPr>
              <a:blipFill>
                <a:blip r:embed="rId3"/>
                <a:stretch>
                  <a:fillRect l="-745" t="-1814"/>
                </a:stretch>
              </a:blipFill>
            </p:spPr>
            <p:txBody>
              <a:bodyPr/>
              <a:lstStyle/>
              <a:p>
                <a:r>
                  <a:rPr lang="en-US">
                    <a:noFill/>
                  </a:rPr>
                  <a:t> </a:t>
                </a:r>
              </a:p>
            </p:txBody>
          </p:sp>
        </mc:Fallback>
      </mc:AlternateContent>
    </p:spTree>
    <p:extLst>
      <p:ext uri="{BB962C8B-B14F-4D97-AF65-F5344CB8AC3E}">
        <p14:creationId xmlns:p14="http://schemas.microsoft.com/office/powerpoint/2010/main" val="254853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4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4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AU" altLang="en-US">
                <a:ea typeface="ＭＳ Ｐゴシック" panose="020B0600070205080204" pitchFamily="34" charset="-128"/>
              </a:rPr>
              <a:t>Schnorr </a:t>
            </a:r>
            <a:r>
              <a:rPr lang="en-US" altLang="en-US">
                <a:ea typeface="ＭＳ Ｐゴシック" panose="020B0600070205080204" pitchFamily="34" charset="-128"/>
              </a:rPr>
              <a:t>Key Setup</a:t>
            </a:r>
            <a:endParaRPr lang="en-AU" altLang="en-US">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62467" name="Rectangle 3"/>
              <p:cNvSpPr>
                <a:spLocks noGrp="1" noChangeArrowheads="1"/>
              </p:cNvSpPr>
              <p:nvPr>
                <p:ph idx="1"/>
              </p:nvPr>
            </p:nvSpPr>
            <p:spPr/>
            <p:txBody>
              <a:bodyPr>
                <a:normAutofit/>
              </a:bodyPr>
              <a:lstStyle/>
              <a:p>
                <a:pPr marL="342000" indent="-342000"/>
                <a:r>
                  <a:rPr lang="en-US" altLang="en-US" dirty="0">
                    <a:ea typeface="ＭＳ Ｐゴシック" panose="020B0600070205080204" pitchFamily="34" charset="-128"/>
                  </a:rPr>
                  <a:t>Choose suitable primes </a:t>
                </a:r>
                <a14:m>
                  <m:oMath xmlns:m="http://schemas.openxmlformats.org/officeDocument/2006/math">
                    <m:r>
                      <a:rPr lang="en-US" altLang="en-US" i="1" dirty="0" smtClean="0">
                        <a:solidFill>
                          <a:srgbClr val="C00000"/>
                        </a:solidFill>
                        <a:latin typeface="Cambria Math"/>
                        <a:ea typeface="ＭＳ Ｐゴシック" panose="020B0600070205080204" pitchFamily="34" charset="-128"/>
                        <a:cs typeface="Courier New" panose="02070309020205020404" pitchFamily="49" charset="0"/>
                      </a:rPr>
                      <m:t>𝑝</m:t>
                    </m:r>
                    <m:r>
                      <a:rPr lang="en-IN" altLang="en-US" b="0" i="1" dirty="0" smtClean="0">
                        <a:solidFill>
                          <a:srgbClr val="C00000"/>
                        </a:solidFill>
                        <a:latin typeface="Cambria Math"/>
                        <a:ea typeface="ＭＳ Ｐゴシック" panose="020B0600070205080204" pitchFamily="34" charset="-128"/>
                        <a:cs typeface="Courier New" panose="02070309020205020404" pitchFamily="49" charset="0"/>
                      </a:rPr>
                      <m:t> </m:t>
                    </m:r>
                    <m:r>
                      <a:rPr lang="en-IN" altLang="en-US" b="0" i="1" dirty="0" smtClean="0">
                        <a:solidFill>
                          <a:srgbClr val="C00000"/>
                        </a:solidFill>
                        <a:latin typeface="Cambria Math"/>
                        <a:ea typeface="ＭＳ Ｐゴシック" panose="020B0600070205080204" pitchFamily="34" charset="-128"/>
                        <a:cs typeface="Courier New" panose="02070309020205020404" pitchFamily="49" charset="0"/>
                      </a:rPr>
                      <m:t>𝑎𝑛𝑑</m:t>
                    </m:r>
                    <m:r>
                      <a:rPr lang="en-IN" altLang="en-US" b="0" i="1" dirty="0" smtClean="0">
                        <a:solidFill>
                          <a:srgbClr val="C00000"/>
                        </a:solidFill>
                        <a:latin typeface="Cambria Math"/>
                        <a:ea typeface="ＭＳ Ｐゴシック" panose="020B0600070205080204" pitchFamily="34" charset="-128"/>
                        <a:cs typeface="Courier New" panose="02070309020205020404" pitchFamily="49" charset="0"/>
                      </a:rPr>
                      <m:t> </m:t>
                    </m:r>
                    <m:r>
                      <a:rPr lang="en-US" altLang="en-US" i="1" dirty="0" smtClean="0">
                        <a:solidFill>
                          <a:srgbClr val="C00000"/>
                        </a:solidFill>
                        <a:latin typeface="Cambria Math"/>
                        <a:ea typeface="ＭＳ Ｐゴシック" panose="020B0600070205080204" pitchFamily="34" charset="-128"/>
                        <a:cs typeface="Courier New" panose="02070309020205020404" pitchFamily="49" charset="0"/>
                      </a:rPr>
                      <m:t>𝑞</m:t>
                    </m:r>
                  </m:oMath>
                </a14:m>
                <a:endParaRPr lang="en-US" altLang="en-US" dirty="0">
                  <a:solidFill>
                    <a:srgbClr val="FF0000"/>
                  </a:solidFill>
                  <a:latin typeface="Courier New" panose="02070309020205020404" pitchFamily="49" charset="0"/>
                  <a:ea typeface="ＭＳ Ｐゴシック" panose="020B0600070205080204" pitchFamily="34" charset="-128"/>
                  <a:cs typeface="Courier New" panose="02070309020205020404" pitchFamily="49" charset="0"/>
                </a:endParaRPr>
              </a:p>
              <a:p>
                <a:pPr marL="342000" indent="-342000"/>
                <a:r>
                  <a:rPr lang="en-US" altLang="en-US" dirty="0">
                    <a:ea typeface="ＭＳ Ｐゴシック" panose="020B0600070205080204" pitchFamily="34" charset="-128"/>
                  </a:rPr>
                  <a:t>choose </a:t>
                </a:r>
                <a14:m>
                  <m:oMath xmlns:m="http://schemas.openxmlformats.org/officeDocument/2006/math">
                    <m:r>
                      <a:rPr lang="en-US" altLang="en-US" i="1" dirty="0" smtClean="0">
                        <a:solidFill>
                          <a:srgbClr val="C00000"/>
                        </a:solidFill>
                        <a:latin typeface="Cambria Math"/>
                        <a:ea typeface="ＭＳ Ｐゴシック" panose="020B0600070205080204" pitchFamily="34" charset="-128"/>
                        <a:cs typeface="Courier New" panose="02070309020205020404" pitchFamily="49" charset="0"/>
                      </a:rPr>
                      <m:t>𝑎</m:t>
                    </m:r>
                  </m:oMath>
                </a14:m>
                <a:r>
                  <a:rPr lang="en-US" altLang="en-US" i="1" dirty="0">
                    <a:ea typeface="ＭＳ Ｐゴシック" panose="020B0600070205080204" pitchFamily="34" charset="-128"/>
                  </a:rPr>
                  <a:t> </a:t>
                </a:r>
                <a:r>
                  <a:rPr lang="en-US" altLang="en-US" dirty="0">
                    <a:ea typeface="ＭＳ Ｐゴシック" panose="020B0600070205080204" pitchFamily="34" charset="-128"/>
                  </a:rPr>
                  <a:t>such that </a:t>
                </a:r>
                <a14:m>
                  <m:oMath xmlns:m="http://schemas.openxmlformats.org/officeDocument/2006/math">
                    <m:r>
                      <a:rPr lang="el-GR" altLang="en-US" i="1" dirty="0" smtClean="0">
                        <a:solidFill>
                          <a:srgbClr val="C00000"/>
                        </a:solidFill>
                        <a:latin typeface="Cambria Math"/>
                        <a:ea typeface="ＭＳ Ｐゴシック" panose="020B0600070205080204" pitchFamily="34" charset="-128"/>
                        <a:cs typeface="Arial" panose="020B0604020202020204" pitchFamily="34" charset="0"/>
                      </a:rPr>
                      <m:t>𝑎</m:t>
                    </m:r>
                    <m:r>
                      <a:rPr lang="en-AU" altLang="en-US" i="1" baseline="60000" dirty="0" smtClean="0">
                        <a:solidFill>
                          <a:srgbClr val="C00000"/>
                        </a:solidFill>
                        <a:latin typeface="Cambria Math"/>
                        <a:ea typeface="ＭＳ Ｐゴシック" panose="020B0600070205080204" pitchFamily="34" charset="-128"/>
                      </a:rPr>
                      <m:t>𝑞</m:t>
                    </m:r>
                    <m:r>
                      <a:rPr lang="en-AU" altLang="en-US" i="1" dirty="0" smtClean="0">
                        <a:solidFill>
                          <a:srgbClr val="C00000"/>
                        </a:solidFill>
                        <a:latin typeface="Cambria Math"/>
                        <a:ea typeface="ＭＳ Ｐゴシック" panose="020B0600070205080204" pitchFamily="34" charset="-128"/>
                      </a:rPr>
                      <m:t>=1</m:t>
                    </m:r>
                    <m:r>
                      <a:rPr lang="en-IN" altLang="en-US" b="0" i="1" dirty="0" smtClean="0">
                        <a:solidFill>
                          <a:srgbClr val="C00000"/>
                        </a:solidFill>
                        <a:latin typeface="Cambria Math"/>
                        <a:ea typeface="ＭＳ Ｐゴシック" panose="020B0600070205080204" pitchFamily="34" charset="-128"/>
                      </a:rPr>
                      <m:t> </m:t>
                    </m:r>
                    <m:r>
                      <a:rPr lang="en-AU" altLang="en-US" i="1" dirty="0" smtClean="0">
                        <a:solidFill>
                          <a:srgbClr val="C00000"/>
                        </a:solidFill>
                        <a:latin typeface="Cambria Math"/>
                        <a:ea typeface="ＭＳ Ｐゴシック" panose="020B0600070205080204" pitchFamily="34" charset="-128"/>
                      </a:rPr>
                      <m:t>𝑚𝑜𝑑</m:t>
                    </m:r>
                    <m:r>
                      <a:rPr lang="en-IN" altLang="en-US" b="0" i="1" dirty="0" smtClean="0">
                        <a:solidFill>
                          <a:srgbClr val="C00000"/>
                        </a:solidFill>
                        <a:latin typeface="Cambria Math"/>
                        <a:ea typeface="ＭＳ Ｐゴシック" panose="020B0600070205080204" pitchFamily="34" charset="-128"/>
                      </a:rPr>
                      <m:t> </m:t>
                    </m:r>
                    <m:r>
                      <a:rPr lang="en-AU" altLang="en-US" i="1" dirty="0" smtClean="0">
                        <a:solidFill>
                          <a:srgbClr val="C00000"/>
                        </a:solidFill>
                        <a:latin typeface="Cambria Math"/>
                        <a:ea typeface="ＭＳ Ｐゴシック" panose="020B0600070205080204" pitchFamily="34" charset="-128"/>
                      </a:rPr>
                      <m:t>𝑝</m:t>
                    </m:r>
                  </m:oMath>
                </a14:m>
                <a:endParaRPr lang="en-US" altLang="en-US" dirty="0">
                  <a:solidFill>
                    <a:srgbClr val="C00000"/>
                  </a:solidFill>
                  <a:ea typeface="ＭＳ Ｐゴシック" panose="020B0600070205080204" pitchFamily="34" charset="-128"/>
                </a:endParaRPr>
              </a:p>
              <a:p>
                <a:pPr marL="342000" indent="-342000"/>
                <a14:m>
                  <m:oMath xmlns:m="http://schemas.openxmlformats.org/officeDocument/2006/math">
                    <m:r>
                      <a:rPr lang="en-US" altLang="en-US" i="1" dirty="0" smtClean="0">
                        <a:solidFill>
                          <a:srgbClr val="C00000"/>
                        </a:solidFill>
                        <a:latin typeface="Cambria Math"/>
                        <a:ea typeface="ＭＳ Ｐゴシック" panose="020B0600070205080204" pitchFamily="34" charset="-128"/>
                        <a:cs typeface="Courier New" panose="02070309020205020404" pitchFamily="49" charset="0"/>
                      </a:rPr>
                      <m:t>(</m:t>
                    </m:r>
                    <m:r>
                      <a:rPr lang="en-US" altLang="en-US" i="1" dirty="0" err="1" smtClean="0">
                        <a:solidFill>
                          <a:srgbClr val="C00000"/>
                        </a:solidFill>
                        <a:latin typeface="Cambria Math"/>
                        <a:ea typeface="ＭＳ Ｐゴシック" panose="020B0600070205080204" pitchFamily="34" charset="-128"/>
                        <a:cs typeface="Courier New" panose="02070309020205020404" pitchFamily="49" charset="0"/>
                      </a:rPr>
                      <m:t>𝑎</m:t>
                    </m:r>
                    <m:r>
                      <a:rPr lang="en-US" altLang="en-US" i="1" dirty="0" err="1" smtClean="0">
                        <a:solidFill>
                          <a:srgbClr val="C00000"/>
                        </a:solidFill>
                        <a:latin typeface="Cambria Math"/>
                        <a:ea typeface="ＭＳ Ｐゴシック" panose="020B0600070205080204" pitchFamily="34" charset="-128"/>
                        <a:cs typeface="Courier New" panose="02070309020205020404" pitchFamily="49" charset="0"/>
                      </a:rPr>
                      <m:t>,  </m:t>
                    </m:r>
                    <m:r>
                      <a:rPr lang="en-US" altLang="en-US" i="1" dirty="0" err="1" smtClean="0">
                        <a:solidFill>
                          <a:srgbClr val="C00000"/>
                        </a:solidFill>
                        <a:latin typeface="Cambria Math"/>
                        <a:ea typeface="ＭＳ Ｐゴシック" panose="020B0600070205080204" pitchFamily="34" charset="-128"/>
                        <a:cs typeface="Courier New" panose="02070309020205020404" pitchFamily="49" charset="0"/>
                      </a:rPr>
                      <m:t>𝑝</m:t>
                    </m:r>
                    <m:r>
                      <a:rPr lang="en-US" altLang="en-US" i="1" dirty="0" err="1" smtClean="0">
                        <a:solidFill>
                          <a:srgbClr val="C00000"/>
                        </a:solidFill>
                        <a:latin typeface="Cambria Math"/>
                        <a:ea typeface="ＭＳ Ｐゴシック" panose="020B0600070205080204" pitchFamily="34" charset="-128"/>
                        <a:cs typeface="Courier New" panose="02070309020205020404" pitchFamily="49" charset="0"/>
                      </a:rPr>
                      <m:t>,  </m:t>
                    </m:r>
                    <m:r>
                      <a:rPr lang="en-US" altLang="en-US" i="1" dirty="0" err="1" smtClean="0">
                        <a:solidFill>
                          <a:srgbClr val="C00000"/>
                        </a:solidFill>
                        <a:latin typeface="Cambria Math"/>
                        <a:ea typeface="ＭＳ Ｐゴシック" panose="020B0600070205080204" pitchFamily="34" charset="-128"/>
                        <a:cs typeface="Courier New" panose="02070309020205020404" pitchFamily="49" charset="0"/>
                      </a:rPr>
                      <m:t>𝑞</m:t>
                    </m:r>
                    <m:r>
                      <a:rPr lang="en-US" altLang="en-US" i="1" dirty="0" smtClean="0">
                        <a:solidFill>
                          <a:srgbClr val="C00000"/>
                        </a:solidFill>
                        <a:latin typeface="Cambria Math"/>
                        <a:ea typeface="ＭＳ Ｐゴシック" panose="020B0600070205080204" pitchFamily="34" charset="-128"/>
                        <a:cs typeface="Courier New" panose="02070309020205020404" pitchFamily="49" charset="0"/>
                      </a:rPr>
                      <m:t>)</m:t>
                    </m:r>
                  </m:oMath>
                </a14:m>
                <a:r>
                  <a:rPr lang="en-US" altLang="en-US" dirty="0">
                    <a:solidFill>
                      <a:srgbClr val="C00000"/>
                    </a:solidFill>
                    <a:ea typeface="ＭＳ Ｐゴシック" panose="020B0600070205080204" pitchFamily="34" charset="-128"/>
                  </a:rPr>
                  <a:t> </a:t>
                </a:r>
                <a:r>
                  <a:rPr lang="en-US" altLang="en-US" dirty="0">
                    <a:ea typeface="ＭＳ Ｐゴシック" panose="020B0600070205080204" pitchFamily="34" charset="-128"/>
                  </a:rPr>
                  <a:t>are global parameters for all</a:t>
                </a:r>
              </a:p>
              <a:p>
                <a:pPr marL="342000" indent="-342000"/>
                <a:r>
                  <a:rPr lang="en-US" altLang="en-US" dirty="0">
                    <a:ea typeface="ＭＳ Ｐゴシック" panose="020B0600070205080204" pitchFamily="34" charset="-128"/>
                  </a:rPr>
                  <a:t>Each user generates a key</a:t>
                </a:r>
              </a:p>
              <a:p>
                <a:pPr marL="742050" lvl="2" indent="-342000"/>
                <a:r>
                  <a:rPr lang="en-AU" altLang="en-US" sz="2400" dirty="0">
                    <a:ea typeface="ＭＳ Ｐゴシック" panose="020B0600070205080204" pitchFamily="34" charset="-128"/>
                  </a:rPr>
                  <a:t>Chooses a secret key (number): </a:t>
                </a:r>
                <a14:m>
                  <m:oMath xmlns:m="http://schemas.openxmlformats.org/officeDocument/2006/math">
                    <m:r>
                      <a:rPr lang="en-AU" altLang="en-US" sz="2400" i="1" dirty="0" smtClean="0">
                        <a:solidFill>
                          <a:srgbClr val="C00000"/>
                        </a:solidFill>
                        <a:latin typeface="Cambria Math"/>
                        <a:ea typeface="ＭＳ Ｐゴシック" panose="020B0600070205080204" pitchFamily="34" charset="-128"/>
                        <a:cs typeface="Courier New" panose="02070309020205020404" pitchFamily="49" charset="0"/>
                      </a:rPr>
                      <m:t>0&lt;</m:t>
                    </m:r>
                    <m:sSub>
                      <m:sSubPr>
                        <m:ctrlPr>
                          <a:rPr lang="en-AU" altLang="en-US" sz="2400" i="1" dirty="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bPr>
                      <m:e>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𝑆</m:t>
                        </m:r>
                      </m:e>
                      <m:sub>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𝐴</m:t>
                        </m:r>
                      </m:sub>
                    </m:sSub>
                    <m:r>
                      <a:rPr lang="en-AU" altLang="en-US" sz="2400" i="1" dirty="0">
                        <a:solidFill>
                          <a:srgbClr val="C00000"/>
                        </a:solidFill>
                        <a:latin typeface="Cambria Math"/>
                        <a:ea typeface="ＭＳ Ｐゴシック" panose="020B0600070205080204" pitchFamily="34" charset="-128"/>
                      </a:rPr>
                      <m:t>&lt; </m:t>
                    </m:r>
                    <m:r>
                      <a:rPr lang="en-AU" altLang="en-US" sz="2400" i="1" dirty="0">
                        <a:solidFill>
                          <a:srgbClr val="C00000"/>
                        </a:solidFill>
                        <a:latin typeface="Cambria Math"/>
                        <a:ea typeface="ＭＳ Ｐゴシック" panose="020B0600070205080204" pitchFamily="34" charset="-128"/>
                      </a:rPr>
                      <m:t>𝑞</m:t>
                    </m:r>
                  </m:oMath>
                </a14:m>
                <a:r>
                  <a:rPr lang="en-AU" altLang="en-US" sz="2400" dirty="0">
                    <a:solidFill>
                      <a:srgbClr val="C00000"/>
                    </a:solidFill>
                    <a:ea typeface="ＭＳ Ｐゴシック" panose="020B0600070205080204" pitchFamily="34" charset="-128"/>
                  </a:rPr>
                  <a:t> </a:t>
                </a:r>
                <a:endParaRPr lang="en-AU" altLang="en-US" sz="2400" dirty="0">
                  <a:solidFill>
                    <a:srgbClr val="FF0000"/>
                  </a:solidFill>
                  <a:ea typeface="ＭＳ Ｐゴシック" panose="020B0600070205080204" pitchFamily="34" charset="-128"/>
                </a:endParaRPr>
              </a:p>
              <a:p>
                <a:pPr marL="742050" lvl="2" indent="-342000"/>
                <a:r>
                  <a:rPr lang="en-AU" altLang="en-US" sz="2400" dirty="0">
                    <a:ea typeface="ＭＳ Ｐゴシック" panose="020B0600070205080204" pitchFamily="34" charset="-128"/>
                  </a:rPr>
                  <a:t>Compute their public key: </a:t>
                </a:r>
                <a14:m>
                  <m:oMath xmlns:m="http://schemas.openxmlformats.org/officeDocument/2006/math">
                    <m:sSub>
                      <m:sSubPr>
                        <m:ctrlPr>
                          <a:rPr lang="en-IN" altLang="en-US" sz="2400" i="1" smtClean="0">
                            <a:solidFill>
                              <a:srgbClr val="C00000"/>
                            </a:solidFill>
                            <a:latin typeface="Cambria Math" panose="02040503050406030204" pitchFamily="18" charset="0"/>
                            <a:ea typeface="ＭＳ Ｐゴシック" panose="020B0600070205080204" pitchFamily="34" charset="-128"/>
                          </a:rPr>
                        </m:ctrlPr>
                      </m:sSubPr>
                      <m:e>
                        <m:r>
                          <a:rPr lang="en-IN" altLang="en-US" sz="2400" i="1">
                            <a:solidFill>
                              <a:srgbClr val="C00000"/>
                            </a:solidFill>
                            <a:latin typeface="Cambria Math"/>
                            <a:ea typeface="ＭＳ Ｐゴシック" panose="020B0600070205080204" pitchFamily="34" charset="-128"/>
                          </a:rPr>
                          <m:t>𝑉</m:t>
                        </m:r>
                      </m:e>
                      <m:sub>
                        <m:r>
                          <a:rPr lang="en-IN" altLang="en-US" sz="2400" i="1">
                            <a:solidFill>
                              <a:srgbClr val="C00000"/>
                            </a:solidFill>
                            <a:latin typeface="Cambria Math"/>
                            <a:ea typeface="ＭＳ Ｐゴシック" panose="020B0600070205080204" pitchFamily="34" charset="-128"/>
                          </a:rPr>
                          <m:t>𝐴</m:t>
                        </m:r>
                      </m:sub>
                    </m:sSub>
                    <m:r>
                      <a:rPr lang="en-IN" altLang="en-US" sz="2400" i="1">
                        <a:solidFill>
                          <a:srgbClr val="C00000"/>
                        </a:solidFill>
                        <a:latin typeface="Cambria Math"/>
                        <a:ea typeface="ＭＳ Ｐゴシック" panose="020B0600070205080204" pitchFamily="34" charset="-128"/>
                      </a:rPr>
                      <m:t>=</m:t>
                    </m:r>
                    <m:sSup>
                      <m:sSupPr>
                        <m:ctrlPr>
                          <a:rPr lang="en-IN" altLang="en-US" sz="2400" i="1">
                            <a:solidFill>
                              <a:srgbClr val="C00000"/>
                            </a:solidFill>
                            <a:latin typeface="Cambria Math" panose="02040503050406030204" pitchFamily="18" charset="0"/>
                            <a:ea typeface="ＭＳ Ｐゴシック" panose="020B0600070205080204" pitchFamily="34" charset="-128"/>
                          </a:rPr>
                        </m:ctrlPr>
                      </m:sSupPr>
                      <m:e>
                        <m:r>
                          <a:rPr lang="en-IN" altLang="en-US" sz="2400" i="1">
                            <a:solidFill>
                              <a:srgbClr val="C00000"/>
                            </a:solidFill>
                            <a:latin typeface="Cambria Math"/>
                            <a:ea typeface="ＭＳ Ｐゴシック" panose="020B0600070205080204" pitchFamily="34" charset="-128"/>
                          </a:rPr>
                          <m:t>𝑎</m:t>
                        </m:r>
                      </m:e>
                      <m:sup>
                        <m:r>
                          <a:rPr lang="en-IN" altLang="en-US" sz="2400" i="1">
                            <a:solidFill>
                              <a:srgbClr val="C00000"/>
                            </a:solidFill>
                            <a:latin typeface="Cambria Math"/>
                            <a:ea typeface="ＭＳ Ｐゴシック" panose="020B0600070205080204" pitchFamily="34" charset="-128"/>
                          </a:rPr>
                          <m:t>−</m:t>
                        </m:r>
                        <m:r>
                          <a:rPr lang="en-IN" altLang="en-US" sz="2400" i="1">
                            <a:solidFill>
                              <a:srgbClr val="C00000"/>
                            </a:solidFill>
                            <a:latin typeface="Cambria Math"/>
                            <a:ea typeface="ＭＳ Ｐゴシック" panose="020B0600070205080204" pitchFamily="34" charset="-128"/>
                          </a:rPr>
                          <m:t>𝑆𝐴</m:t>
                        </m:r>
                        <m:r>
                          <a:rPr lang="en-IN" altLang="en-US" sz="2400" i="1" baseline="-25000">
                            <a:solidFill>
                              <a:srgbClr val="C00000"/>
                            </a:solidFill>
                            <a:latin typeface="Cambria Math"/>
                            <a:ea typeface="ＭＳ Ｐゴシック" panose="020B0600070205080204" pitchFamily="34" charset="-128"/>
                          </a:rPr>
                          <m:t>  </m:t>
                        </m:r>
                      </m:sup>
                    </m:sSup>
                    <m:r>
                      <a:rPr lang="en-IN" altLang="en-US" sz="2400" i="1">
                        <a:solidFill>
                          <a:srgbClr val="C00000"/>
                        </a:solidFill>
                        <a:latin typeface="Cambria Math"/>
                        <a:ea typeface="ＭＳ Ｐゴシック" panose="020B0600070205080204" pitchFamily="34" charset="-128"/>
                      </a:rPr>
                      <m:t>𝑚𝑜𝑑</m:t>
                    </m:r>
                    <m:r>
                      <a:rPr lang="en-IN" altLang="en-US" sz="2400" i="1">
                        <a:solidFill>
                          <a:srgbClr val="C00000"/>
                        </a:solidFill>
                        <a:latin typeface="Cambria Math"/>
                        <a:ea typeface="ＭＳ Ｐゴシック" panose="020B0600070205080204" pitchFamily="34" charset="-128"/>
                      </a:rPr>
                      <m:t> </m:t>
                    </m:r>
                    <m:r>
                      <a:rPr lang="en-IN" altLang="en-US" sz="2400" i="1">
                        <a:solidFill>
                          <a:srgbClr val="C00000"/>
                        </a:solidFill>
                        <a:latin typeface="Cambria Math"/>
                        <a:ea typeface="ＭＳ Ｐゴシック" panose="020B0600070205080204" pitchFamily="34" charset="-128"/>
                      </a:rPr>
                      <m:t>𝑞</m:t>
                    </m:r>
                  </m:oMath>
                </a14:m>
                <a:endParaRPr lang="en-AU" altLang="en-US" sz="2400" dirty="0">
                  <a:solidFill>
                    <a:srgbClr val="C00000"/>
                  </a:solidFill>
                  <a:latin typeface="Courier New" panose="02070309020205020404" pitchFamily="49" charset="0"/>
                  <a:ea typeface="ＭＳ Ｐゴシック" panose="020B0600070205080204" pitchFamily="34" charset="-128"/>
                </a:endParaRPr>
              </a:p>
              <a:p>
                <a:pPr marL="342000" indent="-342000">
                  <a:lnSpc>
                    <a:spcPct val="90000"/>
                  </a:lnSpc>
                </a:pPr>
                <a:endParaRPr lang="en-AU" altLang="en-US" dirty="0">
                  <a:ea typeface="ＭＳ Ｐゴシック" panose="020B0600070205080204" pitchFamily="34" charset="-128"/>
                </a:endParaRPr>
              </a:p>
            </p:txBody>
          </p:sp>
        </mc:Choice>
        <mc:Fallback xmlns="">
          <p:sp>
            <p:nvSpPr>
              <p:cNvPr id="62467" name="Rectangle 3"/>
              <p:cNvSpPr>
                <a:spLocks noGrp="1" noRot="1" noChangeAspect="1" noMove="1" noResize="1" noEditPoints="1" noAdjustHandles="1" noChangeArrowheads="1" noChangeShapeType="1" noTextEdit="1"/>
              </p:cNvSpPr>
              <p:nvPr>
                <p:ph idx="1"/>
              </p:nvPr>
            </p:nvSpPr>
            <p:spPr>
              <a:blipFill>
                <a:blip r:embed="rId3"/>
                <a:stretch>
                  <a:fillRect l="-745" t="-1814"/>
                </a:stretch>
              </a:blipFill>
            </p:spPr>
            <p:txBody>
              <a:bodyPr/>
              <a:lstStyle/>
              <a:p>
                <a:r>
                  <a:rPr lang="en-US">
                    <a:noFill/>
                  </a:rPr>
                  <a:t> </a:t>
                </a:r>
              </a:p>
            </p:txBody>
          </p:sp>
        </mc:Fallback>
      </mc:AlternateContent>
    </p:spTree>
    <p:extLst>
      <p:ext uri="{BB962C8B-B14F-4D97-AF65-F5344CB8AC3E}">
        <p14:creationId xmlns:p14="http://schemas.microsoft.com/office/powerpoint/2010/main" val="341378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4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AU" altLang="en-US" dirty="0" err="1">
                <a:ea typeface="ＭＳ Ｐゴシック" panose="020B0600070205080204" pitchFamily="34" charset="-128"/>
              </a:rPr>
              <a:t>Schnorr</a:t>
            </a:r>
            <a:r>
              <a:rPr lang="en-AU" altLang="en-US" dirty="0">
                <a:ea typeface="ＭＳ Ｐゴシック" panose="020B0600070205080204" pitchFamily="34" charset="-128"/>
              </a:rPr>
              <a:t> </a:t>
            </a:r>
            <a:r>
              <a:rPr lang="en-US" altLang="en-US" dirty="0">
                <a:ea typeface="ＭＳ Ｐゴシック" panose="020B0600070205080204" pitchFamily="34" charset="-128"/>
              </a:rPr>
              <a:t>Signature</a:t>
            </a:r>
            <a:endParaRPr lang="en-AU" altLang="en-US" dirty="0">
              <a:ea typeface="ＭＳ Ｐゴシック" panose="020B0600070205080204" pitchFamily="34" charset="-128"/>
            </a:endParaRPr>
          </a:p>
        </p:txBody>
      </p:sp>
      <mc:AlternateContent xmlns:mc="http://schemas.openxmlformats.org/markup-compatibility/2006" xmlns:a14="http://schemas.microsoft.com/office/drawing/2010/main">
        <mc:Choice Requires="a14">
          <p:sp>
            <p:nvSpPr>
              <p:cNvPr id="62467" name="Rectangle 3"/>
              <p:cNvSpPr>
                <a:spLocks noGrp="1" noChangeArrowheads="1"/>
              </p:cNvSpPr>
              <p:nvPr>
                <p:ph idx="1"/>
              </p:nvPr>
            </p:nvSpPr>
            <p:spPr/>
            <p:txBody>
              <a:bodyPr>
                <a:normAutofit/>
              </a:bodyPr>
              <a:lstStyle/>
              <a:p>
                <a:pPr marL="342000" indent="-342000"/>
                <a:r>
                  <a:rPr lang="en-US" altLang="en-US" dirty="0">
                    <a:ea typeface="ＭＳ Ｐゴシック" panose="020B0600070205080204" pitchFamily="34" charset="-128"/>
                  </a:rPr>
                  <a:t>User signs message by</a:t>
                </a:r>
              </a:p>
              <a:p>
                <a:pPr marL="742050" lvl="2" indent="-342000"/>
                <a:r>
                  <a:rPr lang="en-US" altLang="en-US" sz="2400" dirty="0">
                    <a:ea typeface="ＭＳ Ｐゴシック" panose="020B0600070205080204" pitchFamily="34" charset="-128"/>
                  </a:rPr>
                  <a:t>Choosing random number </a:t>
                </a:r>
                <a14:m>
                  <m:oMath xmlns:m="http://schemas.openxmlformats.org/officeDocument/2006/math">
                    <m:r>
                      <a:rPr lang="en-US" altLang="en-US" sz="2400" i="1" dirty="0">
                        <a:latin typeface="Cambria Math"/>
                        <a:ea typeface="ＭＳ Ｐゴシック" panose="020B0600070205080204" pitchFamily="34" charset="-128"/>
                        <a:cs typeface="Courier New" panose="02070309020205020404" pitchFamily="49" charset="0"/>
                      </a:rPr>
                      <m:t>𝑟</m:t>
                    </m:r>
                  </m:oMath>
                </a14:m>
                <a:r>
                  <a:rPr lang="en-US" altLang="en-US" sz="2400" dirty="0">
                    <a:ea typeface="ＭＳ Ｐゴシック" panose="020B0600070205080204" pitchFamily="34" charset="-128"/>
                  </a:rPr>
                  <a:t> with </a:t>
                </a:r>
                <a14:m>
                  <m:oMath xmlns:m="http://schemas.openxmlformats.org/officeDocument/2006/math">
                    <m:r>
                      <a:rPr lang="en-US" altLang="en-US" sz="2400" i="1" dirty="0">
                        <a:latin typeface="Cambria Math"/>
                        <a:ea typeface="ＭＳ Ｐゴシック" panose="020B0600070205080204" pitchFamily="34" charset="-128"/>
                        <a:cs typeface="Courier New" panose="02070309020205020404" pitchFamily="49" charset="0"/>
                      </a:rPr>
                      <m:t>0&lt;</m:t>
                    </m:r>
                    <m:r>
                      <a:rPr lang="en-US" altLang="en-US" sz="2400" i="1" dirty="0">
                        <a:latin typeface="Cambria Math"/>
                        <a:ea typeface="ＭＳ Ｐゴシック" panose="020B0600070205080204" pitchFamily="34" charset="-128"/>
                        <a:cs typeface="Courier New" panose="02070309020205020404" pitchFamily="49" charset="0"/>
                      </a:rPr>
                      <m:t>𝑟</m:t>
                    </m:r>
                    <m:r>
                      <a:rPr lang="en-US" altLang="en-US" sz="2400" i="1" dirty="0">
                        <a:latin typeface="Cambria Math"/>
                        <a:ea typeface="ＭＳ Ｐゴシック" panose="020B0600070205080204" pitchFamily="34" charset="-128"/>
                        <a:cs typeface="Courier New" panose="02070309020205020404" pitchFamily="49" charset="0"/>
                      </a:rPr>
                      <m:t>&lt;</m:t>
                    </m:r>
                    <m:r>
                      <a:rPr lang="en-US" altLang="en-US" sz="2400" i="1" dirty="0">
                        <a:latin typeface="Cambria Math"/>
                        <a:ea typeface="ＭＳ Ｐゴシック" panose="020B0600070205080204" pitchFamily="34" charset="-128"/>
                        <a:cs typeface="Courier New" panose="02070309020205020404" pitchFamily="49" charset="0"/>
                      </a:rPr>
                      <m:t>𝑞</m:t>
                    </m:r>
                    <m:r>
                      <a:rPr lang="en-IN" altLang="en-US" sz="2400" i="1" dirty="0">
                        <a:latin typeface="Cambria Math"/>
                        <a:ea typeface="ＭＳ Ｐゴシック" panose="020B0600070205080204" pitchFamily="34" charset="-128"/>
                        <a:cs typeface="Courier New" panose="02070309020205020404" pitchFamily="49" charset="0"/>
                      </a:rPr>
                      <m:t> </m:t>
                    </m:r>
                  </m:oMath>
                </a14:m>
                <a:r>
                  <a:rPr lang="en-US" altLang="en-US" sz="2400" dirty="0">
                    <a:ea typeface="ＭＳ Ｐゴシック" panose="020B0600070205080204" pitchFamily="34" charset="-128"/>
                  </a:rPr>
                  <a:t> and computing: </a:t>
                </a:r>
                <a14:m>
                  <m:oMath xmlns:m="http://schemas.openxmlformats.org/officeDocument/2006/math">
                    <m:r>
                      <m:rPr>
                        <m:sty m:val="p"/>
                      </m:rPr>
                      <a:rPr lang="en-IN" altLang="en-US" sz="2400" dirty="0" smtClean="0">
                        <a:solidFill>
                          <a:srgbClr val="C00000"/>
                        </a:solidFill>
                        <a:latin typeface="Cambria Math"/>
                        <a:ea typeface="ＭＳ Ｐゴシック" panose="020B0600070205080204" pitchFamily="34" charset="-128"/>
                        <a:cs typeface="Courier New" panose="02070309020205020404" pitchFamily="49" charset="0"/>
                      </a:rPr>
                      <m:t>X</m:t>
                    </m:r>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 =</m:t>
                    </m:r>
                    <m:sSup>
                      <m:sSupPr>
                        <m:ctrlPr>
                          <a:rPr lang="en-US" altLang="en-US" sz="2400" i="1" dirty="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pPr>
                      <m:e>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𝑎</m:t>
                        </m:r>
                      </m:e>
                      <m:sup>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𝑟</m:t>
                        </m:r>
                      </m:sup>
                    </m:sSup>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𝑚𝑜𝑑</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𝑝</m:t>
                    </m:r>
                  </m:oMath>
                </a14:m>
                <a:endParaRPr lang="en-US" altLang="en-US" sz="2400" dirty="0">
                  <a:solidFill>
                    <a:srgbClr val="C00000"/>
                  </a:solidFill>
                  <a:ea typeface="ＭＳ Ｐゴシック" panose="020B0600070205080204" pitchFamily="34" charset="-128"/>
                  <a:cs typeface="Courier New" panose="02070309020205020404" pitchFamily="49" charset="0"/>
                </a:endParaRPr>
              </a:p>
              <a:p>
                <a:pPr marL="742050" lvl="2" indent="-342000"/>
                <a:r>
                  <a:rPr lang="en-US" altLang="en-US" sz="2400" dirty="0">
                    <a:ea typeface="ＭＳ Ｐゴシック" panose="020B0600070205080204" pitchFamily="34" charset="-128"/>
                  </a:rPr>
                  <a:t>Concatenate message with </a:t>
                </a:r>
                <a14:m>
                  <m:oMath xmlns:m="http://schemas.openxmlformats.org/officeDocument/2006/math">
                    <m:r>
                      <a:rPr lang="en-IN" altLang="en-US" sz="2400" i="1">
                        <a:latin typeface="Cambria Math"/>
                        <a:ea typeface="ＭＳ Ｐゴシック" panose="020B0600070205080204" pitchFamily="34" charset="-128"/>
                      </a:rPr>
                      <m:t>𝑋</m:t>
                    </m:r>
                  </m:oMath>
                </a14:m>
                <a:r>
                  <a:rPr lang="en-US" altLang="en-US" sz="2400" dirty="0">
                    <a:ea typeface="ＭＳ Ｐゴシック" panose="020B0600070205080204" pitchFamily="34" charset="-128"/>
                  </a:rPr>
                  <a:t> and hash result to computing: </a:t>
                </a:r>
                <a14:m>
                  <m:oMath xmlns:m="http://schemas.openxmlformats.org/officeDocument/2006/math">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𝑒</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𝐻</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𝑀</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 || </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𝑋</m:t>
                    </m:r>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   </m:t>
                    </m:r>
                  </m:oMath>
                </a14:m>
                <a:endParaRPr lang="en-US" altLang="en-US" sz="2400" dirty="0">
                  <a:solidFill>
                    <a:srgbClr val="FF0000"/>
                  </a:solidFill>
                  <a:ea typeface="ＭＳ Ｐゴシック" panose="020B0600070205080204" pitchFamily="34" charset="-128"/>
                  <a:cs typeface="Courier New" panose="02070309020205020404" pitchFamily="49" charset="0"/>
                </a:endParaRPr>
              </a:p>
              <a:p>
                <a:pPr marL="742050" lvl="2" indent="-342000"/>
                <a:r>
                  <a:rPr lang="en-US" altLang="en-US" sz="2400" dirty="0">
                    <a:ea typeface="ＭＳ Ｐゴシック" panose="020B0600070205080204" pitchFamily="34" charset="-128"/>
                  </a:rPr>
                  <a:t>Computing: </a:t>
                </a:r>
                <a14:m>
                  <m:oMath xmlns:m="http://schemas.openxmlformats.org/officeDocument/2006/math">
                    <m:r>
                      <a:rPr lang="en-IN"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𝑌</m:t>
                    </m:r>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m:t>
                    </m:r>
                    <m:d>
                      <m:dPr>
                        <m:ctrlPr>
                          <a:rPr lang="en-US" altLang="en-US" sz="2400" i="1" dirty="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dPr>
                      <m:e>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𝑟</m:t>
                        </m:r>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m:t>
                        </m:r>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𝑠𝑒</m:t>
                        </m:r>
                      </m:e>
                    </m:d>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𝑚𝑜𝑑</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𝑞</m:t>
                    </m:r>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 </m:t>
                    </m:r>
                  </m:oMath>
                </a14:m>
                <a:endParaRPr lang="en-US" altLang="en-US" sz="2400" dirty="0">
                  <a:solidFill>
                    <a:srgbClr val="FF0000"/>
                  </a:solidFill>
                  <a:ea typeface="ＭＳ Ｐゴシック" panose="020B0600070205080204" pitchFamily="34" charset="-128"/>
                  <a:cs typeface="Courier New" panose="02070309020205020404" pitchFamily="49" charset="0"/>
                </a:endParaRPr>
              </a:p>
              <a:p>
                <a:pPr marL="742050" lvl="2" indent="-342000"/>
                <a:r>
                  <a:rPr lang="en-US" altLang="en-US" sz="2400" dirty="0">
                    <a:ea typeface="ＭＳ Ｐゴシック" panose="020B0600070205080204" pitchFamily="34" charset="-128"/>
                  </a:rPr>
                  <a:t>Signature pair: </a:t>
                </a:r>
                <a14:m>
                  <m:oMath xmlns:m="http://schemas.openxmlformats.org/officeDocument/2006/math">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𝑒</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  </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𝑌</m:t>
                    </m:r>
                    <m:r>
                      <a:rPr lang="en-US" altLang="en-US" sz="2400" i="1" dirty="0">
                        <a:solidFill>
                          <a:srgbClr val="C00000"/>
                        </a:solidFill>
                        <a:latin typeface="Cambria Math"/>
                        <a:ea typeface="ＭＳ Ｐゴシック" panose="020B0600070205080204" pitchFamily="34" charset="-128"/>
                        <a:cs typeface="Courier New" panose="02070309020205020404" pitchFamily="49" charset="0"/>
                      </a:rPr>
                      <m:t>)</m:t>
                    </m:r>
                  </m:oMath>
                </a14:m>
                <a:endParaRPr lang="en-US" altLang="en-US" sz="2400" dirty="0">
                  <a:solidFill>
                    <a:srgbClr val="C00000"/>
                  </a:solidFill>
                  <a:ea typeface="ＭＳ Ｐゴシック" panose="020B0600070205080204" pitchFamily="34" charset="-128"/>
                  <a:cs typeface="Courier New" panose="02070309020205020404" pitchFamily="49" charset="0"/>
                </a:endParaRPr>
              </a:p>
              <a:p>
                <a:pPr marL="342000" indent="-342000"/>
                <a:r>
                  <a:rPr lang="en-US" altLang="en-US" dirty="0">
                    <a:ea typeface="ＭＳ Ｐゴシック" panose="020B0600070205080204" pitchFamily="34" charset="-128"/>
                  </a:rPr>
                  <a:t>Any other user can verify the signature as follows:   </a:t>
                </a:r>
              </a:p>
              <a:p>
                <a:pPr marL="742050" lvl="2" indent="-342000"/>
                <a:r>
                  <a:rPr lang="en-US" altLang="en-US" sz="2400" dirty="0">
                    <a:ea typeface="ＭＳ Ｐゴシック" panose="020B0600070205080204" pitchFamily="34" charset="-128"/>
                  </a:rPr>
                  <a:t>Computing: </a:t>
                </a:r>
                <a14:m>
                  <m:oMath xmlns:m="http://schemas.openxmlformats.org/officeDocument/2006/math">
                    <m:sSup>
                      <m:sSupPr>
                        <m:ctrlPr>
                          <a:rPr lang="en-IN" altLang="en-US" sz="2400" i="1" smtClean="0">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pPr>
                      <m:e>
                        <m:r>
                          <a:rPr lang="en-IN" altLang="en-US" sz="2400" i="1">
                            <a:solidFill>
                              <a:srgbClr val="C00000"/>
                            </a:solidFill>
                            <a:latin typeface="Cambria Math"/>
                            <a:ea typeface="ＭＳ Ｐゴシック" panose="020B0600070205080204" pitchFamily="34" charset="-128"/>
                            <a:cs typeface="Courier New" panose="02070309020205020404" pitchFamily="49" charset="0"/>
                          </a:rPr>
                          <m:t> </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𝑋</m:t>
                        </m:r>
                      </m:e>
                      <m:sup>
                        <m:r>
                          <a:rPr lang="en-IN" altLang="en-US" sz="2400" i="1">
                            <a:solidFill>
                              <a:srgbClr val="C00000"/>
                            </a:solidFill>
                            <a:latin typeface="Cambria Math"/>
                            <a:ea typeface="ＭＳ Ｐゴシック" panose="020B0600070205080204" pitchFamily="34" charset="-128"/>
                            <a:cs typeface="Courier New" panose="02070309020205020404" pitchFamily="49" charset="0"/>
                          </a:rPr>
                          <m:t>′</m:t>
                        </m:r>
                      </m:sup>
                    </m:sSup>
                    <m:r>
                      <a:rPr lang="en-IN" altLang="en-US" sz="2400" i="1">
                        <a:solidFill>
                          <a:srgbClr val="C00000"/>
                        </a:solidFill>
                        <a:latin typeface="Cambria Math"/>
                        <a:ea typeface="ＭＳ Ｐゴシック" panose="020B0600070205080204" pitchFamily="34" charset="-128"/>
                        <a:cs typeface="Courier New" panose="02070309020205020404" pitchFamily="49" charset="0"/>
                      </a:rPr>
                      <m:t>= </m:t>
                    </m:r>
                    <m:sSup>
                      <m:sSupPr>
                        <m:ctrlPr>
                          <a:rPr lang="en-IN" altLang="en-US" sz="2400" i="1">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pPr>
                      <m:e>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𝑎</m:t>
                        </m:r>
                      </m:e>
                      <m:sup>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𝑌</m:t>
                        </m:r>
                      </m:sup>
                    </m:sSup>
                    <m:sSup>
                      <m:sSupPr>
                        <m:ctrlPr>
                          <a:rPr lang="en-IN" altLang="en-US" sz="2400" i="1">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pPr>
                      <m:e>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𝑉</m:t>
                        </m:r>
                      </m:e>
                      <m:sup>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𝑒</m:t>
                        </m:r>
                      </m:sup>
                    </m:sSup>
                    <m:r>
                      <a:rPr lang="en-IN" altLang="en-US" sz="2400" i="1">
                        <a:solidFill>
                          <a:srgbClr val="C00000"/>
                        </a:solidFill>
                        <a:latin typeface="Cambria Math"/>
                        <a:ea typeface="ＭＳ Ｐゴシック" panose="020B0600070205080204" pitchFamily="34" charset="-128"/>
                        <a:cs typeface="Courier New" panose="02070309020205020404" pitchFamily="49" charset="0"/>
                      </a:rPr>
                      <m:t> </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𝑚𝑜𝑑</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 </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𝑝</m:t>
                    </m:r>
                  </m:oMath>
                </a14:m>
                <a:r>
                  <a:rPr lang="en-US" altLang="en-US" sz="2400" dirty="0">
                    <a:solidFill>
                      <a:srgbClr val="C00000"/>
                    </a:solidFill>
                    <a:ea typeface="ＭＳ Ｐゴシック" panose="020B0600070205080204" pitchFamily="34" charset="-128"/>
                    <a:cs typeface="Courier New" panose="02070309020205020404" pitchFamily="49" charset="0"/>
                  </a:rPr>
                  <a:t> </a:t>
                </a:r>
                <a14:m>
                  <m:oMath xmlns:m="http://schemas.openxmlformats.org/officeDocument/2006/math">
                    <m:r>
                      <a:rPr lang="en-IN" altLang="en-US" sz="2400" i="1">
                        <a:solidFill>
                          <a:srgbClr val="C00000"/>
                        </a:solidFill>
                        <a:latin typeface="Cambria Math"/>
                        <a:ea typeface="ＭＳ Ｐゴシック" panose="020B0600070205080204" pitchFamily="34" charset="-128"/>
                        <a:cs typeface="Courier New" panose="02070309020205020404" pitchFamily="49" charset="0"/>
                      </a:rPr>
                      <m:t>=</m:t>
                    </m:r>
                    <m:sSup>
                      <m:sSupPr>
                        <m:ctrlPr>
                          <a:rPr lang="en-IN" altLang="en-US" sz="2400" i="1">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pPr>
                      <m:e>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𝑎</m:t>
                        </m:r>
                      </m:e>
                      <m:sup>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𝑌</m:t>
                        </m:r>
                      </m:sup>
                    </m:sSup>
                    <m:sSup>
                      <m:sSupPr>
                        <m:ctrlPr>
                          <a:rPr lang="en-IN" altLang="en-US" sz="2400" i="1">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pPr>
                      <m:e>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𝑎</m:t>
                        </m:r>
                      </m:e>
                      <m:sup>
                        <m:r>
                          <a:rPr lang="en-IN" altLang="en-US" sz="2400" i="1">
                            <a:solidFill>
                              <a:srgbClr val="C00000"/>
                            </a:solidFill>
                            <a:latin typeface="Cambria Math"/>
                            <a:ea typeface="ＭＳ Ｐゴシック" panose="020B0600070205080204" pitchFamily="34" charset="-128"/>
                            <a:cs typeface="Courier New" panose="02070309020205020404" pitchFamily="49" charset="0"/>
                          </a:rPr>
                          <m:t>−</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𝑆𝑒</m:t>
                        </m:r>
                      </m:sup>
                    </m:sSup>
                    <m:r>
                      <a:rPr lang="en-IN" altLang="en-US" sz="2400" i="1">
                        <a:solidFill>
                          <a:srgbClr val="C00000"/>
                        </a:solidFill>
                        <a:latin typeface="Cambria Math"/>
                        <a:ea typeface="ＭＳ Ｐゴシック" panose="020B0600070205080204" pitchFamily="34" charset="-128"/>
                        <a:cs typeface="Courier New" panose="02070309020205020404" pitchFamily="49" charset="0"/>
                      </a:rPr>
                      <m:t> </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𝑚𝑜𝑑</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 </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𝑝</m:t>
                    </m:r>
                  </m:oMath>
                </a14:m>
                <a:endParaRPr lang="en-IN" altLang="en-US" sz="2400" i="1" dirty="0">
                  <a:solidFill>
                    <a:srgbClr val="C00000"/>
                  </a:solidFill>
                  <a:latin typeface="Cambria Math"/>
                  <a:ea typeface="ＭＳ Ｐゴシック" panose="020B0600070205080204" pitchFamily="34" charset="-128"/>
                  <a:cs typeface="Courier New" panose="02070309020205020404" pitchFamily="49" charset="0"/>
                </a:endParaRPr>
              </a:p>
              <a:p>
                <a:pPr marL="400050" lvl="2" indent="0">
                  <a:buNone/>
                </a:pPr>
                <a:r>
                  <a:rPr lang="en-IN" altLang="en-US" sz="2400" dirty="0">
                    <a:solidFill>
                      <a:srgbClr val="C00000"/>
                    </a:solidFill>
                    <a:ea typeface="ＭＳ Ｐゴシック" panose="020B0600070205080204" pitchFamily="34" charset="-128"/>
                    <a:cs typeface="Courier New" panose="02070309020205020404" pitchFamily="49" charset="0"/>
                  </a:rPr>
                  <a:t>		            </a:t>
                </a:r>
                <a14:m>
                  <m:oMath xmlns:m="http://schemas.openxmlformats.org/officeDocument/2006/math">
                    <m:r>
                      <a:rPr lang="en-IN" altLang="en-US" sz="2400" i="1">
                        <a:solidFill>
                          <a:srgbClr val="C00000"/>
                        </a:solidFill>
                        <a:latin typeface="Cambria Math"/>
                        <a:ea typeface="ＭＳ Ｐゴシック" panose="020B0600070205080204" pitchFamily="34" charset="-128"/>
                        <a:cs typeface="Courier New" panose="02070309020205020404" pitchFamily="49" charset="0"/>
                      </a:rPr>
                      <m:t>=</m:t>
                    </m:r>
                    <m:sSup>
                      <m:sSupPr>
                        <m:ctrlPr>
                          <a:rPr lang="en-IN" altLang="en-US" sz="2400" i="1">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pPr>
                      <m:e>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𝑎</m:t>
                        </m:r>
                      </m:e>
                      <m:sup>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𝑌</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𝑠𝑒</m:t>
                        </m:r>
                      </m:sup>
                    </m:sSup>
                  </m:oMath>
                </a14:m>
                <a:r>
                  <a:rPr lang="en-US" altLang="en-US" sz="2400" dirty="0">
                    <a:solidFill>
                      <a:srgbClr val="C00000"/>
                    </a:solidFill>
                    <a:ea typeface="ＭＳ Ｐゴシック" panose="020B0600070205080204" pitchFamily="34" charset="-128"/>
                    <a:cs typeface="Courier New" panose="02070309020205020404" pitchFamily="49" charset="0"/>
                  </a:rPr>
                  <a:t> </a:t>
                </a:r>
                <a14:m>
                  <m:oMath xmlns:m="http://schemas.openxmlformats.org/officeDocument/2006/math">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𝑚𝑜𝑑</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 </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𝑝</m:t>
                    </m:r>
                  </m:oMath>
                </a14:m>
                <a:r>
                  <a:rPr lang="en-US" altLang="en-US" sz="2400" dirty="0">
                    <a:solidFill>
                      <a:srgbClr val="C00000"/>
                    </a:solidFill>
                    <a:ea typeface="ＭＳ Ｐゴシック" panose="020B0600070205080204" pitchFamily="34" charset="-128"/>
                    <a:cs typeface="Courier New" panose="02070309020205020404" pitchFamily="49" charset="0"/>
                  </a:rPr>
                  <a:t> </a:t>
                </a:r>
                <a14:m>
                  <m:oMath xmlns:m="http://schemas.openxmlformats.org/officeDocument/2006/math">
                    <m:r>
                      <a:rPr lang="en-IN" altLang="en-US" sz="2400" i="1">
                        <a:solidFill>
                          <a:srgbClr val="C00000"/>
                        </a:solidFill>
                        <a:latin typeface="Cambria Math"/>
                        <a:ea typeface="ＭＳ Ｐゴシック" panose="020B0600070205080204" pitchFamily="34" charset="-128"/>
                        <a:cs typeface="Courier New" panose="02070309020205020404" pitchFamily="49" charset="0"/>
                      </a:rPr>
                      <m:t>=</m:t>
                    </m:r>
                  </m:oMath>
                </a14:m>
                <a:r>
                  <a:rPr lang="en-US" altLang="en-US" sz="2400" dirty="0">
                    <a:solidFill>
                      <a:srgbClr val="C00000"/>
                    </a:solidFill>
                    <a:ea typeface="ＭＳ Ｐゴシック" panose="020B0600070205080204" pitchFamily="34" charset="-128"/>
                    <a:cs typeface="Courier New" panose="02070309020205020404" pitchFamily="49" charset="0"/>
                  </a:rPr>
                  <a:t> </a:t>
                </a:r>
                <a14:m>
                  <m:oMath xmlns:m="http://schemas.openxmlformats.org/officeDocument/2006/math">
                    <m:sSup>
                      <m:sSupPr>
                        <m:ctrlPr>
                          <a:rPr lang="en-IN" altLang="en-US" sz="2400" i="1">
                            <a:solidFill>
                              <a:srgbClr val="C00000"/>
                            </a:solidFill>
                            <a:latin typeface="Cambria Math" panose="02040503050406030204" pitchFamily="18" charset="0"/>
                            <a:ea typeface="ＭＳ Ｐゴシック" panose="020B0600070205080204" pitchFamily="34" charset="-128"/>
                            <a:cs typeface="Courier New" panose="02070309020205020404" pitchFamily="49" charset="0"/>
                          </a:rPr>
                        </m:ctrlPr>
                      </m:sSupPr>
                      <m:e>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𝑎</m:t>
                        </m:r>
                      </m:e>
                      <m:sup>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𝑟</m:t>
                        </m:r>
                      </m:sup>
                    </m:sSup>
                  </m:oMath>
                </a14:m>
                <a:r>
                  <a:rPr lang="en-US" altLang="en-US" sz="2400" dirty="0">
                    <a:solidFill>
                      <a:srgbClr val="C00000"/>
                    </a:solidFill>
                    <a:ea typeface="ＭＳ Ｐゴシック" panose="020B0600070205080204" pitchFamily="34" charset="-128"/>
                    <a:cs typeface="Courier New" panose="02070309020205020404" pitchFamily="49" charset="0"/>
                  </a:rPr>
                  <a:t> </a:t>
                </a:r>
                <a14:m>
                  <m:oMath xmlns:m="http://schemas.openxmlformats.org/officeDocument/2006/math">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𝑚𝑜𝑑</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 </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𝑝</m:t>
                    </m:r>
                  </m:oMath>
                </a14:m>
                <a:r>
                  <a:rPr lang="en-US" altLang="en-US" sz="2400" dirty="0">
                    <a:solidFill>
                      <a:srgbClr val="C00000"/>
                    </a:solidFill>
                    <a:ea typeface="ＭＳ Ｐゴシック" panose="020B0600070205080204" pitchFamily="34" charset="-128"/>
                    <a:cs typeface="Courier New" panose="02070309020205020404" pitchFamily="49" charset="0"/>
                  </a:rPr>
                  <a:t>  </a:t>
                </a:r>
                <a14:m>
                  <m:oMath xmlns:m="http://schemas.openxmlformats.org/officeDocument/2006/math">
                    <m:r>
                      <a:rPr lang="en-IN" altLang="en-US" sz="2400" i="1">
                        <a:solidFill>
                          <a:srgbClr val="C00000"/>
                        </a:solidFill>
                        <a:latin typeface="Cambria Math"/>
                        <a:ea typeface="ＭＳ Ｐゴシック" panose="020B0600070205080204" pitchFamily="34" charset="-128"/>
                        <a:cs typeface="Courier New" panose="02070309020205020404" pitchFamily="49" charset="0"/>
                      </a:rPr>
                      <m:t>=</m:t>
                    </m:r>
                  </m:oMath>
                </a14:m>
                <a:r>
                  <a:rPr lang="en-IN" altLang="en-US" sz="2400" dirty="0">
                    <a:solidFill>
                      <a:srgbClr val="C00000"/>
                    </a:solidFill>
                    <a:ea typeface="ＭＳ Ｐゴシック" panose="020B0600070205080204" pitchFamily="34" charset="-128"/>
                    <a:cs typeface="Courier New" panose="02070309020205020404" pitchFamily="49" charset="0"/>
                  </a:rPr>
                  <a:t> </a:t>
                </a:r>
                <a14:m>
                  <m:oMath xmlns:m="http://schemas.openxmlformats.org/officeDocument/2006/math">
                    <m:r>
                      <a:rPr lang="en-IN" altLang="en-US" sz="2400" i="1">
                        <a:solidFill>
                          <a:srgbClr val="C00000"/>
                        </a:solidFill>
                        <a:latin typeface="Cambria Math"/>
                        <a:ea typeface="ＭＳ Ｐゴシック" panose="020B0600070205080204" pitchFamily="34" charset="-128"/>
                        <a:cs typeface="Courier New" panose="02070309020205020404" pitchFamily="49" charset="0"/>
                      </a:rPr>
                      <m:t> </m:t>
                    </m:r>
                    <m:r>
                      <a:rPr lang="en-IN" altLang="en-US" sz="2400" i="1">
                        <a:solidFill>
                          <a:srgbClr val="C00000"/>
                        </a:solidFill>
                        <a:latin typeface="Cambria Math"/>
                        <a:ea typeface="ＭＳ Ｐゴシック" panose="020B0600070205080204" pitchFamily="34" charset="-128"/>
                        <a:cs typeface="Courier New" panose="02070309020205020404" pitchFamily="49" charset="0"/>
                      </a:rPr>
                      <m:t>𝑋</m:t>
                    </m:r>
                  </m:oMath>
                </a14:m>
                <a:endParaRPr lang="en-US" altLang="en-US" sz="2600" dirty="0">
                  <a:solidFill>
                    <a:srgbClr val="C00000"/>
                  </a:solidFill>
                  <a:ea typeface="ＭＳ Ｐゴシック" panose="020B0600070205080204" pitchFamily="34" charset="-128"/>
                  <a:cs typeface="Courier New" panose="02070309020205020404" pitchFamily="49" charset="0"/>
                </a:endParaRPr>
              </a:p>
              <a:p>
                <a:pPr marL="742050" lvl="2" indent="-342000"/>
                <a:r>
                  <a:rPr lang="en-US" altLang="en-US" sz="2400" dirty="0">
                    <a:ea typeface="ＭＳ Ｐゴシック" panose="020B0600070205080204" pitchFamily="34" charset="-128"/>
                  </a:rPr>
                  <a:t>Verifying that: </a:t>
                </a:r>
                <a14:m>
                  <m:oMath xmlns:m="http://schemas.openxmlformats.org/officeDocument/2006/math">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𝑒</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𝐻</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𝑀</m:t>
                    </m:r>
                    <m:r>
                      <a:rPr lang="en-US" altLang="en-US" sz="2400" i="1" dirty="0" smtClean="0">
                        <a:solidFill>
                          <a:srgbClr val="C00000"/>
                        </a:solidFill>
                        <a:latin typeface="Cambria Math"/>
                        <a:ea typeface="ＭＳ Ｐゴシック" panose="020B0600070205080204" pitchFamily="34" charset="-128"/>
                        <a:cs typeface="Courier New" panose="02070309020205020404" pitchFamily="49" charset="0"/>
                      </a:rPr>
                      <m:t> || </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𝑋</m:t>
                    </m:r>
                    <m:r>
                      <a:rPr lang="en-IN" altLang="en-US" sz="2400" i="1" dirty="0">
                        <a:solidFill>
                          <a:srgbClr val="C00000"/>
                        </a:solidFill>
                        <a:latin typeface="Cambria Math"/>
                        <a:ea typeface="ＭＳ Ｐゴシック" panose="020B0600070205080204" pitchFamily="34" charset="-128"/>
                        <a:cs typeface="Courier New" panose="02070309020205020404" pitchFamily="49" charset="0"/>
                      </a:rPr>
                      <m:t>′)</m:t>
                    </m:r>
                  </m:oMath>
                </a14:m>
                <a:endParaRPr lang="en-US" altLang="en-US" sz="2400" dirty="0">
                  <a:ea typeface="ＭＳ Ｐゴシック" panose="020B0600070205080204" pitchFamily="34" charset="-128"/>
                  <a:cs typeface="Courier New" panose="02070309020205020404" pitchFamily="49" charset="0"/>
                </a:endParaRPr>
              </a:p>
            </p:txBody>
          </p:sp>
        </mc:Choice>
        <mc:Fallback xmlns="">
          <p:sp>
            <p:nvSpPr>
              <p:cNvPr id="62467" name="Rectangle 3"/>
              <p:cNvSpPr>
                <a:spLocks noGrp="1" noRot="1" noChangeAspect="1" noMove="1" noResize="1" noEditPoints="1" noAdjustHandles="1" noChangeArrowheads="1" noChangeShapeType="1" noTextEdit="1"/>
              </p:cNvSpPr>
              <p:nvPr>
                <p:ph idx="1"/>
              </p:nvPr>
            </p:nvSpPr>
            <p:spPr>
              <a:blipFill>
                <a:blip r:embed="rId3"/>
                <a:stretch>
                  <a:fillRect l="-745" t="-1814"/>
                </a:stretch>
              </a:blipFill>
            </p:spPr>
            <p:txBody>
              <a:bodyPr/>
              <a:lstStyle/>
              <a:p>
                <a:r>
                  <a:rPr lang="en-US">
                    <a:noFill/>
                  </a:rPr>
                  <a:t> </a:t>
                </a:r>
              </a:p>
            </p:txBody>
          </p:sp>
        </mc:Fallback>
      </mc:AlternateContent>
    </p:spTree>
    <p:extLst>
      <p:ext uri="{BB962C8B-B14F-4D97-AF65-F5344CB8AC3E}">
        <p14:creationId xmlns:p14="http://schemas.microsoft.com/office/powerpoint/2010/main" val="17611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4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46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46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46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24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Placeholder 9">
            <a:extLst>
              <a:ext uri="{FF2B5EF4-FFF2-40B4-BE49-F238E27FC236}">
                <a16:creationId xmlns:a16="http://schemas.microsoft.com/office/drawing/2014/main" id="{4F27F027-AAC9-4C88-B3AF-3C4A20BDDDA6}"/>
              </a:ext>
            </a:extLst>
          </p:cNvPr>
          <p:cNvSpPr>
            <a:spLocks noGrp="1"/>
          </p:cNvSpPr>
          <p:nvPr>
            <p:ph type="body" sz="quarter" idx="11"/>
          </p:nvPr>
        </p:nvSpPr>
        <p:spPr/>
        <p:txBody>
          <a:bodyPr anchor="ctr">
            <a:normAutofit/>
          </a:bodyPr>
          <a:lstStyle/>
          <a:p>
            <a:pPr>
              <a:spcAft>
                <a:spcPts val="600"/>
              </a:spcAft>
            </a:pPr>
            <a:r>
              <a:rPr lang="en-US" sz="1400" err="1"/>
              <a:t>maulik.trivedi@darshan.ac.in</a:t>
            </a:r>
            <a:endParaRPr lang="en-US" sz="1400"/>
          </a:p>
        </p:txBody>
      </p:sp>
      <p:sp>
        <p:nvSpPr>
          <p:cNvPr id="29" name="Text Placeholder 10">
            <a:extLst>
              <a:ext uri="{FF2B5EF4-FFF2-40B4-BE49-F238E27FC236}">
                <a16:creationId xmlns:a16="http://schemas.microsoft.com/office/drawing/2014/main" id="{59B646FF-BD32-4C5A-94AF-AC4347EADA2E}"/>
              </a:ext>
            </a:extLst>
          </p:cNvPr>
          <p:cNvSpPr>
            <a:spLocks noGrp="1"/>
          </p:cNvSpPr>
          <p:nvPr>
            <p:ph type="body" sz="quarter" idx="12"/>
          </p:nvPr>
        </p:nvSpPr>
        <p:spPr/>
        <p:txBody>
          <a:bodyPr anchor="ctr">
            <a:normAutofit/>
          </a:bodyPr>
          <a:lstStyle/>
          <a:p>
            <a:pPr>
              <a:spcAft>
                <a:spcPts val="600"/>
              </a:spcAft>
            </a:pPr>
            <a:r>
              <a:rPr lang="en-US" sz="1400"/>
              <a:t>9998 265 805</a:t>
            </a:r>
          </a:p>
        </p:txBody>
      </p:sp>
      <p:sp>
        <p:nvSpPr>
          <p:cNvPr id="30" name="Text Placeholder 11">
            <a:extLst>
              <a:ext uri="{FF2B5EF4-FFF2-40B4-BE49-F238E27FC236}">
                <a16:creationId xmlns:a16="http://schemas.microsoft.com/office/drawing/2014/main" id="{915CF252-06A8-43C0-BB69-DA7109EA62D1}"/>
              </a:ext>
            </a:extLst>
          </p:cNvPr>
          <p:cNvSpPr>
            <a:spLocks noGrp="1"/>
          </p:cNvSpPr>
          <p:nvPr>
            <p:ph type="body" sz="quarter" idx="13"/>
          </p:nvPr>
        </p:nvSpPr>
        <p:spPr/>
        <p:txBody>
          <a:bodyPr anchor="ctr">
            <a:normAutofit/>
          </a:bodyPr>
          <a:lstStyle/>
          <a:p>
            <a:pPr>
              <a:spcAft>
                <a:spcPts val="600"/>
              </a:spcAft>
            </a:pPr>
            <a:r>
              <a:rPr lang="en-US" sz="1400" dirty="0"/>
              <a:t>Computer Engineering Department</a:t>
            </a:r>
          </a:p>
        </p:txBody>
      </p:sp>
      <p:sp>
        <p:nvSpPr>
          <p:cNvPr id="31" name="Text Placeholder 12">
            <a:extLst>
              <a:ext uri="{FF2B5EF4-FFF2-40B4-BE49-F238E27FC236}">
                <a16:creationId xmlns:a16="http://schemas.microsoft.com/office/drawing/2014/main" id="{89F5B5F8-350F-4941-B9DE-36BF8B014803}"/>
              </a:ext>
            </a:extLst>
          </p:cNvPr>
          <p:cNvSpPr>
            <a:spLocks noGrp="1"/>
          </p:cNvSpPr>
          <p:nvPr>
            <p:ph type="body" sz="quarter" idx="14"/>
          </p:nvPr>
        </p:nvSpPr>
        <p:spPr/>
        <p:txBody>
          <a:bodyPr anchor="ctr">
            <a:normAutofit/>
          </a:bodyPr>
          <a:lstStyle/>
          <a:p>
            <a:pPr>
              <a:spcAft>
                <a:spcPts val="600"/>
              </a:spcAft>
            </a:pPr>
            <a:r>
              <a:rPr lang="en-US" sz="1400"/>
              <a:t>Prof. Maulik D Trivedi</a:t>
            </a:r>
          </a:p>
        </p:txBody>
      </p:sp>
      <p:pic>
        <p:nvPicPr>
          <p:cNvPr id="32" name="Picture Placeholder 1" descr="A person wearing glasses&#10;&#10;Description automatically generated with medium confidence"/>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a:stretch/>
        </p:blipFill>
        <p:spPr>
          <a:noFill/>
        </p:spPr>
      </p:pic>
      <p:sp>
        <p:nvSpPr>
          <p:cNvPr id="4" name="Text Placeholder 13">
            <a:extLst>
              <a:ext uri="{FF2B5EF4-FFF2-40B4-BE49-F238E27FC236}">
                <a16:creationId xmlns:a16="http://schemas.microsoft.com/office/drawing/2014/main" id="{44AA8BEC-9CD2-7B2E-12FB-4AADF4AEFE9B}"/>
              </a:ext>
            </a:extLst>
          </p:cNvPr>
          <p:cNvSpPr>
            <a:spLocks noGrp="1"/>
          </p:cNvSpPr>
          <p:nvPr>
            <p:ph type="body" sz="quarter" idx="16"/>
          </p:nvPr>
        </p:nvSpPr>
        <p:spPr/>
        <p:txBody>
          <a:bodyPr anchor="ctr">
            <a:normAutofit/>
          </a:bodyPr>
          <a:lstStyle/>
          <a:p>
            <a:pPr>
              <a:spcAft>
                <a:spcPts val="600"/>
              </a:spcAft>
            </a:pPr>
            <a:r>
              <a:rPr lang="en-US" b="1" dirty="0"/>
              <a:t>Information &amp; Network Security </a:t>
            </a:r>
            <a:r>
              <a:rPr lang="en-US" dirty="0"/>
              <a:t>(INS)</a:t>
            </a:r>
          </a:p>
          <a:p>
            <a:pPr>
              <a:spcAft>
                <a:spcPts val="600"/>
              </a:spcAft>
            </a:pPr>
            <a:r>
              <a:rPr lang="en-US" dirty="0"/>
              <a:t>DU #</a:t>
            </a:r>
            <a:r>
              <a:rPr lang="en-US" sz="1800" dirty="0">
                <a:effectLst/>
                <a:latin typeface="Roboto Condensed" panose="02000000000000000000" pitchFamily="2" charset="0"/>
                <a:ea typeface="Roboto Condensed" panose="02000000000000000000" pitchFamily="2" charset="0"/>
                <a:cs typeface="Roboto Condensed" panose="02000000000000000000" pitchFamily="2" charset="0"/>
              </a:rPr>
              <a:t>2101CS622 </a:t>
            </a:r>
            <a:endParaRPr lang="en-US" dirty="0"/>
          </a:p>
        </p:txBody>
      </p:sp>
    </p:spTree>
    <p:extLst>
      <p:ext uri="{BB962C8B-B14F-4D97-AF65-F5344CB8AC3E}">
        <p14:creationId xmlns:p14="http://schemas.microsoft.com/office/powerpoint/2010/main" val="1453459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Message Authentication Requirements</a:t>
            </a:r>
          </a:p>
        </p:txBody>
      </p:sp>
      <p:sp>
        <p:nvSpPr>
          <p:cNvPr id="3" name="Content Placeholder 2"/>
          <p:cNvSpPr>
            <a:spLocks noGrp="1"/>
          </p:cNvSpPr>
          <p:nvPr>
            <p:ph idx="1"/>
          </p:nvPr>
        </p:nvSpPr>
        <p:spPr>
          <a:ln w="28575">
            <a:solidFill>
              <a:schemeClr val="bg1"/>
            </a:solidFill>
            <a:tailEnd type="triangle"/>
          </a:ln>
        </p:spPr>
        <p:style>
          <a:lnRef idx="1">
            <a:schemeClr val="dk1"/>
          </a:lnRef>
          <a:fillRef idx="0">
            <a:schemeClr val="dk1"/>
          </a:fillRef>
          <a:effectRef idx="0">
            <a:schemeClr val="dk1"/>
          </a:effectRef>
          <a:fontRef idx="minor">
            <a:schemeClr val="tx1"/>
          </a:fontRef>
        </p:style>
        <p:txBody>
          <a:bodyPr>
            <a:normAutofit/>
          </a:bodyPr>
          <a:lstStyle/>
          <a:p>
            <a:pPr marL="457200" indent="-457200">
              <a:buFont typeface="+mj-lt"/>
              <a:buAutoNum type="arabicPeriod"/>
            </a:pPr>
            <a:r>
              <a:rPr lang="en-IN" b="1" dirty="0">
                <a:solidFill>
                  <a:srgbClr val="C00000"/>
                </a:solidFill>
              </a:rPr>
              <a:t>Disclosure</a:t>
            </a:r>
            <a:endParaRPr lang="en-IN" dirty="0">
              <a:solidFill>
                <a:srgbClr val="C00000"/>
              </a:solidFill>
            </a:endParaRPr>
          </a:p>
          <a:p>
            <a:pPr marL="457200" indent="-457200">
              <a:buFont typeface="+mj-lt"/>
              <a:buAutoNum type="arabicPeriod"/>
            </a:pPr>
            <a:r>
              <a:rPr lang="en-IN" b="1" dirty="0">
                <a:solidFill>
                  <a:srgbClr val="C00000"/>
                </a:solidFill>
              </a:rPr>
              <a:t>Traffic analysis</a:t>
            </a:r>
          </a:p>
          <a:p>
            <a:pPr marL="457200" indent="-457200">
              <a:buFont typeface="+mj-lt"/>
              <a:buAutoNum type="arabicPeriod"/>
            </a:pPr>
            <a:r>
              <a:rPr lang="en-IN" b="1" dirty="0">
                <a:solidFill>
                  <a:srgbClr val="C00000"/>
                </a:solidFill>
              </a:rPr>
              <a:t>Masquerade</a:t>
            </a:r>
          </a:p>
          <a:p>
            <a:pPr marL="457200" indent="-457200">
              <a:buFont typeface="+mj-lt"/>
              <a:buAutoNum type="arabicPeriod"/>
            </a:pPr>
            <a:r>
              <a:rPr lang="en-IN" b="1" dirty="0">
                <a:solidFill>
                  <a:srgbClr val="C00000"/>
                </a:solidFill>
              </a:rPr>
              <a:t>Content modification</a:t>
            </a:r>
            <a:endParaRPr lang="en-IN" dirty="0">
              <a:solidFill>
                <a:srgbClr val="C00000"/>
              </a:solidFill>
            </a:endParaRPr>
          </a:p>
          <a:p>
            <a:pPr marL="457200" indent="-457200">
              <a:buFont typeface="+mj-lt"/>
              <a:buAutoNum type="arabicPeriod"/>
            </a:pPr>
            <a:r>
              <a:rPr lang="en-IN" b="1" dirty="0">
                <a:solidFill>
                  <a:srgbClr val="C00000"/>
                </a:solidFill>
              </a:rPr>
              <a:t>Sequence modification</a:t>
            </a:r>
          </a:p>
          <a:p>
            <a:pPr marL="457200" indent="-457200">
              <a:buFont typeface="+mj-lt"/>
              <a:buAutoNum type="arabicPeriod"/>
            </a:pPr>
            <a:r>
              <a:rPr lang="en-IN" b="1" dirty="0">
                <a:solidFill>
                  <a:srgbClr val="C00000"/>
                </a:solidFill>
              </a:rPr>
              <a:t>Timing modification</a:t>
            </a:r>
          </a:p>
          <a:p>
            <a:pPr marL="457200" indent="-457200">
              <a:buFont typeface="+mj-lt"/>
              <a:buAutoNum type="arabicPeriod"/>
            </a:pPr>
            <a:r>
              <a:rPr lang="en-IN" b="1" dirty="0">
                <a:solidFill>
                  <a:srgbClr val="C00000"/>
                </a:solidFill>
              </a:rPr>
              <a:t>Source repudiation</a:t>
            </a:r>
            <a:endParaRPr lang="en-IN" dirty="0">
              <a:solidFill>
                <a:srgbClr val="C00000"/>
              </a:solidFill>
            </a:endParaRPr>
          </a:p>
          <a:p>
            <a:pPr marL="457200" indent="-457200">
              <a:buFont typeface="+mj-lt"/>
              <a:buAutoNum type="arabicPeriod"/>
            </a:pPr>
            <a:r>
              <a:rPr lang="en-IN" b="1" dirty="0">
                <a:solidFill>
                  <a:srgbClr val="C00000"/>
                </a:solidFill>
              </a:rPr>
              <a:t>Destination repudiation</a:t>
            </a:r>
            <a:endParaRPr lang="en-IN" dirty="0">
              <a:solidFill>
                <a:srgbClr val="C00000"/>
              </a:solidFill>
            </a:endParaRPr>
          </a:p>
        </p:txBody>
      </p:sp>
      <p:sp>
        <p:nvSpPr>
          <p:cNvPr id="4" name="Rectangle 3"/>
          <p:cNvSpPr/>
          <p:nvPr/>
        </p:nvSpPr>
        <p:spPr>
          <a:xfrm>
            <a:off x="6804236" y="843778"/>
            <a:ext cx="2843198" cy="1042009"/>
          </a:xfrm>
          <a:prstGeom prst="rect">
            <a:avLst/>
          </a:prstGeom>
          <a:solidFill>
            <a:schemeClr val="bg1"/>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Requires Message Confidentiality</a:t>
            </a:r>
          </a:p>
        </p:txBody>
      </p:sp>
      <p:cxnSp>
        <p:nvCxnSpPr>
          <p:cNvPr id="6" name="Straight Arrow Connector 5"/>
          <p:cNvCxnSpPr>
            <a:cxnSpLocks/>
            <a:endCxn id="4" idx="1"/>
          </p:cNvCxnSpPr>
          <p:nvPr/>
        </p:nvCxnSpPr>
        <p:spPr>
          <a:xfrm>
            <a:off x="2266613" y="1070404"/>
            <a:ext cx="4537623" cy="294379"/>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a:cxnSpLocks/>
            <a:endCxn id="4" idx="1"/>
          </p:cNvCxnSpPr>
          <p:nvPr/>
        </p:nvCxnSpPr>
        <p:spPr>
          <a:xfrm flipV="1">
            <a:off x="2866490" y="1364783"/>
            <a:ext cx="3937746" cy="16263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ectangle 8"/>
          <p:cNvSpPr/>
          <p:nvPr/>
        </p:nvSpPr>
        <p:spPr>
          <a:xfrm>
            <a:off x="6804236" y="2178002"/>
            <a:ext cx="2843196" cy="1089630"/>
          </a:xfrm>
          <a:prstGeom prst="rect">
            <a:avLst/>
          </a:prstGeom>
          <a:solidFill>
            <a:schemeClr val="bg1"/>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Requires Message Authentication</a:t>
            </a:r>
          </a:p>
        </p:txBody>
      </p:sp>
      <p:cxnSp>
        <p:nvCxnSpPr>
          <p:cNvPr id="12" name="Straight Arrow Connector 11"/>
          <p:cNvCxnSpPr>
            <a:cxnSpLocks/>
            <a:endCxn id="9" idx="1"/>
          </p:cNvCxnSpPr>
          <p:nvPr/>
        </p:nvCxnSpPr>
        <p:spPr>
          <a:xfrm>
            <a:off x="2497698" y="1969436"/>
            <a:ext cx="4306538" cy="75338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cxnSpLocks/>
            <a:endCxn id="9" idx="1"/>
          </p:cNvCxnSpPr>
          <p:nvPr/>
        </p:nvCxnSpPr>
        <p:spPr>
          <a:xfrm>
            <a:off x="3647824" y="2470158"/>
            <a:ext cx="3156412" cy="252659"/>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cxnSpLocks/>
            <a:endCxn id="9" idx="1"/>
          </p:cNvCxnSpPr>
          <p:nvPr/>
        </p:nvCxnSpPr>
        <p:spPr>
          <a:xfrm flipV="1">
            <a:off x="3862706" y="2722817"/>
            <a:ext cx="2941530" cy="18355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a:cxnSpLocks/>
            <a:endCxn id="9" idx="1"/>
          </p:cNvCxnSpPr>
          <p:nvPr/>
        </p:nvCxnSpPr>
        <p:spPr>
          <a:xfrm flipV="1">
            <a:off x="3489295" y="2722817"/>
            <a:ext cx="3314941" cy="62763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6804235" y="3732086"/>
            <a:ext cx="2843197" cy="936104"/>
          </a:xfrm>
          <a:prstGeom prst="rect">
            <a:avLst/>
          </a:prstGeom>
          <a:solidFill>
            <a:schemeClr val="bg1"/>
          </a:solid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Requires Digital Signature</a:t>
            </a:r>
          </a:p>
        </p:txBody>
      </p:sp>
      <p:cxnSp>
        <p:nvCxnSpPr>
          <p:cNvPr id="21" name="Straight Arrow Connector 20"/>
          <p:cNvCxnSpPr>
            <a:cxnSpLocks/>
          </p:cNvCxnSpPr>
          <p:nvPr/>
        </p:nvCxnSpPr>
        <p:spPr>
          <a:xfrm>
            <a:off x="3449802" y="3812446"/>
            <a:ext cx="3354434" cy="29138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cxnSpLocks/>
          </p:cNvCxnSpPr>
          <p:nvPr/>
        </p:nvCxnSpPr>
        <p:spPr>
          <a:xfrm flipV="1">
            <a:off x="3947984" y="4103830"/>
            <a:ext cx="2856252" cy="19261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296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22" presetClass="entr" presetSubtype="8"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left)">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par>
                                <p:cTn id="40" presetID="22" presetClass="entr" presetSubtype="8"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120336" y="1628800"/>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i="1" dirty="0">
                <a:solidFill>
                  <a:schemeClr val="tx1"/>
                </a:solidFill>
              </a:rPr>
              <a:t>M</a:t>
            </a:r>
            <a:endParaRPr lang="en-IN" b="1" i="1" dirty="0">
              <a:solidFill>
                <a:schemeClr val="tx1"/>
              </a:solidFill>
            </a:endParaRPr>
          </a:p>
        </p:txBody>
      </p:sp>
      <p:sp>
        <p:nvSpPr>
          <p:cNvPr id="4" name="Rectangle 3"/>
          <p:cNvSpPr/>
          <p:nvPr/>
        </p:nvSpPr>
        <p:spPr>
          <a:xfrm>
            <a:off x="5807968" y="1628800"/>
            <a:ext cx="576064" cy="8279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le 4"/>
          <p:cNvSpPr/>
          <p:nvPr/>
        </p:nvSpPr>
        <p:spPr>
          <a:xfrm>
            <a:off x="4223792" y="1880828"/>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E</a:t>
            </a:r>
            <a:endParaRPr lang="en-IN" b="1" dirty="0">
              <a:solidFill>
                <a:schemeClr val="tx1"/>
              </a:solidFill>
            </a:endParaRPr>
          </a:p>
        </p:txBody>
      </p:sp>
      <p:sp>
        <p:nvSpPr>
          <p:cNvPr id="6" name="Rounded Rectangle 5"/>
          <p:cNvSpPr/>
          <p:nvPr/>
        </p:nvSpPr>
        <p:spPr>
          <a:xfrm>
            <a:off x="7536468" y="1897391"/>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D</a:t>
            </a:r>
            <a:endParaRPr lang="en-IN" b="1" dirty="0">
              <a:solidFill>
                <a:schemeClr val="tx1"/>
              </a:solidFill>
            </a:endParaRPr>
          </a:p>
        </p:txBody>
      </p:sp>
      <p:sp>
        <p:nvSpPr>
          <p:cNvPr id="7" name="Rectangle 6"/>
          <p:cNvSpPr/>
          <p:nvPr/>
        </p:nvSpPr>
        <p:spPr>
          <a:xfrm>
            <a:off x="2495600" y="1592796"/>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i="1" dirty="0">
                <a:solidFill>
                  <a:schemeClr val="tx1"/>
                </a:solidFill>
              </a:rPr>
              <a:t>M</a:t>
            </a:r>
            <a:endParaRPr lang="en-IN" b="1" i="1" dirty="0">
              <a:solidFill>
                <a:schemeClr val="tx1"/>
              </a:solidFill>
            </a:endParaRPr>
          </a:p>
        </p:txBody>
      </p:sp>
      <p:grpSp>
        <p:nvGrpSpPr>
          <p:cNvPr id="9" name="Group 8"/>
          <p:cNvGrpSpPr/>
          <p:nvPr/>
        </p:nvGrpSpPr>
        <p:grpSpPr>
          <a:xfrm>
            <a:off x="4224100" y="2204864"/>
            <a:ext cx="360040" cy="753640"/>
            <a:chOff x="3261384" y="1934454"/>
            <a:chExt cx="360040" cy="753640"/>
          </a:xfrm>
        </p:grpSpPr>
        <p:sp>
          <p:nvSpPr>
            <p:cNvPr id="10" name="TextBox 9"/>
            <p:cNvSpPr txBox="1"/>
            <p:nvPr/>
          </p:nvSpPr>
          <p:spPr>
            <a:xfrm>
              <a:off x="3261384" y="2287984"/>
              <a:ext cx="360040" cy="400110"/>
            </a:xfrm>
            <a:prstGeom prst="rect">
              <a:avLst/>
            </a:prstGeom>
            <a:noFill/>
          </p:spPr>
          <p:txBody>
            <a:bodyPr wrap="square" rtlCol="0">
              <a:spAutoFit/>
            </a:bodyPr>
            <a:lstStyle/>
            <a:p>
              <a:r>
                <a:rPr lang="en-IN" sz="2000" b="1" i="1" dirty="0"/>
                <a:t>K</a:t>
              </a:r>
              <a:endParaRPr lang="en-IN" b="1" i="1" dirty="0"/>
            </a:p>
          </p:txBody>
        </p:sp>
        <p:cxnSp>
          <p:nvCxnSpPr>
            <p:cNvPr id="11" name="Straight Arrow Connector 10"/>
            <p:cNvCxnSpPr>
              <a:stCxn id="10" idx="0"/>
            </p:cNvCxnSpPr>
            <p:nvPr/>
          </p:nvCxnSpPr>
          <p:spPr>
            <a:xfrm flipH="1" flipV="1">
              <a:off x="3441096" y="1934454"/>
              <a:ext cx="308"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cxnSp>
        <p:nvCxnSpPr>
          <p:cNvPr id="22" name="Straight Arrow Connector 21"/>
          <p:cNvCxnSpPr/>
          <p:nvPr/>
        </p:nvCxnSpPr>
        <p:spPr>
          <a:xfrm>
            <a:off x="3071664" y="2024844"/>
            <a:ext cx="11521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25" name="Straight Arrow Connector 24"/>
          <p:cNvCxnSpPr>
            <a:endCxn id="4" idx="1"/>
          </p:cNvCxnSpPr>
          <p:nvPr/>
        </p:nvCxnSpPr>
        <p:spPr>
          <a:xfrm>
            <a:off x="4584140" y="2042798"/>
            <a:ext cx="12238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grpSp>
        <p:nvGrpSpPr>
          <p:cNvPr id="28" name="Group 27"/>
          <p:cNvGrpSpPr/>
          <p:nvPr/>
        </p:nvGrpSpPr>
        <p:grpSpPr>
          <a:xfrm>
            <a:off x="7536468" y="2217761"/>
            <a:ext cx="360040" cy="753640"/>
            <a:chOff x="3261384" y="1934454"/>
            <a:chExt cx="360040" cy="753640"/>
          </a:xfrm>
        </p:grpSpPr>
        <p:sp>
          <p:nvSpPr>
            <p:cNvPr id="29" name="TextBox 28"/>
            <p:cNvSpPr txBox="1"/>
            <p:nvPr/>
          </p:nvSpPr>
          <p:spPr>
            <a:xfrm>
              <a:off x="3261384" y="2287984"/>
              <a:ext cx="360040" cy="400110"/>
            </a:xfrm>
            <a:prstGeom prst="rect">
              <a:avLst/>
            </a:prstGeom>
            <a:noFill/>
          </p:spPr>
          <p:txBody>
            <a:bodyPr wrap="square" rtlCol="0">
              <a:spAutoFit/>
            </a:bodyPr>
            <a:lstStyle/>
            <a:p>
              <a:r>
                <a:rPr lang="en-IN" sz="2000" b="1" i="1" dirty="0"/>
                <a:t>K</a:t>
              </a:r>
              <a:endParaRPr lang="en-IN" sz="1600" b="1" i="1" dirty="0"/>
            </a:p>
          </p:txBody>
        </p:sp>
        <p:cxnSp>
          <p:nvCxnSpPr>
            <p:cNvPr id="30" name="Straight Arrow Connector 29"/>
            <p:cNvCxnSpPr>
              <a:stCxn id="29" idx="0"/>
            </p:cNvCxnSpPr>
            <p:nvPr/>
          </p:nvCxnSpPr>
          <p:spPr>
            <a:xfrm flipH="1" flipV="1">
              <a:off x="3441096" y="1934454"/>
              <a:ext cx="308"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cxnSp>
        <p:nvCxnSpPr>
          <p:cNvPr id="31" name="Straight Arrow Connector 30"/>
          <p:cNvCxnSpPr/>
          <p:nvPr/>
        </p:nvCxnSpPr>
        <p:spPr>
          <a:xfrm>
            <a:off x="6384032" y="2037741"/>
            <a:ext cx="11521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32" name="Straight Arrow Connector 31"/>
          <p:cNvCxnSpPr/>
          <p:nvPr/>
        </p:nvCxnSpPr>
        <p:spPr>
          <a:xfrm>
            <a:off x="7896508" y="2055695"/>
            <a:ext cx="12238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
        <p:nvSpPr>
          <p:cNvPr id="33" name="Rectangle 32"/>
          <p:cNvSpPr/>
          <p:nvPr/>
        </p:nvSpPr>
        <p:spPr>
          <a:xfrm>
            <a:off x="9120336" y="3922603"/>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i="1" dirty="0">
                <a:solidFill>
                  <a:schemeClr val="tx1"/>
                </a:solidFill>
              </a:rPr>
              <a:t>M</a:t>
            </a:r>
            <a:endParaRPr lang="en-IN" b="1" i="1" dirty="0">
              <a:solidFill>
                <a:schemeClr val="tx1"/>
              </a:solidFill>
            </a:endParaRPr>
          </a:p>
        </p:txBody>
      </p:sp>
      <p:sp>
        <p:nvSpPr>
          <p:cNvPr id="34" name="Rectangle 33"/>
          <p:cNvSpPr/>
          <p:nvPr/>
        </p:nvSpPr>
        <p:spPr>
          <a:xfrm>
            <a:off x="5807968" y="3922603"/>
            <a:ext cx="576064" cy="8279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ounded Rectangle 34"/>
          <p:cNvSpPr/>
          <p:nvPr/>
        </p:nvSpPr>
        <p:spPr>
          <a:xfrm>
            <a:off x="4223792" y="4174631"/>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E</a:t>
            </a:r>
            <a:endParaRPr lang="en-IN" b="1" dirty="0">
              <a:solidFill>
                <a:schemeClr val="tx1"/>
              </a:solidFill>
            </a:endParaRPr>
          </a:p>
        </p:txBody>
      </p:sp>
      <p:sp>
        <p:nvSpPr>
          <p:cNvPr id="36" name="Rounded Rectangle 35"/>
          <p:cNvSpPr/>
          <p:nvPr/>
        </p:nvSpPr>
        <p:spPr>
          <a:xfrm>
            <a:off x="7536468" y="4191194"/>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D</a:t>
            </a:r>
            <a:endParaRPr lang="en-IN" b="1" dirty="0">
              <a:solidFill>
                <a:schemeClr val="tx1"/>
              </a:solidFill>
            </a:endParaRPr>
          </a:p>
        </p:txBody>
      </p:sp>
      <p:sp>
        <p:nvSpPr>
          <p:cNvPr id="37" name="Rectangle 36"/>
          <p:cNvSpPr/>
          <p:nvPr/>
        </p:nvSpPr>
        <p:spPr>
          <a:xfrm>
            <a:off x="2495600" y="3886599"/>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i="1" dirty="0">
                <a:solidFill>
                  <a:schemeClr val="tx1"/>
                </a:solidFill>
              </a:rPr>
              <a:t>M</a:t>
            </a:r>
            <a:endParaRPr lang="en-IN" b="1" i="1" dirty="0">
              <a:solidFill>
                <a:schemeClr val="tx1"/>
              </a:solidFill>
            </a:endParaRPr>
          </a:p>
        </p:txBody>
      </p:sp>
      <p:sp>
        <p:nvSpPr>
          <p:cNvPr id="39" name="TextBox 38"/>
          <p:cNvSpPr txBox="1"/>
          <p:nvPr/>
        </p:nvSpPr>
        <p:spPr>
          <a:xfrm>
            <a:off x="4007768" y="4852197"/>
            <a:ext cx="792088" cy="400110"/>
          </a:xfrm>
          <a:prstGeom prst="rect">
            <a:avLst/>
          </a:prstGeom>
          <a:noFill/>
        </p:spPr>
        <p:txBody>
          <a:bodyPr wrap="square" rtlCol="0">
            <a:spAutoFit/>
          </a:bodyPr>
          <a:lstStyle/>
          <a:p>
            <a:r>
              <a:rPr lang="en-IN" sz="2000" i="1" dirty="0"/>
              <a:t>  </a:t>
            </a:r>
            <a:r>
              <a:rPr lang="en-IN" sz="2000" b="1" i="1" dirty="0" err="1"/>
              <a:t>PU</a:t>
            </a:r>
            <a:r>
              <a:rPr lang="en-IN" sz="2000" b="1" i="1" baseline="-25000" dirty="0" err="1"/>
              <a:t>b</a:t>
            </a:r>
            <a:endParaRPr lang="en-IN" sz="2000" b="1" i="1" baseline="-25000" dirty="0"/>
          </a:p>
        </p:txBody>
      </p:sp>
      <p:cxnSp>
        <p:nvCxnSpPr>
          <p:cNvPr id="40" name="Straight Arrow Connector 39"/>
          <p:cNvCxnSpPr>
            <a:stCxn id="39" idx="0"/>
          </p:cNvCxnSpPr>
          <p:nvPr/>
        </p:nvCxnSpPr>
        <p:spPr>
          <a:xfrm flipV="1">
            <a:off x="4403812" y="4498667"/>
            <a:ext cx="0"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Arrow Connector 40"/>
          <p:cNvCxnSpPr/>
          <p:nvPr/>
        </p:nvCxnSpPr>
        <p:spPr>
          <a:xfrm>
            <a:off x="3071664" y="4318647"/>
            <a:ext cx="11521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42" name="Straight Arrow Connector 41"/>
          <p:cNvCxnSpPr/>
          <p:nvPr/>
        </p:nvCxnSpPr>
        <p:spPr>
          <a:xfrm>
            <a:off x="4584140" y="4318599"/>
            <a:ext cx="12238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grpSp>
        <p:nvGrpSpPr>
          <p:cNvPr id="43" name="Group 42"/>
          <p:cNvGrpSpPr/>
          <p:nvPr/>
        </p:nvGrpSpPr>
        <p:grpSpPr>
          <a:xfrm>
            <a:off x="7320136" y="4511564"/>
            <a:ext cx="792088" cy="753640"/>
            <a:chOff x="3045052" y="1934454"/>
            <a:chExt cx="792088" cy="753640"/>
          </a:xfrm>
        </p:grpSpPr>
        <p:sp>
          <p:nvSpPr>
            <p:cNvPr id="44" name="TextBox 43"/>
            <p:cNvSpPr txBox="1"/>
            <p:nvPr/>
          </p:nvSpPr>
          <p:spPr>
            <a:xfrm>
              <a:off x="3045052" y="2287984"/>
              <a:ext cx="792088" cy="400110"/>
            </a:xfrm>
            <a:prstGeom prst="rect">
              <a:avLst/>
            </a:prstGeom>
            <a:noFill/>
          </p:spPr>
          <p:txBody>
            <a:bodyPr wrap="square" rtlCol="0">
              <a:spAutoFit/>
            </a:bodyPr>
            <a:lstStyle/>
            <a:p>
              <a:r>
                <a:rPr lang="en-IN" i="1" dirty="0"/>
                <a:t>   </a:t>
              </a:r>
              <a:r>
                <a:rPr lang="en-IN" sz="2000" b="1" i="1" dirty="0" err="1"/>
                <a:t>PR</a:t>
              </a:r>
              <a:r>
                <a:rPr lang="en-IN" sz="2000" b="1" i="1" baseline="-25000" dirty="0" err="1"/>
                <a:t>b</a:t>
              </a:r>
              <a:endParaRPr lang="en-IN" b="1" i="1" dirty="0"/>
            </a:p>
          </p:txBody>
        </p:sp>
        <p:cxnSp>
          <p:nvCxnSpPr>
            <p:cNvPr id="45" name="Straight Arrow Connector 44"/>
            <p:cNvCxnSpPr>
              <a:stCxn id="44" idx="0"/>
            </p:cNvCxnSpPr>
            <p:nvPr/>
          </p:nvCxnSpPr>
          <p:spPr>
            <a:xfrm flipV="1">
              <a:off x="3441096" y="1934454"/>
              <a:ext cx="0"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cxnSp>
        <p:nvCxnSpPr>
          <p:cNvPr id="46" name="Straight Arrow Connector 45"/>
          <p:cNvCxnSpPr/>
          <p:nvPr/>
        </p:nvCxnSpPr>
        <p:spPr>
          <a:xfrm>
            <a:off x="6384032" y="4318599"/>
            <a:ext cx="11521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47" name="Straight Arrow Connector 46"/>
          <p:cNvCxnSpPr/>
          <p:nvPr/>
        </p:nvCxnSpPr>
        <p:spPr>
          <a:xfrm>
            <a:off x="7896508" y="4318599"/>
            <a:ext cx="12238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8" name="TextBox 77"/>
              <p:cNvSpPr txBox="1"/>
              <p:nvPr/>
            </p:nvSpPr>
            <p:spPr>
              <a:xfrm>
                <a:off x="5555941" y="2483604"/>
                <a:ext cx="1149161"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000" b="1" i="1">
                          <a:latin typeface="Cambria Math"/>
                        </a:rPr>
                        <m:t>𝑬</m:t>
                      </m:r>
                      <m:r>
                        <a:rPr lang="en-IN" sz="2000" b="1" i="1">
                          <a:latin typeface="Cambria Math"/>
                        </a:rPr>
                        <m:t>(</m:t>
                      </m:r>
                      <m:r>
                        <a:rPr lang="en-IN" sz="2000" b="1" i="1">
                          <a:latin typeface="Cambria Math"/>
                        </a:rPr>
                        <m:t>𝑲</m:t>
                      </m:r>
                      <m:r>
                        <a:rPr lang="en-IN" sz="2000" b="1" i="1">
                          <a:latin typeface="Cambria Math"/>
                        </a:rPr>
                        <m:t>,</m:t>
                      </m:r>
                      <m:r>
                        <a:rPr lang="en-IN" sz="2000" b="1" i="1">
                          <a:latin typeface="Cambria Math"/>
                        </a:rPr>
                        <m:t>𝑴</m:t>
                      </m:r>
                      <m:r>
                        <a:rPr lang="en-IN" sz="2000" b="1" i="1">
                          <a:latin typeface="Cambria Math"/>
                        </a:rPr>
                        <m:t>)</m:t>
                      </m:r>
                    </m:oMath>
                  </m:oMathPara>
                </a14:m>
                <a:endParaRPr lang="en-IN" sz="2000" b="1" dirty="0"/>
              </a:p>
            </p:txBody>
          </p:sp>
        </mc:Choice>
        <mc:Fallback xmlns="">
          <p:sp>
            <p:nvSpPr>
              <p:cNvPr id="78" name="TextBox 77"/>
              <p:cNvSpPr txBox="1">
                <a:spLocks noRot="1" noChangeAspect="1" noMove="1" noResize="1" noEditPoints="1" noAdjustHandles="1" noChangeArrowheads="1" noChangeShapeType="1" noTextEdit="1"/>
              </p:cNvSpPr>
              <p:nvPr/>
            </p:nvSpPr>
            <p:spPr>
              <a:xfrm>
                <a:off x="5555941" y="2483604"/>
                <a:ext cx="1149161" cy="400110"/>
              </a:xfrm>
              <a:prstGeom prst="rect">
                <a:avLst/>
              </a:prstGeom>
              <a:blipFill>
                <a:blip r:embed="rId2"/>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5411925" y="4838588"/>
                <a:ext cx="1379993"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000" b="1" i="1">
                          <a:latin typeface="Cambria Math"/>
                        </a:rPr>
                        <m:t>𝑬</m:t>
                      </m:r>
                      <m:r>
                        <a:rPr lang="en-IN" sz="2000" b="1" i="1">
                          <a:latin typeface="Cambria Math"/>
                        </a:rPr>
                        <m:t>(</m:t>
                      </m:r>
                      <m:r>
                        <m:rPr>
                          <m:nor/>
                        </m:rPr>
                        <a:rPr lang="en-IN" sz="2000" b="1" i="1" dirty="0"/>
                        <m:t>PU</m:t>
                      </m:r>
                      <m:r>
                        <m:rPr>
                          <m:nor/>
                        </m:rPr>
                        <a:rPr lang="en-IN" sz="2000" b="1" i="1" baseline="-25000" dirty="0"/>
                        <m:t>b</m:t>
                      </m:r>
                      <m:r>
                        <a:rPr lang="en-IN" sz="2000" b="1" i="1">
                          <a:latin typeface="Cambria Math"/>
                        </a:rPr>
                        <m:t>,</m:t>
                      </m:r>
                      <m:r>
                        <a:rPr lang="en-IN" sz="2000" b="1" i="1">
                          <a:latin typeface="Cambria Math"/>
                        </a:rPr>
                        <m:t>𝑴</m:t>
                      </m:r>
                      <m:r>
                        <a:rPr lang="en-IN" sz="2000" b="1" i="1">
                          <a:latin typeface="Cambria Math"/>
                        </a:rPr>
                        <m:t>)</m:t>
                      </m:r>
                    </m:oMath>
                  </m:oMathPara>
                </a14:m>
                <a:endParaRPr lang="en-IN" sz="2000" b="1" dirty="0"/>
              </a:p>
            </p:txBody>
          </p:sp>
        </mc:Choice>
        <mc:Fallback xmlns="">
          <p:sp>
            <p:nvSpPr>
              <p:cNvPr id="88" name="TextBox 87"/>
              <p:cNvSpPr txBox="1">
                <a:spLocks noRot="1" noChangeAspect="1" noMove="1" noResize="1" noEditPoints="1" noAdjustHandles="1" noChangeArrowheads="1" noChangeShapeType="1" noTextEdit="1"/>
              </p:cNvSpPr>
              <p:nvPr/>
            </p:nvSpPr>
            <p:spPr>
              <a:xfrm>
                <a:off x="5411925" y="4838588"/>
                <a:ext cx="1379993" cy="400110"/>
              </a:xfrm>
              <a:prstGeom prst="rect">
                <a:avLst/>
              </a:prstGeom>
              <a:blipFill>
                <a:blip r:embed="rId3"/>
                <a:stretch>
                  <a:fillRect b="-12500"/>
                </a:stretch>
              </a:blipFill>
            </p:spPr>
            <p:txBody>
              <a:bodyPr/>
              <a:lstStyle/>
              <a:p>
                <a:r>
                  <a:rPr lang="en-US">
                    <a:noFill/>
                  </a:rPr>
                  <a:t> </a:t>
                </a:r>
              </a:p>
            </p:txBody>
          </p:sp>
        </mc:Fallback>
      </mc:AlternateContent>
      <p:sp>
        <p:nvSpPr>
          <p:cNvPr id="95" name="Title 94"/>
          <p:cNvSpPr>
            <a:spLocks noGrp="1"/>
          </p:cNvSpPr>
          <p:nvPr>
            <p:ph type="title"/>
          </p:nvPr>
        </p:nvSpPr>
        <p:spPr/>
        <p:txBody>
          <a:bodyPr/>
          <a:lstStyle/>
          <a:p>
            <a:r>
              <a:rPr lang="en-IN" dirty="0"/>
              <a:t>Message Authentication</a:t>
            </a:r>
          </a:p>
        </p:txBody>
      </p:sp>
      <p:sp>
        <p:nvSpPr>
          <p:cNvPr id="2" name="Content Placeholder 1">
            <a:extLst>
              <a:ext uri="{FF2B5EF4-FFF2-40B4-BE49-F238E27FC236}">
                <a16:creationId xmlns:a16="http://schemas.microsoft.com/office/drawing/2014/main" id="{A38AD4A0-EE83-7C2C-F860-0A05850405AD}"/>
              </a:ext>
            </a:extLst>
          </p:cNvPr>
          <p:cNvSpPr>
            <a:spLocks noGrp="1"/>
          </p:cNvSpPr>
          <p:nvPr>
            <p:ph idx="1"/>
          </p:nvPr>
        </p:nvSpPr>
        <p:spPr/>
        <p:txBody>
          <a:bodyPr/>
          <a:lstStyle/>
          <a:p>
            <a:endParaRPr lang="en-US" dirty="0"/>
          </a:p>
        </p:txBody>
      </p:sp>
      <p:sp>
        <p:nvSpPr>
          <p:cNvPr id="97" name="TextBox 96"/>
          <p:cNvSpPr txBox="1"/>
          <p:nvPr/>
        </p:nvSpPr>
        <p:spPr>
          <a:xfrm>
            <a:off x="2104716" y="2956883"/>
            <a:ext cx="8582799" cy="461665"/>
          </a:xfrm>
          <a:prstGeom prst="rect">
            <a:avLst/>
          </a:prstGeom>
          <a:noFill/>
        </p:spPr>
        <p:txBody>
          <a:bodyPr wrap="none" rtlCol="0">
            <a:spAutoFit/>
          </a:bodyPr>
          <a:lstStyle/>
          <a:p>
            <a:r>
              <a:rPr lang="en-IN" sz="2400" b="1" dirty="0">
                <a:solidFill>
                  <a:srgbClr val="C00000"/>
                </a:solidFill>
              </a:rPr>
              <a:t>(a) Symmetric encryption : Confidentiality and Authentication</a:t>
            </a:r>
          </a:p>
        </p:txBody>
      </p:sp>
      <p:sp>
        <p:nvSpPr>
          <p:cNvPr id="98" name="TextBox 97"/>
          <p:cNvSpPr txBox="1"/>
          <p:nvPr/>
        </p:nvSpPr>
        <p:spPr>
          <a:xfrm>
            <a:off x="3376121" y="5373217"/>
            <a:ext cx="5899372" cy="461665"/>
          </a:xfrm>
          <a:prstGeom prst="rect">
            <a:avLst/>
          </a:prstGeom>
          <a:noFill/>
        </p:spPr>
        <p:txBody>
          <a:bodyPr wrap="none" rtlCol="0">
            <a:spAutoFit/>
          </a:bodyPr>
          <a:lstStyle/>
          <a:p>
            <a:r>
              <a:rPr lang="en-IN" sz="2400" b="1" dirty="0">
                <a:solidFill>
                  <a:srgbClr val="C00000"/>
                </a:solidFill>
              </a:rPr>
              <a:t>(b) Public-key encryption : Confidentiality</a:t>
            </a:r>
          </a:p>
        </p:txBody>
      </p:sp>
      <p:grpSp>
        <p:nvGrpSpPr>
          <p:cNvPr id="38" name="Group 37"/>
          <p:cNvGrpSpPr/>
          <p:nvPr/>
        </p:nvGrpSpPr>
        <p:grpSpPr>
          <a:xfrm>
            <a:off x="2459596" y="1127714"/>
            <a:ext cx="3600400" cy="249059"/>
            <a:chOff x="692161" y="961290"/>
            <a:chExt cx="3600400" cy="249059"/>
          </a:xfrm>
        </p:grpSpPr>
        <p:cxnSp>
          <p:nvCxnSpPr>
            <p:cNvPr id="48" name="Straight Arrow Connector 47"/>
            <p:cNvCxnSpPr/>
            <p:nvPr/>
          </p:nvCxnSpPr>
          <p:spPr>
            <a:xfrm>
              <a:off x="692161" y="1088740"/>
              <a:ext cx="3600400" cy="0"/>
            </a:xfrm>
            <a:prstGeom prst="straightConnector1">
              <a:avLst/>
            </a:prstGeom>
            <a:noFill/>
            <a:ln>
              <a:solidFill>
                <a:schemeClr val="tx1"/>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49" name="Rectangle 48"/>
            <p:cNvSpPr/>
            <p:nvPr/>
          </p:nvSpPr>
          <p:spPr>
            <a:xfrm>
              <a:off x="1952301" y="961290"/>
              <a:ext cx="1224136" cy="2490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C00000"/>
                  </a:solidFill>
                </a:rPr>
                <a:t>Source</a:t>
              </a:r>
              <a:r>
                <a:rPr lang="en-IN" b="1" dirty="0">
                  <a:solidFill>
                    <a:srgbClr val="C00000"/>
                  </a:solidFill>
                </a:rPr>
                <a:t> A</a:t>
              </a:r>
            </a:p>
          </p:txBody>
        </p:sp>
      </p:grpSp>
      <p:grpSp>
        <p:nvGrpSpPr>
          <p:cNvPr id="50" name="Group 49"/>
          <p:cNvGrpSpPr/>
          <p:nvPr/>
        </p:nvGrpSpPr>
        <p:grpSpPr>
          <a:xfrm>
            <a:off x="6096000" y="1098082"/>
            <a:ext cx="3600400" cy="278690"/>
            <a:chOff x="5028931" y="961290"/>
            <a:chExt cx="3600400" cy="278690"/>
          </a:xfrm>
        </p:grpSpPr>
        <p:cxnSp>
          <p:nvCxnSpPr>
            <p:cNvPr id="51" name="Straight Arrow Connector 50"/>
            <p:cNvCxnSpPr/>
            <p:nvPr/>
          </p:nvCxnSpPr>
          <p:spPr>
            <a:xfrm>
              <a:off x="5028931" y="1118371"/>
              <a:ext cx="3600400" cy="0"/>
            </a:xfrm>
            <a:prstGeom prst="straightConnector1">
              <a:avLst/>
            </a:prstGeom>
            <a:noFill/>
            <a:ln>
              <a:solidFill>
                <a:schemeClr val="tx1"/>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52" name="Rectangle 51"/>
            <p:cNvSpPr/>
            <p:nvPr/>
          </p:nvSpPr>
          <p:spPr>
            <a:xfrm>
              <a:off x="6109050" y="961290"/>
              <a:ext cx="1772671" cy="27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C00000"/>
                  </a:solidFill>
                </a:rPr>
                <a:t>Destination</a:t>
              </a:r>
              <a:r>
                <a:rPr lang="en-IN" b="1" dirty="0">
                  <a:solidFill>
                    <a:srgbClr val="C00000"/>
                  </a:solidFill>
                </a:rPr>
                <a:t> B</a:t>
              </a:r>
            </a:p>
          </p:txBody>
        </p:sp>
      </p:grpSp>
    </p:spTree>
    <p:extLst>
      <p:ext uri="{BB962C8B-B14F-4D97-AF65-F5344CB8AC3E}">
        <p14:creationId xmlns:p14="http://schemas.microsoft.com/office/powerpoint/2010/main" val="177506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33" grpId="0" animBg="1"/>
      <p:bldP spid="34" grpId="0" animBg="1"/>
      <p:bldP spid="35" grpId="0" animBg="1"/>
      <p:bldP spid="36" grpId="0" animBg="1"/>
      <p:bldP spid="37" grpId="0" animBg="1"/>
      <p:bldP spid="39" grpId="0"/>
      <p:bldP spid="78" grpId="0"/>
      <p:bldP spid="88" grpId="0"/>
      <p:bldP spid="97" grpId="0"/>
      <p:bldP spid="9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Message Authentication</a:t>
            </a:r>
          </a:p>
        </p:txBody>
      </p:sp>
      <p:sp>
        <p:nvSpPr>
          <p:cNvPr id="3" name="Content Placeholder 2">
            <a:extLst>
              <a:ext uri="{FF2B5EF4-FFF2-40B4-BE49-F238E27FC236}">
                <a16:creationId xmlns:a16="http://schemas.microsoft.com/office/drawing/2014/main" id="{08DADD31-CE5A-400F-016F-E197B05212E8}"/>
              </a:ext>
            </a:extLst>
          </p:cNvPr>
          <p:cNvSpPr>
            <a:spLocks noGrp="1"/>
          </p:cNvSpPr>
          <p:nvPr>
            <p:ph idx="1"/>
          </p:nvPr>
        </p:nvSpPr>
        <p:spPr/>
        <p:txBody>
          <a:bodyPr/>
          <a:lstStyle/>
          <a:p>
            <a:endParaRPr lang="en-US"/>
          </a:p>
        </p:txBody>
      </p:sp>
      <p:sp>
        <p:nvSpPr>
          <p:cNvPr id="4" name="Rectangle 3"/>
          <p:cNvSpPr/>
          <p:nvPr/>
        </p:nvSpPr>
        <p:spPr>
          <a:xfrm>
            <a:off x="9120336" y="1268760"/>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p:txBody>
      </p:sp>
      <p:sp>
        <p:nvSpPr>
          <p:cNvPr id="5" name="Rectangle 4"/>
          <p:cNvSpPr/>
          <p:nvPr/>
        </p:nvSpPr>
        <p:spPr>
          <a:xfrm>
            <a:off x="5807968" y="1268760"/>
            <a:ext cx="576064" cy="8279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6" name="Rounded Rectangle 5"/>
          <p:cNvSpPr/>
          <p:nvPr/>
        </p:nvSpPr>
        <p:spPr>
          <a:xfrm>
            <a:off x="4223792" y="1520788"/>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E</a:t>
            </a:r>
          </a:p>
        </p:txBody>
      </p:sp>
      <p:sp>
        <p:nvSpPr>
          <p:cNvPr id="7" name="Rounded Rectangle 6"/>
          <p:cNvSpPr/>
          <p:nvPr/>
        </p:nvSpPr>
        <p:spPr>
          <a:xfrm>
            <a:off x="7536468" y="1537351"/>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D</a:t>
            </a:r>
          </a:p>
        </p:txBody>
      </p:sp>
      <p:sp>
        <p:nvSpPr>
          <p:cNvPr id="8" name="Rectangle 7"/>
          <p:cNvSpPr/>
          <p:nvPr/>
        </p:nvSpPr>
        <p:spPr>
          <a:xfrm>
            <a:off x="2495600" y="1268856"/>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p:txBody>
      </p:sp>
      <p:cxnSp>
        <p:nvCxnSpPr>
          <p:cNvPr id="9" name="Straight Arrow Connector 8"/>
          <p:cNvCxnSpPr/>
          <p:nvPr/>
        </p:nvCxnSpPr>
        <p:spPr>
          <a:xfrm>
            <a:off x="3071664" y="1700808"/>
            <a:ext cx="11521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10" name="Straight Arrow Connector 9"/>
          <p:cNvCxnSpPr>
            <a:endCxn id="5" idx="1"/>
          </p:cNvCxnSpPr>
          <p:nvPr/>
        </p:nvCxnSpPr>
        <p:spPr>
          <a:xfrm>
            <a:off x="4584140" y="1682758"/>
            <a:ext cx="12238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6384032" y="1700808"/>
            <a:ext cx="11521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7896508" y="1695655"/>
            <a:ext cx="1223828"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
        <p:nvSpPr>
          <p:cNvPr id="13" name="Rectangle 12"/>
          <p:cNvSpPr/>
          <p:nvPr/>
        </p:nvSpPr>
        <p:spPr>
          <a:xfrm>
            <a:off x="9840416" y="3717032"/>
            <a:ext cx="540060"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p:txBody>
      </p:sp>
      <p:sp>
        <p:nvSpPr>
          <p:cNvPr id="14" name="Rectangle 13"/>
          <p:cNvSpPr/>
          <p:nvPr/>
        </p:nvSpPr>
        <p:spPr>
          <a:xfrm>
            <a:off x="5807968" y="3717032"/>
            <a:ext cx="576064" cy="8279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sp>
        <p:nvSpPr>
          <p:cNvPr id="15" name="Rounded Rectangle 14"/>
          <p:cNvSpPr/>
          <p:nvPr/>
        </p:nvSpPr>
        <p:spPr>
          <a:xfrm>
            <a:off x="4655840" y="3969060"/>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E</a:t>
            </a:r>
          </a:p>
        </p:txBody>
      </p:sp>
      <p:sp>
        <p:nvSpPr>
          <p:cNvPr id="17" name="Rectangle 16"/>
          <p:cNvSpPr/>
          <p:nvPr/>
        </p:nvSpPr>
        <p:spPr>
          <a:xfrm>
            <a:off x="1775520" y="3681028"/>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p:txBody>
      </p:sp>
      <p:grpSp>
        <p:nvGrpSpPr>
          <p:cNvPr id="18" name="Group 17"/>
          <p:cNvGrpSpPr/>
          <p:nvPr/>
        </p:nvGrpSpPr>
        <p:grpSpPr>
          <a:xfrm>
            <a:off x="4656148" y="4293096"/>
            <a:ext cx="360040" cy="753640"/>
            <a:chOff x="3261384" y="1934454"/>
            <a:chExt cx="360040" cy="753640"/>
          </a:xfrm>
        </p:grpSpPr>
        <p:sp>
          <p:nvSpPr>
            <p:cNvPr id="19" name="TextBox 18"/>
            <p:cNvSpPr txBox="1"/>
            <p:nvPr/>
          </p:nvSpPr>
          <p:spPr>
            <a:xfrm>
              <a:off x="3261384" y="2287984"/>
              <a:ext cx="360040" cy="400110"/>
            </a:xfrm>
            <a:prstGeom prst="rect">
              <a:avLst/>
            </a:prstGeom>
            <a:noFill/>
          </p:spPr>
          <p:txBody>
            <a:bodyPr wrap="square" rtlCol="0">
              <a:spAutoFit/>
            </a:bodyPr>
            <a:lstStyle/>
            <a:p>
              <a:endParaRPr lang="en-IN" sz="2000" i="1" dirty="0"/>
            </a:p>
          </p:txBody>
        </p:sp>
        <p:cxnSp>
          <p:nvCxnSpPr>
            <p:cNvPr id="20" name="Straight Arrow Connector 19"/>
            <p:cNvCxnSpPr>
              <a:stCxn id="19" idx="0"/>
            </p:cNvCxnSpPr>
            <p:nvPr/>
          </p:nvCxnSpPr>
          <p:spPr>
            <a:xfrm flipH="1" flipV="1">
              <a:off x="3441096" y="1934454"/>
              <a:ext cx="308"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cxnSp>
        <p:nvCxnSpPr>
          <p:cNvPr id="22" name="Straight Arrow Connector 21"/>
          <p:cNvCxnSpPr>
            <a:endCxn id="14" idx="1"/>
          </p:cNvCxnSpPr>
          <p:nvPr/>
        </p:nvCxnSpPr>
        <p:spPr>
          <a:xfrm flipV="1">
            <a:off x="5015880" y="4131030"/>
            <a:ext cx="792088" cy="1805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4007768" y="2168860"/>
            <a:ext cx="792088" cy="400110"/>
          </a:xfrm>
          <a:prstGeom prst="rect">
            <a:avLst/>
          </a:prstGeom>
          <a:noFill/>
        </p:spPr>
        <p:txBody>
          <a:bodyPr wrap="square" rtlCol="0">
            <a:spAutoFit/>
          </a:bodyPr>
          <a:lstStyle/>
          <a:p>
            <a:r>
              <a:rPr lang="en-IN" sz="2000" i="1" dirty="0"/>
              <a:t>  </a:t>
            </a:r>
            <a:r>
              <a:rPr lang="en-IN" sz="2000" b="1" i="1" dirty="0" err="1"/>
              <a:t>PR</a:t>
            </a:r>
            <a:r>
              <a:rPr lang="en-IN" sz="2000" b="1" i="1" baseline="-25000" dirty="0" err="1"/>
              <a:t>a</a:t>
            </a:r>
            <a:endParaRPr lang="en-IN" sz="2000" b="1" i="1" baseline="-25000" dirty="0"/>
          </a:p>
        </p:txBody>
      </p:sp>
      <p:cxnSp>
        <p:nvCxnSpPr>
          <p:cNvPr id="29" name="Straight Arrow Connector 28"/>
          <p:cNvCxnSpPr/>
          <p:nvPr/>
        </p:nvCxnSpPr>
        <p:spPr>
          <a:xfrm flipV="1">
            <a:off x="4403812" y="1851334"/>
            <a:ext cx="0"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nvGrpSpPr>
          <p:cNvPr id="30" name="Group 29"/>
          <p:cNvGrpSpPr/>
          <p:nvPr/>
        </p:nvGrpSpPr>
        <p:grpSpPr>
          <a:xfrm>
            <a:off x="7320136" y="1861387"/>
            <a:ext cx="792088" cy="753640"/>
            <a:chOff x="3045052" y="1934454"/>
            <a:chExt cx="792088" cy="753640"/>
          </a:xfrm>
        </p:grpSpPr>
        <p:sp>
          <p:nvSpPr>
            <p:cNvPr id="31" name="TextBox 30"/>
            <p:cNvSpPr txBox="1"/>
            <p:nvPr/>
          </p:nvSpPr>
          <p:spPr>
            <a:xfrm>
              <a:off x="3045052" y="2287984"/>
              <a:ext cx="792088" cy="400110"/>
            </a:xfrm>
            <a:prstGeom prst="rect">
              <a:avLst/>
            </a:prstGeom>
            <a:noFill/>
          </p:spPr>
          <p:txBody>
            <a:bodyPr wrap="square" rtlCol="0">
              <a:spAutoFit/>
            </a:bodyPr>
            <a:lstStyle/>
            <a:p>
              <a:r>
                <a:rPr lang="en-IN" sz="2000" i="1" dirty="0"/>
                <a:t>   </a:t>
              </a:r>
              <a:r>
                <a:rPr lang="en-IN" sz="2000" b="1" i="1" dirty="0" err="1"/>
                <a:t>PU</a:t>
              </a:r>
              <a:r>
                <a:rPr lang="en-IN" sz="2000" b="1" i="1" baseline="-25000" dirty="0" err="1"/>
                <a:t>a</a:t>
              </a:r>
              <a:endParaRPr lang="en-IN" sz="2000" b="1" i="1" dirty="0"/>
            </a:p>
          </p:txBody>
        </p:sp>
        <p:cxnSp>
          <p:nvCxnSpPr>
            <p:cNvPr id="32" name="Straight Arrow Connector 31"/>
            <p:cNvCxnSpPr>
              <a:stCxn id="31" idx="0"/>
            </p:cNvCxnSpPr>
            <p:nvPr/>
          </p:nvCxnSpPr>
          <p:spPr>
            <a:xfrm flipV="1">
              <a:off x="3441096" y="1934454"/>
              <a:ext cx="0"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mc:AlternateContent xmlns:mc="http://schemas.openxmlformats.org/markup-compatibility/2006" xmlns:a14="http://schemas.microsoft.com/office/drawing/2010/main">
        <mc:Choice Requires="a14">
          <p:sp>
            <p:nvSpPr>
              <p:cNvPr id="33" name="TextBox 32"/>
              <p:cNvSpPr txBox="1"/>
              <p:nvPr/>
            </p:nvSpPr>
            <p:spPr>
              <a:xfrm>
                <a:off x="5411925" y="2123008"/>
                <a:ext cx="139121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000" b="1" i="1">
                          <a:latin typeface="Cambria Math"/>
                        </a:rPr>
                        <m:t>𝑬</m:t>
                      </m:r>
                      <m:r>
                        <a:rPr lang="en-IN" sz="2000" b="1" i="1">
                          <a:latin typeface="Cambria Math"/>
                        </a:rPr>
                        <m:t>(</m:t>
                      </m:r>
                      <m:r>
                        <m:rPr>
                          <m:nor/>
                        </m:rPr>
                        <a:rPr lang="en-IN" sz="2000" b="1" i="1" dirty="0"/>
                        <m:t>PR</m:t>
                      </m:r>
                      <m:r>
                        <a:rPr lang="en-IN" sz="2000" b="1" i="1" baseline="-25000" dirty="0">
                          <a:latin typeface="Cambria Math"/>
                        </a:rPr>
                        <m:t>𝒂</m:t>
                      </m:r>
                      <m:r>
                        <a:rPr lang="en-IN" sz="2000" b="1" i="1">
                          <a:latin typeface="Cambria Math"/>
                        </a:rPr>
                        <m:t>,</m:t>
                      </m:r>
                      <m:r>
                        <a:rPr lang="en-IN" sz="2000" b="1" i="1">
                          <a:latin typeface="Cambria Math"/>
                        </a:rPr>
                        <m:t>𝑴</m:t>
                      </m:r>
                      <m:r>
                        <a:rPr lang="en-IN" sz="2000" b="1" i="1">
                          <a:latin typeface="Cambria Math"/>
                        </a:rPr>
                        <m:t>)</m:t>
                      </m:r>
                    </m:oMath>
                  </m:oMathPara>
                </a14:m>
                <a:endParaRPr lang="en-IN" sz="2000"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11925" y="2123008"/>
                <a:ext cx="1391215" cy="400110"/>
              </a:xfrm>
              <a:prstGeom prst="rect">
                <a:avLst/>
              </a:prstGeom>
              <a:blipFill>
                <a:blip r:embed="rId2"/>
                <a:stretch>
                  <a:fillRect b="-15625"/>
                </a:stretch>
              </a:blipFill>
            </p:spPr>
            <p:txBody>
              <a:bodyPr/>
              <a:lstStyle/>
              <a:p>
                <a:r>
                  <a:rPr lang="en-US">
                    <a:noFill/>
                  </a:rPr>
                  <a:t> </a:t>
                </a:r>
              </a:p>
            </p:txBody>
          </p:sp>
        </mc:Fallback>
      </mc:AlternateContent>
      <p:sp>
        <p:nvSpPr>
          <p:cNvPr id="34" name="TextBox 33"/>
          <p:cNvSpPr txBox="1"/>
          <p:nvPr/>
        </p:nvSpPr>
        <p:spPr>
          <a:xfrm>
            <a:off x="2473566" y="2708921"/>
            <a:ext cx="7872668" cy="461665"/>
          </a:xfrm>
          <a:prstGeom prst="rect">
            <a:avLst/>
          </a:prstGeom>
          <a:noFill/>
        </p:spPr>
        <p:txBody>
          <a:bodyPr wrap="none" rtlCol="0">
            <a:spAutoFit/>
          </a:bodyPr>
          <a:lstStyle/>
          <a:p>
            <a:r>
              <a:rPr lang="en-IN" sz="2400" b="1" dirty="0">
                <a:solidFill>
                  <a:srgbClr val="C00000"/>
                </a:solidFill>
              </a:rPr>
              <a:t>(c) Public-key encryption : Authentication and Signature</a:t>
            </a:r>
          </a:p>
        </p:txBody>
      </p:sp>
      <p:sp>
        <p:nvSpPr>
          <p:cNvPr id="36" name="Rounded Rectangle 35"/>
          <p:cNvSpPr/>
          <p:nvPr/>
        </p:nvSpPr>
        <p:spPr>
          <a:xfrm>
            <a:off x="2927648" y="3969060"/>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E</a:t>
            </a:r>
          </a:p>
        </p:txBody>
      </p:sp>
      <p:grpSp>
        <p:nvGrpSpPr>
          <p:cNvPr id="37" name="Group 36"/>
          <p:cNvGrpSpPr/>
          <p:nvPr/>
        </p:nvGrpSpPr>
        <p:grpSpPr>
          <a:xfrm>
            <a:off x="2927956" y="4293096"/>
            <a:ext cx="360040" cy="753640"/>
            <a:chOff x="3261384" y="1934454"/>
            <a:chExt cx="360040" cy="753640"/>
          </a:xfrm>
        </p:grpSpPr>
        <p:sp>
          <p:nvSpPr>
            <p:cNvPr id="38" name="TextBox 37"/>
            <p:cNvSpPr txBox="1"/>
            <p:nvPr/>
          </p:nvSpPr>
          <p:spPr>
            <a:xfrm>
              <a:off x="3261384" y="2287984"/>
              <a:ext cx="360040" cy="400110"/>
            </a:xfrm>
            <a:prstGeom prst="rect">
              <a:avLst/>
            </a:prstGeom>
            <a:noFill/>
          </p:spPr>
          <p:txBody>
            <a:bodyPr wrap="square" rtlCol="0">
              <a:spAutoFit/>
            </a:bodyPr>
            <a:lstStyle/>
            <a:p>
              <a:endParaRPr lang="en-IN" sz="2000" i="1" dirty="0"/>
            </a:p>
          </p:txBody>
        </p:sp>
        <p:cxnSp>
          <p:nvCxnSpPr>
            <p:cNvPr id="39" name="Straight Arrow Connector 38"/>
            <p:cNvCxnSpPr>
              <a:stCxn id="38" idx="0"/>
            </p:cNvCxnSpPr>
            <p:nvPr/>
          </p:nvCxnSpPr>
          <p:spPr>
            <a:xfrm flipH="1" flipV="1">
              <a:off x="3441096" y="1934454"/>
              <a:ext cx="308"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cxnSp>
        <p:nvCxnSpPr>
          <p:cNvPr id="58" name="Straight Arrow Connector 57"/>
          <p:cNvCxnSpPr/>
          <p:nvPr/>
        </p:nvCxnSpPr>
        <p:spPr>
          <a:xfrm>
            <a:off x="4223484" y="4140079"/>
            <a:ext cx="396352"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a:xfrm>
            <a:off x="2351584" y="4149080"/>
            <a:ext cx="576064"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
        <p:nvSpPr>
          <p:cNvPr id="63" name="TextBox 62"/>
          <p:cNvSpPr txBox="1"/>
          <p:nvPr/>
        </p:nvSpPr>
        <p:spPr>
          <a:xfrm>
            <a:off x="1438382" y="5559478"/>
            <a:ext cx="9315236" cy="430887"/>
          </a:xfrm>
          <a:prstGeom prst="rect">
            <a:avLst/>
          </a:prstGeom>
          <a:noFill/>
        </p:spPr>
        <p:txBody>
          <a:bodyPr wrap="square" rtlCol="0">
            <a:spAutoFit/>
          </a:bodyPr>
          <a:lstStyle/>
          <a:p>
            <a:pPr algn="ctr"/>
            <a:r>
              <a:rPr lang="en-IN" sz="2200" b="1" dirty="0">
                <a:solidFill>
                  <a:srgbClr val="C00000"/>
                </a:solidFill>
              </a:rPr>
              <a:t>(d) Public-key encryption : Confidentiality, Authentication and Signature</a:t>
            </a:r>
          </a:p>
        </p:txBody>
      </p:sp>
      <p:sp>
        <p:nvSpPr>
          <p:cNvPr id="64" name="TextBox 63"/>
          <p:cNvSpPr txBox="1"/>
          <p:nvPr/>
        </p:nvSpPr>
        <p:spPr>
          <a:xfrm>
            <a:off x="2711624" y="4581128"/>
            <a:ext cx="792088" cy="400110"/>
          </a:xfrm>
          <a:prstGeom prst="rect">
            <a:avLst/>
          </a:prstGeom>
          <a:noFill/>
        </p:spPr>
        <p:txBody>
          <a:bodyPr wrap="square" rtlCol="0">
            <a:spAutoFit/>
          </a:bodyPr>
          <a:lstStyle/>
          <a:p>
            <a:r>
              <a:rPr lang="en-IN" sz="2000" i="1" dirty="0"/>
              <a:t>  </a:t>
            </a:r>
            <a:r>
              <a:rPr lang="en-IN" sz="2000" b="1" i="1" dirty="0" err="1"/>
              <a:t>PR</a:t>
            </a:r>
            <a:r>
              <a:rPr lang="en-IN" sz="2000" b="1" i="1" baseline="-25000" dirty="0" err="1"/>
              <a:t>a</a:t>
            </a:r>
            <a:endParaRPr lang="en-IN" sz="2000" b="1" i="1" baseline="-25000" dirty="0"/>
          </a:p>
        </p:txBody>
      </p:sp>
      <p:sp>
        <p:nvSpPr>
          <p:cNvPr id="65" name="TextBox 64"/>
          <p:cNvSpPr txBox="1"/>
          <p:nvPr/>
        </p:nvSpPr>
        <p:spPr>
          <a:xfrm>
            <a:off x="4439816" y="4577062"/>
            <a:ext cx="792088" cy="400110"/>
          </a:xfrm>
          <a:prstGeom prst="rect">
            <a:avLst/>
          </a:prstGeom>
          <a:noFill/>
        </p:spPr>
        <p:txBody>
          <a:bodyPr wrap="square" rtlCol="0">
            <a:spAutoFit/>
          </a:bodyPr>
          <a:lstStyle/>
          <a:p>
            <a:r>
              <a:rPr lang="en-IN" sz="2000" i="1" dirty="0"/>
              <a:t>   </a:t>
            </a:r>
            <a:r>
              <a:rPr lang="en-IN" sz="2000" b="1" i="1" dirty="0" err="1"/>
              <a:t>PU</a:t>
            </a:r>
            <a:r>
              <a:rPr lang="en-IN" sz="2000" b="1" i="1" baseline="-25000" dirty="0" err="1"/>
              <a:t>b</a:t>
            </a:r>
            <a:endParaRPr lang="en-IN" sz="2000" b="1" i="1" dirty="0"/>
          </a:p>
        </p:txBody>
      </p:sp>
      <p:sp>
        <p:nvSpPr>
          <p:cNvPr id="68" name="Rectangle 67"/>
          <p:cNvSpPr/>
          <p:nvPr/>
        </p:nvSpPr>
        <p:spPr>
          <a:xfrm>
            <a:off x="3827748" y="3699030"/>
            <a:ext cx="395736" cy="8279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71" name="Straight Arrow Connector 70"/>
          <p:cNvCxnSpPr/>
          <p:nvPr/>
        </p:nvCxnSpPr>
        <p:spPr>
          <a:xfrm>
            <a:off x="3287996" y="4149080"/>
            <a:ext cx="539752"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
        <p:nvSpPr>
          <p:cNvPr id="73" name="Rounded Rectangle 72"/>
          <p:cNvSpPr/>
          <p:nvPr/>
        </p:nvSpPr>
        <p:spPr>
          <a:xfrm>
            <a:off x="8868000" y="3951058"/>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D</a:t>
            </a:r>
          </a:p>
        </p:txBody>
      </p:sp>
      <p:cxnSp>
        <p:nvCxnSpPr>
          <p:cNvPr id="74" name="Straight Arrow Connector 73"/>
          <p:cNvCxnSpPr/>
          <p:nvPr/>
        </p:nvCxnSpPr>
        <p:spPr>
          <a:xfrm>
            <a:off x="9228502" y="4149080"/>
            <a:ext cx="611914"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a:xfrm>
            <a:off x="7176120" y="3951058"/>
            <a:ext cx="360040" cy="32403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D</a:t>
            </a:r>
          </a:p>
        </p:txBody>
      </p:sp>
      <p:cxnSp>
        <p:nvCxnSpPr>
          <p:cNvPr id="77" name="Straight Arrow Connector 76"/>
          <p:cNvCxnSpPr/>
          <p:nvPr/>
        </p:nvCxnSpPr>
        <p:spPr>
          <a:xfrm>
            <a:off x="6384032" y="4149032"/>
            <a:ext cx="809018" cy="48"/>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
        <p:nvSpPr>
          <p:cNvPr id="78" name="TextBox 77"/>
          <p:cNvSpPr txBox="1"/>
          <p:nvPr/>
        </p:nvSpPr>
        <p:spPr>
          <a:xfrm>
            <a:off x="6960096" y="4581128"/>
            <a:ext cx="792088" cy="400110"/>
          </a:xfrm>
          <a:prstGeom prst="rect">
            <a:avLst/>
          </a:prstGeom>
          <a:noFill/>
        </p:spPr>
        <p:txBody>
          <a:bodyPr wrap="square" rtlCol="0">
            <a:spAutoFit/>
          </a:bodyPr>
          <a:lstStyle/>
          <a:p>
            <a:r>
              <a:rPr lang="en-IN" sz="2000" i="1" dirty="0"/>
              <a:t>  </a:t>
            </a:r>
            <a:r>
              <a:rPr lang="en-IN" sz="2000" b="1" i="1" dirty="0" err="1"/>
              <a:t>PR</a:t>
            </a:r>
            <a:r>
              <a:rPr lang="en-IN" sz="2000" b="1" i="1" baseline="-25000" dirty="0" err="1"/>
              <a:t>b</a:t>
            </a:r>
            <a:endParaRPr lang="en-IN" sz="2000" b="1" i="1" baseline="-25000" dirty="0"/>
          </a:p>
        </p:txBody>
      </p:sp>
      <p:sp>
        <p:nvSpPr>
          <p:cNvPr id="79" name="TextBox 78"/>
          <p:cNvSpPr txBox="1"/>
          <p:nvPr/>
        </p:nvSpPr>
        <p:spPr>
          <a:xfrm>
            <a:off x="8616280" y="4577062"/>
            <a:ext cx="792088" cy="400110"/>
          </a:xfrm>
          <a:prstGeom prst="rect">
            <a:avLst/>
          </a:prstGeom>
          <a:noFill/>
        </p:spPr>
        <p:txBody>
          <a:bodyPr wrap="square" rtlCol="0">
            <a:spAutoFit/>
          </a:bodyPr>
          <a:lstStyle/>
          <a:p>
            <a:r>
              <a:rPr lang="en-IN" sz="2000" i="1" dirty="0"/>
              <a:t>   </a:t>
            </a:r>
            <a:r>
              <a:rPr lang="en-IN" sz="2000" b="1" i="1" dirty="0" err="1"/>
              <a:t>PU</a:t>
            </a:r>
            <a:r>
              <a:rPr lang="en-IN" sz="2000" b="1" i="1" baseline="-25000" dirty="0" err="1"/>
              <a:t>a</a:t>
            </a:r>
            <a:endParaRPr lang="en-IN" sz="2000" b="1" i="1" dirty="0"/>
          </a:p>
        </p:txBody>
      </p:sp>
      <p:sp>
        <p:nvSpPr>
          <p:cNvPr id="80" name="Rectangle 79"/>
          <p:cNvSpPr/>
          <p:nvPr/>
        </p:nvSpPr>
        <p:spPr>
          <a:xfrm>
            <a:off x="7968516" y="3681028"/>
            <a:ext cx="395736" cy="8279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a:p>
        </p:txBody>
      </p:sp>
      <p:cxnSp>
        <p:nvCxnSpPr>
          <p:cNvPr id="81" name="Straight Arrow Connector 80"/>
          <p:cNvCxnSpPr/>
          <p:nvPr/>
        </p:nvCxnSpPr>
        <p:spPr>
          <a:xfrm>
            <a:off x="7536160" y="4149080"/>
            <a:ext cx="432356"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cxnSp>
        <p:nvCxnSpPr>
          <p:cNvPr id="84" name="Straight Arrow Connector 83"/>
          <p:cNvCxnSpPr/>
          <p:nvPr/>
        </p:nvCxnSpPr>
        <p:spPr>
          <a:xfrm flipH="1" flipV="1">
            <a:off x="9048020" y="4275094"/>
            <a:ext cx="308"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Arrow Connector 86"/>
          <p:cNvCxnSpPr/>
          <p:nvPr/>
        </p:nvCxnSpPr>
        <p:spPr>
          <a:xfrm flipH="1" flipV="1">
            <a:off x="7347375" y="4263602"/>
            <a:ext cx="308"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88" name="TextBox 87"/>
              <p:cNvSpPr txBox="1"/>
              <p:nvPr/>
            </p:nvSpPr>
            <p:spPr>
              <a:xfrm>
                <a:off x="7595174" y="4889677"/>
                <a:ext cx="1294606" cy="400110"/>
              </a:xfrm>
              <a:prstGeom prst="rect">
                <a:avLst/>
              </a:prstGeom>
              <a:noFill/>
            </p:spPr>
            <p:txBody>
              <a:bodyPr wrap="square" rtlCol="0">
                <a:spAutoFit/>
              </a:bodyPr>
              <a:lstStyle/>
              <a:p>
                <a:r>
                  <a:rPr lang="en-IN" sz="2000" b="1" dirty="0">
                    <a:solidFill>
                      <a:srgbClr val="C00000"/>
                    </a:solidFill>
                  </a:rPr>
                  <a:t>E</a:t>
                </a:r>
                <a14:m>
                  <m:oMath xmlns:m="http://schemas.openxmlformats.org/officeDocument/2006/math">
                    <m:r>
                      <a:rPr lang="en-IN" sz="2000" b="1" i="1">
                        <a:solidFill>
                          <a:srgbClr val="C00000"/>
                        </a:solidFill>
                        <a:latin typeface="Cambria Math"/>
                      </a:rPr>
                      <m:t>(</m:t>
                    </m:r>
                    <m:r>
                      <m:rPr>
                        <m:nor/>
                      </m:rPr>
                      <a:rPr lang="en-IN" sz="2000" b="1" i="1" dirty="0">
                        <a:solidFill>
                          <a:srgbClr val="C00000"/>
                        </a:solidFill>
                      </a:rPr>
                      <m:t>PR</m:t>
                    </m:r>
                    <m:r>
                      <a:rPr lang="en-IN" sz="2000" b="1" i="1" baseline="-25000" dirty="0">
                        <a:solidFill>
                          <a:srgbClr val="C00000"/>
                        </a:solidFill>
                        <a:latin typeface="Cambria Math"/>
                      </a:rPr>
                      <m:t>𝒂</m:t>
                    </m:r>
                    <m:r>
                      <a:rPr lang="en-IN" sz="2000" b="1" i="1">
                        <a:solidFill>
                          <a:srgbClr val="C00000"/>
                        </a:solidFill>
                        <a:latin typeface="Cambria Math"/>
                      </a:rPr>
                      <m:t>,</m:t>
                    </m:r>
                    <m:r>
                      <a:rPr lang="en-IN" sz="2000" b="1" i="1">
                        <a:solidFill>
                          <a:srgbClr val="C00000"/>
                        </a:solidFill>
                        <a:latin typeface="Cambria Math"/>
                      </a:rPr>
                      <m:t>𝑴</m:t>
                    </m:r>
                    <m:r>
                      <a:rPr lang="en-IN" sz="2000" b="1" i="1">
                        <a:solidFill>
                          <a:srgbClr val="C00000"/>
                        </a:solidFill>
                        <a:latin typeface="Cambria Math"/>
                      </a:rPr>
                      <m:t>)</m:t>
                    </m:r>
                  </m:oMath>
                </a14:m>
                <a:endParaRPr lang="en-IN" sz="2000" b="1" dirty="0">
                  <a:solidFill>
                    <a:srgbClr val="C00000"/>
                  </a:solidFill>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7595174" y="4889677"/>
                <a:ext cx="1294606" cy="400110"/>
              </a:xfrm>
              <a:prstGeom prst="rect">
                <a:avLst/>
              </a:prstGeom>
              <a:blipFill>
                <a:blip r:embed="rId3"/>
                <a:stretch>
                  <a:fillRect l="-5882" t="-6061" r="-19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p:cNvSpPr txBox="1"/>
              <p:nvPr/>
            </p:nvSpPr>
            <p:spPr>
              <a:xfrm>
                <a:off x="3330058" y="4889956"/>
                <a:ext cx="13864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2000" b="1" i="1" smtClean="0">
                          <a:solidFill>
                            <a:srgbClr val="C00000"/>
                          </a:solidFill>
                          <a:latin typeface="Cambria Math"/>
                        </a:rPr>
                        <m:t>𝑬</m:t>
                      </m:r>
                      <m:r>
                        <a:rPr lang="en-IN" sz="2000" b="1" i="1" smtClean="0">
                          <a:solidFill>
                            <a:srgbClr val="C00000"/>
                          </a:solidFill>
                          <a:latin typeface="Cambria Math"/>
                        </a:rPr>
                        <m:t>(</m:t>
                      </m:r>
                      <m:r>
                        <m:rPr>
                          <m:nor/>
                        </m:rPr>
                        <a:rPr lang="en-IN" sz="2000" b="1" i="1" dirty="0">
                          <a:solidFill>
                            <a:srgbClr val="C00000"/>
                          </a:solidFill>
                        </a:rPr>
                        <m:t>PR</m:t>
                      </m:r>
                      <m:r>
                        <a:rPr lang="en-IN" sz="2000" b="1" i="1" baseline="-25000" dirty="0">
                          <a:solidFill>
                            <a:srgbClr val="C00000"/>
                          </a:solidFill>
                          <a:latin typeface="Cambria Math"/>
                        </a:rPr>
                        <m:t>𝒂</m:t>
                      </m:r>
                      <m:r>
                        <a:rPr lang="en-IN" sz="2000" b="1" i="1">
                          <a:solidFill>
                            <a:srgbClr val="C00000"/>
                          </a:solidFill>
                          <a:latin typeface="Cambria Math"/>
                        </a:rPr>
                        <m:t>,</m:t>
                      </m:r>
                      <m:r>
                        <a:rPr lang="en-IN" sz="2000" b="1" i="1">
                          <a:solidFill>
                            <a:srgbClr val="C00000"/>
                          </a:solidFill>
                          <a:latin typeface="Cambria Math"/>
                        </a:rPr>
                        <m:t>𝑴</m:t>
                      </m:r>
                      <m:r>
                        <a:rPr lang="en-IN" sz="2000" b="1" i="1">
                          <a:solidFill>
                            <a:srgbClr val="C00000"/>
                          </a:solidFill>
                          <a:latin typeface="Cambria Math"/>
                        </a:rPr>
                        <m:t>)</m:t>
                      </m:r>
                    </m:oMath>
                  </m:oMathPara>
                </a14:m>
                <a:endParaRPr lang="en-IN" sz="2000" b="1" dirty="0">
                  <a:solidFill>
                    <a:srgbClr val="C00000"/>
                  </a:solidFill>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3330058" y="4889956"/>
                <a:ext cx="1386405" cy="400110"/>
              </a:xfrm>
              <a:prstGeom prst="rect">
                <a:avLst/>
              </a:prstGeom>
              <a:blipFill>
                <a:blip r:embed="rId4"/>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5146656" y="4889677"/>
                <a:ext cx="2173480" cy="400110"/>
              </a:xfrm>
              <a:prstGeom prst="rect">
                <a:avLst/>
              </a:prstGeom>
              <a:noFill/>
            </p:spPr>
            <p:txBody>
              <a:bodyPr wrap="none" rtlCol="0">
                <a:spAutoFit/>
              </a:bodyPr>
              <a:lstStyle/>
              <a:p>
                <a:r>
                  <a:rPr lang="en-IN" sz="2000" b="1" dirty="0">
                    <a:solidFill>
                      <a:srgbClr val="C00000"/>
                    </a:solidFill>
                  </a:rPr>
                  <a:t>E(</a:t>
                </a:r>
                <a:r>
                  <a:rPr lang="en-IN" sz="2000" b="1" dirty="0" err="1">
                    <a:solidFill>
                      <a:srgbClr val="C00000"/>
                    </a:solidFill>
                  </a:rPr>
                  <a:t>PU</a:t>
                </a:r>
                <a:r>
                  <a:rPr lang="en-IN" sz="2000" b="1" baseline="-25000" dirty="0" err="1">
                    <a:solidFill>
                      <a:srgbClr val="C00000"/>
                    </a:solidFill>
                  </a:rPr>
                  <a:t>b</a:t>
                </a:r>
                <a:r>
                  <a:rPr lang="en-IN" sz="2000" b="1" baseline="-25000" dirty="0">
                    <a:solidFill>
                      <a:srgbClr val="C00000"/>
                    </a:solidFill>
                  </a:rPr>
                  <a:t> </a:t>
                </a:r>
                <a:r>
                  <a:rPr lang="en-IN" sz="2000" b="1" dirty="0">
                    <a:solidFill>
                      <a:srgbClr val="C00000"/>
                    </a:solidFill>
                  </a:rPr>
                  <a:t>,E</a:t>
                </a:r>
                <a14:m>
                  <m:oMath xmlns:m="http://schemas.openxmlformats.org/officeDocument/2006/math">
                    <m:r>
                      <a:rPr lang="en-IN" sz="2000" b="1" i="1">
                        <a:solidFill>
                          <a:srgbClr val="C00000"/>
                        </a:solidFill>
                        <a:latin typeface="Cambria Math"/>
                      </a:rPr>
                      <m:t>(</m:t>
                    </m:r>
                    <m:r>
                      <m:rPr>
                        <m:nor/>
                      </m:rPr>
                      <a:rPr lang="en-IN" sz="2000" b="1" i="1" dirty="0">
                        <a:solidFill>
                          <a:srgbClr val="C00000"/>
                        </a:solidFill>
                      </a:rPr>
                      <m:t>PR</m:t>
                    </m:r>
                    <m:r>
                      <a:rPr lang="en-IN" sz="2000" b="1" i="1" baseline="-25000" dirty="0">
                        <a:solidFill>
                          <a:srgbClr val="C00000"/>
                        </a:solidFill>
                        <a:latin typeface="Cambria Math"/>
                      </a:rPr>
                      <m:t>𝒂</m:t>
                    </m:r>
                    <m:r>
                      <a:rPr lang="en-IN" sz="2000" b="1" i="1">
                        <a:solidFill>
                          <a:srgbClr val="C00000"/>
                        </a:solidFill>
                        <a:latin typeface="Cambria Math"/>
                      </a:rPr>
                      <m:t>,</m:t>
                    </m:r>
                    <m:r>
                      <a:rPr lang="en-IN" sz="2000" b="1" i="1">
                        <a:solidFill>
                          <a:srgbClr val="C00000"/>
                        </a:solidFill>
                        <a:latin typeface="Cambria Math"/>
                      </a:rPr>
                      <m:t>𝑴</m:t>
                    </m:r>
                    <m:r>
                      <a:rPr lang="en-IN" sz="2000" b="1" i="1">
                        <a:solidFill>
                          <a:srgbClr val="C00000"/>
                        </a:solidFill>
                        <a:latin typeface="Cambria Math"/>
                      </a:rPr>
                      <m:t>))</m:t>
                    </m:r>
                  </m:oMath>
                </a14:m>
                <a:endParaRPr lang="en-IN" sz="2000" b="1" dirty="0">
                  <a:solidFill>
                    <a:srgbClr val="C00000"/>
                  </a:solidFill>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5146656" y="4889677"/>
                <a:ext cx="2173480" cy="400110"/>
              </a:xfrm>
              <a:prstGeom prst="rect">
                <a:avLst/>
              </a:prstGeom>
              <a:blipFill>
                <a:blip r:embed="rId5"/>
                <a:stretch>
                  <a:fillRect l="-2907" t="-6061" b="-24242"/>
                </a:stretch>
              </a:blipFill>
            </p:spPr>
            <p:txBody>
              <a:bodyPr/>
              <a:lstStyle/>
              <a:p>
                <a:r>
                  <a:rPr lang="en-US">
                    <a:noFill/>
                  </a:rPr>
                  <a:t> </a:t>
                </a:r>
              </a:p>
            </p:txBody>
          </p:sp>
        </mc:Fallback>
      </mc:AlternateContent>
      <p:cxnSp>
        <p:nvCxnSpPr>
          <p:cNvPr id="56" name="Straight Arrow Connector 55"/>
          <p:cNvCxnSpPr/>
          <p:nvPr/>
        </p:nvCxnSpPr>
        <p:spPr>
          <a:xfrm>
            <a:off x="8372408" y="4134078"/>
            <a:ext cx="504056" cy="0"/>
          </a:xfrm>
          <a:prstGeom prst="straightConnector1">
            <a:avLst/>
          </a:prstGeom>
          <a:ln>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2079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7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animBg="1"/>
      <p:bldP spid="14" grpId="0" animBg="1"/>
      <p:bldP spid="15" grpId="0" animBg="1"/>
      <p:bldP spid="17" grpId="0" animBg="1"/>
      <p:bldP spid="28" grpId="0"/>
      <p:bldP spid="33" grpId="0"/>
      <p:bldP spid="34" grpId="0"/>
      <p:bldP spid="36" grpId="0" animBg="1"/>
      <p:bldP spid="63" grpId="0"/>
      <p:bldP spid="64" grpId="0"/>
      <p:bldP spid="65" grpId="0"/>
      <p:bldP spid="68" grpId="0" animBg="1"/>
      <p:bldP spid="73" grpId="0" animBg="1"/>
      <p:bldP spid="75" grpId="0" animBg="1"/>
      <p:bldP spid="78" grpId="0"/>
      <p:bldP spid="79" grpId="0"/>
      <p:bldP spid="80" grpId="0" animBg="1"/>
      <p:bldP spid="88" grpId="0"/>
      <p:bldP spid="89" grpId="0"/>
      <p:bldP spid="9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Message Authentication Code</a:t>
            </a:r>
          </a:p>
        </p:txBody>
      </p:sp>
      <p:sp>
        <p:nvSpPr>
          <p:cNvPr id="3" name="Content Placeholder 2"/>
          <p:cNvSpPr>
            <a:spLocks noGrp="1"/>
          </p:cNvSpPr>
          <p:nvPr>
            <p:ph idx="1"/>
          </p:nvPr>
        </p:nvSpPr>
        <p:spPr/>
        <p:txBody>
          <a:bodyPr/>
          <a:lstStyle/>
          <a:p>
            <a:r>
              <a:rPr lang="en-IN" dirty="0"/>
              <a:t>An alternative authentication technique involves the use of a secret key to generate a small fixed-size block of data, known as a </a:t>
            </a:r>
            <a:r>
              <a:rPr lang="en-IN" dirty="0">
                <a:solidFill>
                  <a:srgbClr val="C00000"/>
                </a:solidFill>
              </a:rPr>
              <a:t>cryptographic checksum </a:t>
            </a:r>
            <a:r>
              <a:rPr lang="en-IN" dirty="0"/>
              <a:t>or</a:t>
            </a:r>
            <a:r>
              <a:rPr lang="en-IN" dirty="0">
                <a:solidFill>
                  <a:srgbClr val="FF0000"/>
                </a:solidFill>
              </a:rPr>
              <a:t> </a:t>
            </a:r>
            <a:r>
              <a:rPr lang="en-IN" dirty="0">
                <a:solidFill>
                  <a:srgbClr val="C00000"/>
                </a:solidFill>
              </a:rPr>
              <a:t>MAC</a:t>
            </a:r>
            <a:r>
              <a:rPr lang="en-IN" dirty="0">
                <a:solidFill>
                  <a:srgbClr val="FF0000"/>
                </a:solidFill>
              </a:rPr>
              <a:t>.</a:t>
            </a:r>
          </a:p>
          <a:p>
            <a:r>
              <a:rPr lang="en-IN" dirty="0"/>
              <a:t>MAC is appended to the message. This technique assumes that two communicating parties, say A and B, share a common secret key K. </a:t>
            </a:r>
          </a:p>
          <a:p>
            <a:r>
              <a:rPr lang="en-IN" dirty="0"/>
              <a:t>When A has a message to send to B, it calculates the MAC as a function of the message and the key.</a:t>
            </a:r>
          </a:p>
          <a:p>
            <a:pPr marL="0" indent="0" algn="ctr">
              <a:buNone/>
            </a:pPr>
            <a:r>
              <a:rPr lang="en-IN" sz="3200" b="1" dirty="0">
                <a:solidFill>
                  <a:srgbClr val="C00000"/>
                </a:solidFill>
              </a:rPr>
              <a:t>MAC = C ( K , M )</a:t>
            </a:r>
          </a:p>
          <a:p>
            <a:pPr marL="0" indent="0">
              <a:buNone/>
            </a:pPr>
            <a:endParaRPr lang="en-IN" dirty="0"/>
          </a:p>
        </p:txBody>
      </p:sp>
    </p:spTree>
    <p:extLst>
      <p:ext uri="{BB962C8B-B14F-4D97-AF65-F5344CB8AC3E}">
        <p14:creationId xmlns:p14="http://schemas.microsoft.com/office/powerpoint/2010/main" val="304962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Message Authentication Code</a:t>
            </a:r>
            <a:endParaRPr lang="en-IN" dirty="0"/>
          </a:p>
        </p:txBody>
      </p:sp>
      <p:sp>
        <p:nvSpPr>
          <p:cNvPr id="3" name="Content Placeholder 2"/>
          <p:cNvSpPr>
            <a:spLocks noGrp="1"/>
          </p:cNvSpPr>
          <p:nvPr>
            <p:ph idx="1"/>
          </p:nvPr>
        </p:nvSpPr>
        <p:spPr/>
        <p:txBody>
          <a:bodyPr>
            <a:normAutofit/>
          </a:bodyPr>
          <a:lstStyle/>
          <a:p>
            <a:r>
              <a:rPr lang="en-IN" dirty="0"/>
              <a:t>The receiver is assured that the message has not been altered. </a:t>
            </a:r>
          </a:p>
          <a:p>
            <a:r>
              <a:rPr lang="en-IN" dirty="0"/>
              <a:t>If an attacker alters the message but does not alter the MAC, then the receiver’s calculation of the MAC will differ from the received MAC. </a:t>
            </a:r>
          </a:p>
        </p:txBody>
      </p:sp>
      <p:sp>
        <p:nvSpPr>
          <p:cNvPr id="6" name="Rectangle 5"/>
          <p:cNvSpPr/>
          <p:nvPr/>
        </p:nvSpPr>
        <p:spPr>
          <a:xfrm>
            <a:off x="1811523" y="3332663"/>
            <a:ext cx="576064" cy="864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p>
        </p:txBody>
      </p:sp>
      <p:sp>
        <p:nvSpPr>
          <p:cNvPr id="7" name="Freeform 6"/>
          <p:cNvSpPr/>
          <p:nvPr/>
        </p:nvSpPr>
        <p:spPr>
          <a:xfrm>
            <a:off x="2387587" y="4000790"/>
            <a:ext cx="756085" cy="619903"/>
          </a:xfrm>
          <a:custGeom>
            <a:avLst/>
            <a:gdLst>
              <a:gd name="connsiteX0" fmla="*/ 0 w 343711"/>
              <a:gd name="connsiteY0" fmla="*/ 0 h 590145"/>
              <a:gd name="connsiteX1" fmla="*/ 188068 w 343711"/>
              <a:gd name="connsiteY1" fmla="*/ 0 h 590145"/>
              <a:gd name="connsiteX2" fmla="*/ 188068 w 343711"/>
              <a:gd name="connsiteY2" fmla="*/ 590145 h 590145"/>
              <a:gd name="connsiteX3" fmla="*/ 343711 w 343711"/>
              <a:gd name="connsiteY3" fmla="*/ 590145 h 590145"/>
            </a:gdLst>
            <a:ahLst/>
            <a:cxnLst>
              <a:cxn ang="0">
                <a:pos x="connsiteX0" y="connsiteY0"/>
              </a:cxn>
              <a:cxn ang="0">
                <a:pos x="connsiteX1" y="connsiteY1"/>
              </a:cxn>
              <a:cxn ang="0">
                <a:pos x="connsiteX2" y="connsiteY2"/>
              </a:cxn>
              <a:cxn ang="0">
                <a:pos x="connsiteX3" y="connsiteY3"/>
              </a:cxn>
            </a:cxnLst>
            <a:rect l="l" t="t" r="r" b="b"/>
            <a:pathLst>
              <a:path w="343711" h="590145">
                <a:moveTo>
                  <a:pt x="0" y="0"/>
                </a:moveTo>
                <a:lnTo>
                  <a:pt x="188068" y="0"/>
                </a:lnTo>
                <a:lnTo>
                  <a:pt x="188068" y="590145"/>
                </a:lnTo>
                <a:lnTo>
                  <a:pt x="343711" y="590145"/>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cxnSp>
        <p:nvCxnSpPr>
          <p:cNvPr id="8" name="Straight Arrow Connector 7"/>
          <p:cNvCxnSpPr/>
          <p:nvPr/>
        </p:nvCxnSpPr>
        <p:spPr>
          <a:xfrm>
            <a:off x="2387586" y="3648159"/>
            <a:ext cx="2304000" cy="16666"/>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9" name="Freeform 8"/>
          <p:cNvSpPr/>
          <p:nvPr/>
        </p:nvSpPr>
        <p:spPr>
          <a:xfrm>
            <a:off x="3575672" y="3823370"/>
            <a:ext cx="1115915" cy="797323"/>
          </a:xfrm>
          <a:custGeom>
            <a:avLst/>
            <a:gdLst>
              <a:gd name="connsiteX0" fmla="*/ 0 w 497840"/>
              <a:gd name="connsiteY0" fmla="*/ 812800 h 812800"/>
              <a:gd name="connsiteX1" fmla="*/ 193040 w 497840"/>
              <a:gd name="connsiteY1" fmla="*/ 812800 h 812800"/>
              <a:gd name="connsiteX2" fmla="*/ 193040 w 497840"/>
              <a:gd name="connsiteY2" fmla="*/ 0 h 812800"/>
              <a:gd name="connsiteX3" fmla="*/ 497840 w 497840"/>
              <a:gd name="connsiteY3" fmla="*/ 0 h 812800"/>
            </a:gdLst>
            <a:ahLst/>
            <a:cxnLst>
              <a:cxn ang="0">
                <a:pos x="connsiteX0" y="connsiteY0"/>
              </a:cxn>
              <a:cxn ang="0">
                <a:pos x="connsiteX1" y="connsiteY1"/>
              </a:cxn>
              <a:cxn ang="0">
                <a:pos x="connsiteX2" y="connsiteY2"/>
              </a:cxn>
              <a:cxn ang="0">
                <a:pos x="connsiteX3" y="connsiteY3"/>
              </a:cxn>
            </a:cxnLst>
            <a:rect l="l" t="t" r="r" b="b"/>
            <a:pathLst>
              <a:path w="497840" h="812800">
                <a:moveTo>
                  <a:pt x="0" y="812800"/>
                </a:moveTo>
                <a:lnTo>
                  <a:pt x="193040" y="812800"/>
                </a:lnTo>
                <a:lnTo>
                  <a:pt x="193040" y="0"/>
                </a:lnTo>
                <a:lnTo>
                  <a:pt x="497840"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grpSp>
        <p:nvGrpSpPr>
          <p:cNvPr id="10" name="Group 9"/>
          <p:cNvGrpSpPr/>
          <p:nvPr/>
        </p:nvGrpSpPr>
        <p:grpSpPr>
          <a:xfrm>
            <a:off x="1775519" y="2984123"/>
            <a:ext cx="3600400" cy="249059"/>
            <a:chOff x="692161" y="961290"/>
            <a:chExt cx="3600400" cy="249059"/>
          </a:xfrm>
        </p:grpSpPr>
        <p:cxnSp>
          <p:nvCxnSpPr>
            <p:cNvPr id="11" name="Straight Arrow Connector 10"/>
            <p:cNvCxnSpPr/>
            <p:nvPr/>
          </p:nvCxnSpPr>
          <p:spPr>
            <a:xfrm>
              <a:off x="692161" y="1088740"/>
              <a:ext cx="3600400" cy="0"/>
            </a:xfrm>
            <a:prstGeom prst="straightConnector1">
              <a:avLst/>
            </a:prstGeom>
            <a:noFill/>
            <a:ln>
              <a:solidFill>
                <a:schemeClr val="tx1"/>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2" name="Rectangle 11"/>
            <p:cNvSpPr/>
            <p:nvPr/>
          </p:nvSpPr>
          <p:spPr>
            <a:xfrm>
              <a:off x="1952301" y="961290"/>
              <a:ext cx="1226184" cy="2490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C00000"/>
                  </a:solidFill>
                </a:rPr>
                <a:t>Source A</a:t>
              </a:r>
            </a:p>
          </p:txBody>
        </p:sp>
      </p:grpSp>
      <p:grpSp>
        <p:nvGrpSpPr>
          <p:cNvPr id="13" name="Group 12"/>
          <p:cNvGrpSpPr/>
          <p:nvPr/>
        </p:nvGrpSpPr>
        <p:grpSpPr>
          <a:xfrm>
            <a:off x="6552930" y="2964667"/>
            <a:ext cx="3600400" cy="278690"/>
            <a:chOff x="5028931" y="961290"/>
            <a:chExt cx="3600400" cy="278690"/>
          </a:xfrm>
        </p:grpSpPr>
        <p:cxnSp>
          <p:nvCxnSpPr>
            <p:cNvPr id="14" name="Straight Arrow Connector 13"/>
            <p:cNvCxnSpPr/>
            <p:nvPr/>
          </p:nvCxnSpPr>
          <p:spPr>
            <a:xfrm>
              <a:off x="5028931" y="1118371"/>
              <a:ext cx="3600400" cy="0"/>
            </a:xfrm>
            <a:prstGeom prst="straightConnector1">
              <a:avLst/>
            </a:prstGeom>
            <a:noFill/>
            <a:ln>
              <a:solidFill>
                <a:schemeClr val="tx1"/>
              </a:solidFill>
              <a:headEnd type="triangle" w="lg" len="lg"/>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5" name="Rectangle 14"/>
            <p:cNvSpPr/>
            <p:nvPr/>
          </p:nvSpPr>
          <p:spPr>
            <a:xfrm>
              <a:off x="6109051" y="961290"/>
              <a:ext cx="1839723" cy="278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rgbClr val="C00000"/>
                  </a:solidFill>
                </a:rPr>
                <a:t>Destination B</a:t>
              </a:r>
            </a:p>
          </p:txBody>
        </p:sp>
      </p:grpSp>
      <p:sp>
        <p:nvSpPr>
          <p:cNvPr id="16" name="Oval 15"/>
          <p:cNvSpPr/>
          <p:nvPr/>
        </p:nvSpPr>
        <p:spPr>
          <a:xfrm>
            <a:off x="4698340" y="3530391"/>
            <a:ext cx="452320" cy="43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err="1">
                <a:solidFill>
                  <a:schemeClr val="tx1"/>
                </a:solidFill>
              </a:rPr>
              <a:t>ll</a:t>
            </a:r>
            <a:endParaRPr lang="en-IN" sz="2000" b="1" dirty="0">
              <a:solidFill>
                <a:schemeClr val="tx1"/>
              </a:solidFill>
            </a:endParaRPr>
          </a:p>
        </p:txBody>
      </p:sp>
      <p:grpSp>
        <p:nvGrpSpPr>
          <p:cNvPr id="17" name="Group 16"/>
          <p:cNvGrpSpPr/>
          <p:nvPr/>
        </p:nvGrpSpPr>
        <p:grpSpPr>
          <a:xfrm>
            <a:off x="6672063" y="3332663"/>
            <a:ext cx="576348" cy="1152000"/>
            <a:chOff x="6322066" y="1232856"/>
            <a:chExt cx="576348" cy="1152000"/>
          </a:xfrm>
        </p:grpSpPr>
        <p:sp>
          <p:nvSpPr>
            <p:cNvPr id="18" name="Rectangle 17"/>
            <p:cNvSpPr/>
            <p:nvPr/>
          </p:nvSpPr>
          <p:spPr>
            <a:xfrm>
              <a:off x="6322066" y="1232856"/>
              <a:ext cx="576064" cy="90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i="1" dirty="0">
                  <a:solidFill>
                    <a:schemeClr val="tx1"/>
                  </a:solidFill>
                </a:rPr>
                <a:t>M</a:t>
              </a:r>
              <a:endParaRPr lang="en-IN" sz="2000" b="1" dirty="0"/>
            </a:p>
          </p:txBody>
        </p:sp>
        <p:sp>
          <p:nvSpPr>
            <p:cNvPr id="19" name="Rectangle 18"/>
            <p:cNvSpPr/>
            <p:nvPr/>
          </p:nvSpPr>
          <p:spPr>
            <a:xfrm>
              <a:off x="6322350" y="2132856"/>
              <a:ext cx="576064" cy="252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grpSp>
      <p:cxnSp>
        <p:nvCxnSpPr>
          <p:cNvPr id="20" name="Straight Arrow Connector 19"/>
          <p:cNvCxnSpPr/>
          <p:nvPr/>
        </p:nvCxnSpPr>
        <p:spPr>
          <a:xfrm flipV="1">
            <a:off x="5150660" y="3718181"/>
            <a:ext cx="1512000" cy="1297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1" name="TextBox 20"/>
          <p:cNvSpPr txBox="1"/>
          <p:nvPr/>
        </p:nvSpPr>
        <p:spPr>
          <a:xfrm>
            <a:off x="6103528" y="4728260"/>
            <a:ext cx="1324673" cy="400110"/>
          </a:xfrm>
          <a:prstGeom prst="rect">
            <a:avLst/>
          </a:prstGeom>
          <a:solidFill>
            <a:schemeClr val="bg1"/>
          </a:solidFill>
        </p:spPr>
        <p:txBody>
          <a:bodyPr wrap="square" rtlCol="0">
            <a:spAutoFit/>
          </a:bodyPr>
          <a:lstStyle/>
          <a:p>
            <a:pPr algn="ctr"/>
            <a:r>
              <a:rPr lang="en-IN" sz="2000" b="1" dirty="0"/>
              <a:t>C(K, M)</a:t>
            </a:r>
          </a:p>
        </p:txBody>
      </p:sp>
      <p:cxnSp>
        <p:nvCxnSpPr>
          <p:cNvPr id="22" name="Straight Arrow Connector 21"/>
          <p:cNvCxnSpPr>
            <a:stCxn id="21" idx="0"/>
          </p:cNvCxnSpPr>
          <p:nvPr/>
        </p:nvCxnSpPr>
        <p:spPr>
          <a:xfrm flipV="1">
            <a:off x="6765865" y="4316172"/>
            <a:ext cx="79159" cy="412088"/>
          </a:xfrm>
          <a:prstGeom prst="straightConnector1">
            <a:avLst/>
          </a:prstGeom>
          <a:noFill/>
          <a:ln>
            <a:solidFill>
              <a:schemeClr val="tx1"/>
            </a:solidFill>
            <a:prstDash val="dash"/>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Arrow Connector 22"/>
          <p:cNvCxnSpPr/>
          <p:nvPr/>
        </p:nvCxnSpPr>
        <p:spPr>
          <a:xfrm>
            <a:off x="7248127" y="3444575"/>
            <a:ext cx="1008000" cy="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24" name="TextBox 23"/>
          <p:cNvSpPr txBox="1"/>
          <p:nvPr/>
        </p:nvSpPr>
        <p:spPr>
          <a:xfrm>
            <a:off x="9299618" y="3727138"/>
            <a:ext cx="1339446" cy="400110"/>
          </a:xfrm>
          <a:prstGeom prst="rect">
            <a:avLst/>
          </a:prstGeom>
          <a:noFill/>
        </p:spPr>
        <p:txBody>
          <a:bodyPr wrap="square" rtlCol="0">
            <a:spAutoFit/>
          </a:bodyPr>
          <a:lstStyle/>
          <a:p>
            <a:pPr algn="ctr"/>
            <a:r>
              <a:rPr lang="en-IN" sz="2000" b="1" dirty="0"/>
              <a:t>Compare</a:t>
            </a:r>
          </a:p>
        </p:txBody>
      </p:sp>
      <p:sp>
        <p:nvSpPr>
          <p:cNvPr id="25" name="Freeform 24"/>
          <p:cNvSpPr/>
          <p:nvPr/>
        </p:nvSpPr>
        <p:spPr>
          <a:xfrm>
            <a:off x="7248128" y="4147596"/>
            <a:ext cx="2745500" cy="257098"/>
          </a:xfrm>
          <a:custGeom>
            <a:avLst/>
            <a:gdLst>
              <a:gd name="connsiteX0" fmla="*/ 0 w 1400537"/>
              <a:gd name="connsiteY0" fmla="*/ 549798 h 549798"/>
              <a:gd name="connsiteX1" fmla="*/ 1400537 w 1400537"/>
              <a:gd name="connsiteY1" fmla="*/ 549798 h 549798"/>
              <a:gd name="connsiteX2" fmla="*/ 1400537 w 1400537"/>
              <a:gd name="connsiteY2" fmla="*/ 0 h 549798"/>
            </a:gdLst>
            <a:ahLst/>
            <a:cxnLst>
              <a:cxn ang="0">
                <a:pos x="connsiteX0" y="connsiteY0"/>
              </a:cxn>
              <a:cxn ang="0">
                <a:pos x="connsiteX1" y="connsiteY1"/>
              </a:cxn>
              <a:cxn ang="0">
                <a:pos x="connsiteX2" y="connsiteY2"/>
              </a:cxn>
            </a:cxnLst>
            <a:rect l="l" t="t" r="r" b="b"/>
            <a:pathLst>
              <a:path w="1400537" h="549798">
                <a:moveTo>
                  <a:pt x="0" y="549798"/>
                </a:moveTo>
                <a:lnTo>
                  <a:pt x="1400537" y="549798"/>
                </a:lnTo>
                <a:lnTo>
                  <a:pt x="1400537" y="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26" name="Freeform 25"/>
          <p:cNvSpPr/>
          <p:nvPr/>
        </p:nvSpPr>
        <p:spPr>
          <a:xfrm>
            <a:off x="8669920" y="3444576"/>
            <a:ext cx="1323709" cy="391817"/>
          </a:xfrm>
          <a:custGeom>
            <a:avLst/>
            <a:gdLst>
              <a:gd name="connsiteX0" fmla="*/ 0 w 1386840"/>
              <a:gd name="connsiteY0" fmla="*/ 0 h 342900"/>
              <a:gd name="connsiteX1" fmla="*/ 1386840 w 1386840"/>
              <a:gd name="connsiteY1" fmla="*/ 0 h 342900"/>
              <a:gd name="connsiteX2" fmla="*/ 1386840 w 1386840"/>
              <a:gd name="connsiteY2" fmla="*/ 342900 h 342900"/>
            </a:gdLst>
            <a:ahLst/>
            <a:cxnLst>
              <a:cxn ang="0">
                <a:pos x="connsiteX0" y="connsiteY0"/>
              </a:cxn>
              <a:cxn ang="0">
                <a:pos x="connsiteX1" y="connsiteY1"/>
              </a:cxn>
              <a:cxn ang="0">
                <a:pos x="connsiteX2" y="connsiteY2"/>
              </a:cxn>
            </a:cxnLst>
            <a:rect l="l" t="t" r="r" b="b"/>
            <a:pathLst>
              <a:path w="1386840" h="342900">
                <a:moveTo>
                  <a:pt x="0" y="0"/>
                </a:moveTo>
                <a:lnTo>
                  <a:pt x="1386840" y="0"/>
                </a:lnTo>
                <a:lnTo>
                  <a:pt x="1386840" y="342900"/>
                </a:lnTo>
              </a:path>
            </a:pathLst>
          </a:cu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p>
        </p:txBody>
      </p:sp>
      <p:sp>
        <p:nvSpPr>
          <p:cNvPr id="27" name="Oval 26"/>
          <p:cNvSpPr/>
          <p:nvPr/>
        </p:nvSpPr>
        <p:spPr>
          <a:xfrm>
            <a:off x="3143671" y="4404692"/>
            <a:ext cx="432000" cy="43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C</a:t>
            </a:r>
          </a:p>
        </p:txBody>
      </p:sp>
      <p:sp>
        <p:nvSpPr>
          <p:cNvPr id="28" name="Oval 27"/>
          <p:cNvSpPr/>
          <p:nvPr/>
        </p:nvSpPr>
        <p:spPr>
          <a:xfrm>
            <a:off x="8237919" y="3252747"/>
            <a:ext cx="432000" cy="432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C</a:t>
            </a:r>
          </a:p>
        </p:txBody>
      </p:sp>
      <p:grpSp>
        <p:nvGrpSpPr>
          <p:cNvPr id="29" name="Group 28"/>
          <p:cNvGrpSpPr/>
          <p:nvPr/>
        </p:nvGrpSpPr>
        <p:grpSpPr>
          <a:xfrm>
            <a:off x="8274688" y="3669469"/>
            <a:ext cx="360040" cy="718958"/>
            <a:chOff x="3261384" y="1934454"/>
            <a:chExt cx="360040" cy="797160"/>
          </a:xfrm>
        </p:grpSpPr>
        <p:sp>
          <p:nvSpPr>
            <p:cNvPr id="30" name="TextBox 29"/>
            <p:cNvSpPr txBox="1"/>
            <p:nvPr/>
          </p:nvSpPr>
          <p:spPr>
            <a:xfrm>
              <a:off x="3261384" y="2287984"/>
              <a:ext cx="360040" cy="443630"/>
            </a:xfrm>
            <a:prstGeom prst="rect">
              <a:avLst/>
            </a:prstGeom>
            <a:noFill/>
          </p:spPr>
          <p:txBody>
            <a:bodyPr wrap="square" rtlCol="0">
              <a:spAutoFit/>
            </a:bodyPr>
            <a:lstStyle/>
            <a:p>
              <a:r>
                <a:rPr lang="en-IN" sz="2000" b="1" i="1" dirty="0"/>
                <a:t>K</a:t>
              </a:r>
            </a:p>
          </p:txBody>
        </p:sp>
        <p:cxnSp>
          <p:nvCxnSpPr>
            <p:cNvPr id="31" name="Straight Arrow Connector 30"/>
            <p:cNvCxnSpPr>
              <a:stCxn id="30" idx="0"/>
            </p:cNvCxnSpPr>
            <p:nvPr/>
          </p:nvCxnSpPr>
          <p:spPr>
            <a:xfrm flipH="1" flipV="1">
              <a:off x="3441096" y="1934454"/>
              <a:ext cx="308" cy="35353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grpSp>
      <p:cxnSp>
        <p:nvCxnSpPr>
          <p:cNvPr id="32" name="Straight Arrow Connector 31"/>
          <p:cNvCxnSpPr/>
          <p:nvPr/>
        </p:nvCxnSpPr>
        <p:spPr>
          <a:xfrm rot="10800000" flipH="1" flipV="1">
            <a:off x="3359671" y="4015074"/>
            <a:ext cx="308" cy="389620"/>
          </a:xfrm>
          <a:prstGeom prst="straightConnector1">
            <a:avLst/>
          </a:prstGeom>
          <a:noFill/>
          <a:ln>
            <a:solidFill>
              <a:schemeClr val="tx1"/>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33" name="TextBox 32"/>
          <p:cNvSpPr txBox="1"/>
          <p:nvPr/>
        </p:nvSpPr>
        <p:spPr>
          <a:xfrm>
            <a:off x="3179675" y="3628412"/>
            <a:ext cx="360040" cy="400110"/>
          </a:xfrm>
          <a:prstGeom prst="rect">
            <a:avLst/>
          </a:prstGeom>
          <a:noFill/>
        </p:spPr>
        <p:txBody>
          <a:bodyPr wrap="square" rtlCol="0">
            <a:spAutoFit/>
          </a:bodyPr>
          <a:lstStyle/>
          <a:p>
            <a:r>
              <a:rPr lang="en-IN" sz="2000" b="1" i="1" dirty="0"/>
              <a:t>K</a:t>
            </a:r>
          </a:p>
        </p:txBody>
      </p:sp>
      <p:sp>
        <p:nvSpPr>
          <p:cNvPr id="34" name="TextBox 33"/>
          <p:cNvSpPr txBox="1"/>
          <p:nvPr/>
        </p:nvSpPr>
        <p:spPr>
          <a:xfrm>
            <a:off x="4106513" y="5380053"/>
            <a:ext cx="3978974" cy="461665"/>
          </a:xfrm>
          <a:prstGeom prst="rect">
            <a:avLst/>
          </a:prstGeom>
          <a:noFill/>
        </p:spPr>
        <p:txBody>
          <a:bodyPr wrap="none" rtlCol="0">
            <a:spAutoFit/>
          </a:bodyPr>
          <a:lstStyle/>
          <a:p>
            <a:pPr algn="ctr"/>
            <a:r>
              <a:rPr lang="en-IN" sz="2400" b="1" dirty="0">
                <a:solidFill>
                  <a:srgbClr val="C00000"/>
                </a:solidFill>
              </a:rPr>
              <a:t>(a) Message authentication</a:t>
            </a:r>
          </a:p>
        </p:txBody>
      </p:sp>
    </p:spTree>
    <p:extLst>
      <p:ext uri="{BB962C8B-B14F-4D97-AF65-F5344CB8AC3E}">
        <p14:creationId xmlns:p14="http://schemas.microsoft.com/office/powerpoint/2010/main" val="309614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2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9" grpId="0" animBg="1"/>
      <p:bldP spid="16" grpId="0" animBg="1"/>
      <p:bldP spid="21" grpId="0" animBg="1"/>
      <p:bldP spid="24" grpId="0"/>
      <p:bldP spid="25" grpId="0" animBg="1"/>
      <p:bldP spid="26" grpId="0" animBg="1"/>
      <p:bldP spid="27" grpId="0" animBg="1"/>
      <p:bldP spid="28" grpId="0" animBg="1"/>
      <p:bldP spid="33" grpId="0"/>
      <p:bldP spid="34" grpId="0"/>
    </p:bldLst>
  </p:timing>
</p:sld>
</file>

<file path=ppt/theme/theme1.xml><?xml version="1.0" encoding="utf-8"?>
<a:theme xmlns:a="http://schemas.openxmlformats.org/drawingml/2006/main" name="VIdeo Lecture 16x9 Light Templat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Ideo Lecture 16x9 Light Template" id="{9B038876-6117-C44D-A8E1-0C9F5A6D484A}" vid="{1BA50858-3F7D-8A4C-807F-EF4253F7F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18157</TotalTime>
  <Words>3669</Words>
  <Application>Microsoft Office PowerPoint</Application>
  <PresentationFormat>Widescreen</PresentationFormat>
  <Paragraphs>645</Paragraphs>
  <Slides>48</Slides>
  <Notes>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48</vt:i4>
      </vt:variant>
    </vt:vector>
  </HeadingPairs>
  <TitlesOfParts>
    <vt:vector size="65" baseType="lpstr">
      <vt:lpstr>Open Sans</vt:lpstr>
      <vt:lpstr>Times New Roman</vt:lpstr>
      <vt:lpstr>Wingdings</vt:lpstr>
      <vt:lpstr>Calibri</vt:lpstr>
      <vt:lpstr>Cambria Math</vt:lpstr>
      <vt:lpstr>Arial</vt:lpstr>
      <vt:lpstr>Roboto Condensed</vt:lpstr>
      <vt:lpstr>Open Sans Extrabold</vt:lpstr>
      <vt:lpstr>Segoe UI Black</vt:lpstr>
      <vt:lpstr>Wingdings 3</vt:lpstr>
      <vt:lpstr>Open Sans Semibold</vt:lpstr>
      <vt:lpstr>Times-Roman</vt:lpstr>
      <vt:lpstr>ＭＳ Ｐゴシック</vt:lpstr>
      <vt:lpstr>Wingdings 2</vt:lpstr>
      <vt:lpstr>Courier New</vt:lpstr>
      <vt:lpstr>Roboto Condensed Light</vt:lpstr>
      <vt:lpstr>VIdeo Lecture 16x9 Light Template</vt:lpstr>
      <vt:lpstr>Unit-4  MAC and Digital Signature</vt:lpstr>
      <vt:lpstr>PowerPoint Presentation</vt:lpstr>
      <vt:lpstr>Message Authentication</vt:lpstr>
      <vt:lpstr>Message Authentication Requirements</vt:lpstr>
      <vt:lpstr>Message Authentication Requirements</vt:lpstr>
      <vt:lpstr>Message Authentication</vt:lpstr>
      <vt:lpstr>Message Authentication</vt:lpstr>
      <vt:lpstr>Message Authentication Code</vt:lpstr>
      <vt:lpstr>Message Authentication Code</vt:lpstr>
      <vt:lpstr>Message Authentication Code</vt:lpstr>
      <vt:lpstr>Message Authentication Code</vt:lpstr>
      <vt:lpstr>MAC Based on Hash Functions - HMAC</vt:lpstr>
      <vt:lpstr>Design objectives for HMAC</vt:lpstr>
      <vt:lpstr>PowerPoint Presentation</vt:lpstr>
      <vt:lpstr>HMAC Structure</vt:lpstr>
      <vt:lpstr>MAC based on Block Ciphers</vt:lpstr>
      <vt:lpstr>Data Authentication Algorithm (DAA)</vt:lpstr>
      <vt:lpstr>Data Authentication Algorithm (DAA)</vt:lpstr>
      <vt:lpstr>Cipher-Based Message Authentication Code (CMAC)</vt:lpstr>
      <vt:lpstr>Cipher-Based Message Authentication Code (CMAC)</vt:lpstr>
      <vt:lpstr>Cipher-Based Message Authentication Code (CMAC)</vt:lpstr>
      <vt:lpstr>Cipher-Based Message Authentication Code (CMAC)</vt:lpstr>
      <vt:lpstr>Cryptographic Goals</vt:lpstr>
      <vt:lpstr>Digital Signature</vt:lpstr>
      <vt:lpstr>PowerPoint Presentation</vt:lpstr>
      <vt:lpstr>Hash Code, MAC and Digital Signature</vt:lpstr>
      <vt:lpstr>Hash Code, MAC and Digital Signature</vt:lpstr>
      <vt:lpstr>Attacks</vt:lpstr>
      <vt:lpstr>Forgeries</vt:lpstr>
      <vt:lpstr>Digital Signature Requirements</vt:lpstr>
      <vt:lpstr>Digital Signature Standard / DSA</vt:lpstr>
      <vt:lpstr>RSA Approach</vt:lpstr>
      <vt:lpstr>RSA Approach</vt:lpstr>
      <vt:lpstr>DSA Approach</vt:lpstr>
      <vt:lpstr>DSA Approach</vt:lpstr>
      <vt:lpstr>Digital Signature Algorithm</vt:lpstr>
      <vt:lpstr>Digital Signature Algorithm</vt:lpstr>
      <vt:lpstr>Digital Signature Algorithm</vt:lpstr>
      <vt:lpstr> DSA Signing</vt:lpstr>
      <vt:lpstr>Digital Signature Algorithm</vt:lpstr>
      <vt:lpstr>DSA Verifying</vt:lpstr>
      <vt:lpstr>ElGamal Digital Signatures</vt:lpstr>
      <vt:lpstr>ElGamal Digital Signature</vt:lpstr>
      <vt:lpstr>ElGamal Signature Example </vt:lpstr>
      <vt:lpstr>Schnorr Digital Signatures</vt:lpstr>
      <vt:lpstr>Schnorr Key Setup</vt:lpstr>
      <vt:lpstr>Schnorr Signature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- 1  Introduction to Big Data</dc:title>
  <dc:subject/>
  <dc:creator>maulik trivedi</dc:creator>
  <cp:keywords/>
  <dc:description/>
  <cp:lastModifiedBy>DELL</cp:lastModifiedBy>
  <cp:revision>391</cp:revision>
  <dcterms:created xsi:type="dcterms:W3CDTF">2021-06-25T10:21:07Z</dcterms:created>
  <dcterms:modified xsi:type="dcterms:W3CDTF">2025-01-29T08:12:37Z</dcterms:modified>
  <cp:category/>
</cp:coreProperties>
</file>